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314" r:id="rId4"/>
    <p:sldId id="312" r:id="rId5"/>
    <p:sldId id="316" r:id="rId6"/>
    <p:sldId id="315" r:id="rId7"/>
    <p:sldId id="718" r:id="rId8"/>
    <p:sldId id="272" r:id="rId9"/>
    <p:sldId id="317" r:id="rId10"/>
    <p:sldId id="274" r:id="rId11"/>
    <p:sldId id="719" r:id="rId12"/>
    <p:sldId id="720" r:id="rId13"/>
    <p:sldId id="721" r:id="rId14"/>
    <p:sldId id="319" r:id="rId15"/>
    <p:sldId id="723" r:id="rId16"/>
    <p:sldId id="71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F9EFC-16E3-4106-800B-ED00A01B0766}" v="38" dt="2024-01-05T22:01:40.203"/>
    <p1510:client id="{1B611E26-20EE-456A-872A-437A72085697}" v="57" dt="2024-01-06T04:01:23.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85778" autoAdjust="0"/>
  </p:normalViewPr>
  <p:slideViewPr>
    <p:cSldViewPr snapToGrid="0">
      <p:cViewPr varScale="1">
        <p:scale>
          <a:sx n="95" d="100"/>
          <a:sy n="95" d="100"/>
        </p:scale>
        <p:origin x="11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23E2D-E5D1-4FC9-BA32-785CC2D87DC2}"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834AD-985F-4341-80AF-26EC85297C7E}" type="slidenum">
              <a:rPr lang="en-US" smtClean="0"/>
              <a:t>‹#›</a:t>
            </a:fld>
            <a:endParaRPr lang="en-US"/>
          </a:p>
        </p:txBody>
      </p:sp>
    </p:spTree>
    <p:extLst>
      <p:ext uri="{BB962C8B-B14F-4D97-AF65-F5344CB8AC3E}">
        <p14:creationId xmlns:p14="http://schemas.microsoft.com/office/powerpoint/2010/main" val="371828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Everyone, we are glad to present our paper </a:t>
            </a:r>
            <a:r>
              <a:rPr lang="en-US" sz="1200" dirty="0"/>
              <a:t>What You Want: Exemplar Identification and Few-shot Counting of Human Actions in the Wild. </a:t>
            </a:r>
            <a:endParaRPr lang="en-US" dirty="0"/>
          </a:p>
        </p:txBody>
      </p:sp>
      <p:sp>
        <p:nvSpPr>
          <p:cNvPr id="4" name="Slide Number Placeholder 3"/>
          <p:cNvSpPr>
            <a:spLocks noGrp="1"/>
          </p:cNvSpPr>
          <p:nvPr>
            <p:ph type="sldNum" sz="quarter" idx="5"/>
          </p:nvPr>
        </p:nvSpPr>
        <p:spPr/>
        <p:txBody>
          <a:bodyPr/>
          <a:lstStyle/>
          <a:p>
            <a:fld id="{AB4834AD-985F-4341-80AF-26EC85297C7E}" type="slidenum">
              <a:rPr lang="en-US" smtClean="0"/>
              <a:t>1</a:t>
            </a:fld>
            <a:endParaRPr lang="en-US"/>
          </a:p>
        </p:txBody>
      </p:sp>
    </p:spTree>
    <p:extLst>
      <p:ext uri="{BB962C8B-B14F-4D97-AF65-F5344CB8AC3E}">
        <p14:creationId xmlns:p14="http://schemas.microsoft.com/office/powerpoint/2010/main" val="3044847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öhne"/>
              </a:rPr>
              <a:t>We begin with vanilla correlation, a common approach in similarity estimation. However, we observed suboptimal performance with certain static signals using this method. To address this, we incorporated soft dynamic time warping, yielding significantly improved results. Additionally, we compared our method with cross-attention and found that our approach for similarity estimation outperforms the vanilla cross-attention technique.</a:t>
            </a:r>
          </a:p>
          <a:p>
            <a:br>
              <a:rPr lang="en-US" b="0" i="0" dirty="0">
                <a:solidFill>
                  <a:srgbClr val="000000"/>
                </a:solidFill>
                <a:effectLst/>
                <a:latin typeface="Söhne"/>
              </a:rPr>
            </a:br>
            <a:endParaRPr lang="en-US" dirty="0"/>
          </a:p>
        </p:txBody>
      </p:sp>
      <p:sp>
        <p:nvSpPr>
          <p:cNvPr id="4" name="Slide Number Placeholder 3"/>
          <p:cNvSpPr>
            <a:spLocks noGrp="1"/>
          </p:cNvSpPr>
          <p:nvPr>
            <p:ph type="sldNum" sz="quarter" idx="5"/>
          </p:nvPr>
        </p:nvSpPr>
        <p:spPr/>
        <p:txBody>
          <a:bodyPr/>
          <a:lstStyle/>
          <a:p>
            <a:fld id="{AB4834AD-985F-4341-80AF-26EC85297C7E}" type="slidenum">
              <a:rPr lang="en-US" smtClean="0"/>
              <a:t>10</a:t>
            </a:fld>
            <a:endParaRPr lang="en-US"/>
          </a:p>
        </p:txBody>
      </p:sp>
    </p:spTree>
    <p:extLst>
      <p:ext uri="{BB962C8B-B14F-4D97-AF65-F5344CB8AC3E}">
        <p14:creationId xmlns:p14="http://schemas.microsoft.com/office/powerpoint/2010/main" val="993854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Upon obtaining the similarity map between the exemplar and sensor embeddings, we then integrate this similarity map with the sensor's per-window embedding. Subsequently, we estimate the temporal density map, utilizing both the fused feature and the raw sensor per-window embedding. The final action count is the summation over the temporal density map.</a:t>
            </a:r>
            <a:endParaRPr lang="en-US" b="0" i="0" dirty="0">
              <a:solidFill>
                <a:srgbClr val="000000"/>
              </a:solidFill>
              <a:effectLst/>
              <a:latin typeface="Söhne"/>
            </a:endParaRPr>
          </a:p>
        </p:txBody>
      </p:sp>
      <p:sp>
        <p:nvSpPr>
          <p:cNvPr id="4" name="Slide Number Placeholder 3"/>
          <p:cNvSpPr>
            <a:spLocks noGrp="1"/>
          </p:cNvSpPr>
          <p:nvPr>
            <p:ph type="sldNum" sz="quarter" idx="5"/>
          </p:nvPr>
        </p:nvSpPr>
        <p:spPr/>
        <p:txBody>
          <a:bodyPr/>
          <a:lstStyle/>
          <a:p>
            <a:fld id="{5829E1D3-BA21-484E-858C-812B6D24AF5A}" type="slidenum">
              <a:rPr lang="en-US" smtClean="0"/>
              <a:t>11</a:t>
            </a:fld>
            <a:endParaRPr lang="en-US"/>
          </a:p>
        </p:txBody>
      </p:sp>
    </p:spTree>
    <p:extLst>
      <p:ext uri="{BB962C8B-B14F-4D97-AF65-F5344CB8AC3E}">
        <p14:creationId xmlns:p14="http://schemas.microsoft.com/office/powerpoint/2010/main" val="146492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öhne"/>
              </a:rPr>
              <a:t>Our method incorporates two distinct training objectives. The first objective involves applying a criterion to the predicted count, ensuring accuracy in the final tally. The second objective focuses on maintaining the distance relationships after embedding, and we have introduced it in the previous slides.</a:t>
            </a:r>
          </a:p>
          <a:p>
            <a:pPr algn="l"/>
            <a:endParaRPr lang="en-US" b="0" i="0" dirty="0">
              <a:solidFill>
                <a:srgbClr val="000000"/>
              </a:solidFill>
              <a:effectLst/>
              <a:latin typeface="Söhne"/>
            </a:endParaRPr>
          </a:p>
          <a:p>
            <a:pPr algn="l"/>
            <a:r>
              <a:rPr lang="en-US" b="0" i="0" dirty="0">
                <a:solidFill>
                  <a:srgbClr val="000000"/>
                </a:solidFill>
                <a:effectLst/>
                <a:latin typeface="Söhne"/>
              </a:rPr>
              <a:t>Also, given the constraints of data availability, our approach includes a pretraining phase enhanced by data synthesis to boost performance. Initially, we identify action fragments using the audio classification score, specifically selecting audio windows that exhibit both high confidence and moderate length. Following this, we augment these chosen fragments through various techniques: duration scaling, time shifting, amplitude scaling, and the addition of random noise. Additionally, to simulate real-world variability, we introduce irrelevant actions into the dataset as a form of repetitive noise, further enriching the pretraining process.</a:t>
            </a:r>
          </a:p>
          <a:p>
            <a:pPr algn="l"/>
            <a:endParaRPr lang="en-US" b="0" i="0" dirty="0">
              <a:solidFill>
                <a:srgbClr val="000000"/>
              </a:solidFill>
              <a:effectLst/>
              <a:latin typeface="Söhne"/>
            </a:endParaRPr>
          </a:p>
          <a:p>
            <a:br>
              <a:rPr lang="en-US" b="0" i="0" dirty="0">
                <a:solidFill>
                  <a:srgbClr val="000000"/>
                </a:solidFill>
                <a:effectLst/>
                <a:latin typeface="Söhne"/>
              </a:rPr>
            </a:br>
            <a:endParaRPr lang="en-US" dirty="0"/>
          </a:p>
        </p:txBody>
      </p:sp>
      <p:sp>
        <p:nvSpPr>
          <p:cNvPr id="4" name="Slide Number Placeholder 3"/>
          <p:cNvSpPr>
            <a:spLocks noGrp="1"/>
          </p:cNvSpPr>
          <p:nvPr>
            <p:ph type="sldNum" sz="quarter" idx="5"/>
          </p:nvPr>
        </p:nvSpPr>
        <p:spPr/>
        <p:txBody>
          <a:bodyPr/>
          <a:lstStyle/>
          <a:p>
            <a:fld id="{5829E1D3-BA21-484E-858C-812B6D24AF5A}" type="slidenum">
              <a:rPr lang="en-US" smtClean="0"/>
              <a:t>12</a:t>
            </a:fld>
            <a:endParaRPr lang="en-US"/>
          </a:p>
        </p:txBody>
      </p:sp>
    </p:spTree>
    <p:extLst>
      <p:ext uri="{BB962C8B-B14F-4D97-AF65-F5344CB8AC3E}">
        <p14:creationId xmlns:p14="http://schemas.microsoft.com/office/powerpoint/2010/main" val="3790904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solidFill>
                  <a:srgbClr val="000000"/>
                </a:solidFill>
                <a:effectLst/>
                <a:latin typeface="Söhne"/>
              </a:rPr>
              <a:t>Existing wearable device datasets for action counting often lack diversity in action categories and count values. Additionally, the data samples usually feature predominantly a single class of actions. To address these gaps, we introduce a new dataset named DWC (Diverse Wearable Counting). This dataset, comprising 1502 entries from 37 subjects, spans seven categories — kitchen activities, household chores, physical exercises, factory tasks, daily routines, instrument-involved activities, and rehabilitation training. Encompassing 50 distinct action classes, DWC offers significantly greater diversity than existing datasets in this area.</a:t>
            </a:r>
          </a:p>
        </p:txBody>
      </p:sp>
      <p:sp>
        <p:nvSpPr>
          <p:cNvPr id="4" name="Slide Number Placeholder 3"/>
          <p:cNvSpPr>
            <a:spLocks noGrp="1"/>
          </p:cNvSpPr>
          <p:nvPr>
            <p:ph type="sldNum" sz="quarter" idx="5"/>
          </p:nvPr>
        </p:nvSpPr>
        <p:spPr/>
        <p:txBody>
          <a:bodyPr/>
          <a:lstStyle/>
          <a:p>
            <a:fld id="{5829E1D3-BA21-484E-858C-812B6D24AF5A}" type="slidenum">
              <a:rPr lang="en-US" smtClean="0"/>
              <a:t>13</a:t>
            </a:fld>
            <a:endParaRPr lang="en-US"/>
          </a:p>
        </p:txBody>
      </p:sp>
    </p:spTree>
    <p:extLst>
      <p:ext uri="{BB962C8B-B14F-4D97-AF65-F5344CB8AC3E}">
        <p14:creationId xmlns:p14="http://schemas.microsoft.com/office/powerpoint/2010/main" val="3360907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on DWC validation set and test set </a:t>
            </a:r>
            <a:r>
              <a:rPr lang="en-US" b="0" i="0" dirty="0">
                <a:solidFill>
                  <a:srgbClr val="374151"/>
                </a:solidFill>
                <a:effectLst/>
                <a:latin typeface="Söhne"/>
              </a:rPr>
              <a:t>demonstrate the effectiveness of our method. For more details, please refer to our paper.</a:t>
            </a:r>
            <a:endParaRPr lang="en-US" dirty="0"/>
          </a:p>
        </p:txBody>
      </p:sp>
      <p:sp>
        <p:nvSpPr>
          <p:cNvPr id="4" name="Slide Number Placeholder 3"/>
          <p:cNvSpPr>
            <a:spLocks noGrp="1"/>
          </p:cNvSpPr>
          <p:nvPr>
            <p:ph type="sldNum" sz="quarter" idx="5"/>
          </p:nvPr>
        </p:nvSpPr>
        <p:spPr/>
        <p:txBody>
          <a:bodyPr/>
          <a:lstStyle/>
          <a:p>
            <a:fld id="{5829E1D3-BA21-484E-858C-812B6D24AF5A}" type="slidenum">
              <a:rPr lang="en-US" smtClean="0"/>
              <a:t>14</a:t>
            </a:fld>
            <a:endParaRPr lang="en-US"/>
          </a:p>
        </p:txBody>
      </p:sp>
    </p:spTree>
    <p:extLst>
      <p:ext uri="{BB962C8B-B14F-4D97-AF65-F5344CB8AC3E}">
        <p14:creationId xmlns:p14="http://schemas.microsoft.com/office/powerpoint/2010/main" val="2185464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öhne"/>
              </a:rPr>
              <a:t>The qualitative analysis of our results shows that our method successfully counts the actions of interest as indicated by the audio prompts. The shown result is arranged vertically with the sensor data at the top, followed by the audio data, the similarity map, and finally, the temporal density map at the bottom. Within the audio data, the retained exemplars are highlighted in red.</a:t>
            </a:r>
          </a:p>
        </p:txBody>
      </p:sp>
      <p:sp>
        <p:nvSpPr>
          <p:cNvPr id="4" name="Slide Number Placeholder 3"/>
          <p:cNvSpPr>
            <a:spLocks noGrp="1"/>
          </p:cNvSpPr>
          <p:nvPr>
            <p:ph type="sldNum" sz="quarter" idx="5"/>
          </p:nvPr>
        </p:nvSpPr>
        <p:spPr/>
        <p:txBody>
          <a:bodyPr/>
          <a:lstStyle/>
          <a:p>
            <a:fld id="{5829E1D3-BA21-484E-858C-812B6D24AF5A}" type="slidenum">
              <a:rPr lang="en-US" smtClean="0"/>
              <a:t>15</a:t>
            </a:fld>
            <a:endParaRPr lang="en-US"/>
          </a:p>
        </p:txBody>
      </p:sp>
    </p:spTree>
    <p:extLst>
      <p:ext uri="{BB962C8B-B14F-4D97-AF65-F5344CB8AC3E}">
        <p14:creationId xmlns:p14="http://schemas.microsoft.com/office/powerpoint/2010/main" val="141866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code and data is available on this link. thank you!</a:t>
            </a:r>
          </a:p>
        </p:txBody>
      </p:sp>
      <p:sp>
        <p:nvSpPr>
          <p:cNvPr id="4" name="Slide Number Placeholder 3"/>
          <p:cNvSpPr>
            <a:spLocks noGrp="1"/>
          </p:cNvSpPr>
          <p:nvPr>
            <p:ph type="sldNum" sz="quarter" idx="5"/>
          </p:nvPr>
        </p:nvSpPr>
        <p:spPr/>
        <p:txBody>
          <a:bodyPr/>
          <a:lstStyle/>
          <a:p>
            <a:fld id="{5829E1D3-BA21-484E-858C-812B6D24AF5A}" type="slidenum">
              <a:rPr lang="en-US" smtClean="0"/>
              <a:t>16</a:t>
            </a:fld>
            <a:endParaRPr lang="en-US"/>
          </a:p>
        </p:txBody>
      </p:sp>
    </p:spTree>
    <p:extLst>
      <p:ext uri="{BB962C8B-B14F-4D97-AF65-F5344CB8AC3E}">
        <p14:creationId xmlns:p14="http://schemas.microsoft.com/office/powerpoint/2010/main" val="1483492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Action counting is vital in areas like fitness and sports training, where it helps count exercise repetitions, enabling athletes and enthusiasts to track their performance and consistency. Similarly, in physical therapy and rehabilitation, it's used to evaluate the skill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5829E1D3-BA21-484E-858C-812B6D24AF5A}" type="slidenum">
              <a:rPr lang="en-US" smtClean="0"/>
              <a:t>2</a:t>
            </a:fld>
            <a:endParaRPr lang="en-US"/>
          </a:p>
        </p:txBody>
      </p:sp>
    </p:spTree>
    <p:extLst>
      <p:ext uri="{BB962C8B-B14F-4D97-AF65-F5344CB8AC3E}">
        <p14:creationId xmlns:p14="http://schemas.microsoft.com/office/powerpoint/2010/main" val="3448200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57f88aa56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57f88aa56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b="0" i="0" dirty="0">
                <a:solidFill>
                  <a:srgbClr val="374151"/>
                </a:solidFill>
                <a:effectLst/>
                <a:latin typeface="Söhne"/>
              </a:rPr>
              <a:t>Previous methodologies, relying heavily on temporal self-similarity, encounter a significant limitation: they tend to focus solely on the most repetitive temporal patterns. This approach overlooks less frequent but potentially crucial actions, as these methods are primarily calibrated to identify and count only the dominant patterns. Such a constraint becomes particularly problematic in scenarios where the less frequent actions, such as specific mistakes in sports training, are of greater significance.</a:t>
            </a:r>
            <a:endParaRPr lang="en-US" sz="1400" dirty="0"/>
          </a:p>
        </p:txBody>
      </p:sp>
    </p:spTree>
    <p:extLst>
      <p:ext uri="{BB962C8B-B14F-4D97-AF65-F5344CB8AC3E}">
        <p14:creationId xmlns:p14="http://schemas.microsoft.com/office/powerpoint/2010/main" val="152804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74151"/>
                </a:solidFill>
                <a:effectLst/>
                <a:latin typeface="Söhne"/>
              </a:rPr>
              <a:t>To Address the limitations identified in prior research</a:t>
            </a:r>
            <a:r>
              <a:rPr lang="en-US" dirty="0"/>
              <a:t>. </a:t>
            </a:r>
            <a:r>
              <a:rPr lang="en-US" sz="1200" b="0" i="0" dirty="0">
                <a:solidFill>
                  <a:srgbClr val="374151"/>
                </a:solidFill>
                <a:effectLst/>
                <a:latin typeface="Söhne"/>
              </a:rPr>
              <a:t>The main goal of our work is to develop a few-shot action counting method using data from wearable devices like smartwatches, with a focus on counting less dominant, novel actions.</a:t>
            </a: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5"/>
          </p:nvPr>
        </p:nvSpPr>
        <p:spPr/>
        <p:txBody>
          <a:bodyPr/>
          <a:lstStyle/>
          <a:p>
            <a:fld id="{5829E1D3-BA21-484E-858C-812B6D24AF5A}" type="slidenum">
              <a:rPr lang="en-US" smtClean="0"/>
              <a:t>4</a:t>
            </a:fld>
            <a:endParaRPr lang="en-US"/>
          </a:p>
        </p:txBody>
      </p:sp>
    </p:spTree>
    <p:extLst>
      <p:ext uri="{BB962C8B-B14F-4D97-AF65-F5344CB8AC3E}">
        <p14:creationId xmlns:p14="http://schemas.microsoft.com/office/powerpoint/2010/main" val="665774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Our contributions are threefold. First, we introduce a novel strategy for using audio </a:t>
            </a:r>
            <a:r>
              <a:rPr lang="en-US" dirty="0"/>
              <a:t>prompts</a:t>
            </a:r>
            <a:r>
              <a:rPr lang="en-US" b="0" i="0" dirty="0">
                <a:solidFill>
                  <a:srgbClr val="374151"/>
                </a:solidFill>
                <a:effectLst/>
                <a:latin typeface="Söhne"/>
              </a:rPr>
              <a:t> to specify exemplars of what needs to be counted. Second, we propose a novel counting method that utilizes exemplars, incorporating a distance-preserving loss and an exemplar-based data synthesis pipeline. Third, we introduce an unique dataset with multiple data modalities to develop a practical counting method for real-world scenarios. </a:t>
            </a:r>
            <a:endParaRPr lang="en-US" dirty="0"/>
          </a:p>
        </p:txBody>
      </p:sp>
      <p:sp>
        <p:nvSpPr>
          <p:cNvPr id="4" name="Slide Number Placeholder 3"/>
          <p:cNvSpPr>
            <a:spLocks noGrp="1"/>
          </p:cNvSpPr>
          <p:nvPr>
            <p:ph type="sldNum" sz="quarter" idx="5"/>
          </p:nvPr>
        </p:nvSpPr>
        <p:spPr/>
        <p:txBody>
          <a:bodyPr/>
          <a:lstStyle/>
          <a:p>
            <a:fld id="{5829E1D3-BA21-484E-858C-812B6D24AF5A}" type="slidenum">
              <a:rPr lang="en-US" smtClean="0"/>
              <a:t>5</a:t>
            </a:fld>
            <a:endParaRPr lang="en-US"/>
          </a:p>
        </p:txBody>
      </p:sp>
    </p:spTree>
    <p:extLst>
      <p:ext uri="{BB962C8B-B14F-4D97-AF65-F5344CB8AC3E}">
        <p14:creationId xmlns:p14="http://schemas.microsoft.com/office/powerpoint/2010/main" val="208511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The input to our method consists of sensor data from a watch, accompanied by audio data containing three specific audio prompts that denote the action of interest. Initially, our approach extracts exemplars based on these audio cues. Following this, each sliding window of sensor data is projected into a feature embedding. Subsequently, we assess the similarity between the query data and the exemplar. Then we infuse the exemplar-based similarity with the sensor sliding window embedding. The final stage entails estimating a temporal density map using the infused feature, which effectively captures the occurrence and frequency of the interested actions. Then we will detail each module in our method.</a:t>
            </a:r>
          </a:p>
        </p:txBody>
      </p:sp>
      <p:sp>
        <p:nvSpPr>
          <p:cNvPr id="4" name="Slide Number Placeholder 3"/>
          <p:cNvSpPr>
            <a:spLocks noGrp="1"/>
          </p:cNvSpPr>
          <p:nvPr>
            <p:ph type="sldNum" sz="quarter" idx="5"/>
          </p:nvPr>
        </p:nvSpPr>
        <p:spPr/>
        <p:txBody>
          <a:bodyPr/>
          <a:lstStyle/>
          <a:p>
            <a:fld id="{5829E1D3-BA21-484E-858C-812B6D24AF5A}" type="slidenum">
              <a:rPr lang="en-US" smtClean="0"/>
              <a:t>6</a:t>
            </a:fld>
            <a:endParaRPr lang="en-US"/>
          </a:p>
        </p:txBody>
      </p:sp>
    </p:spTree>
    <p:extLst>
      <p:ext uri="{BB962C8B-B14F-4D97-AF65-F5344CB8AC3E}">
        <p14:creationId xmlns:p14="http://schemas.microsoft.com/office/powerpoint/2010/main" val="3303257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74151"/>
                </a:solidFill>
                <a:effectLst/>
                <a:latin typeface="Söhne"/>
              </a:rPr>
              <a:t>In exemplar extraction, we first utilize a pretrained audio cue classifier to ascertain a classification score for each audio segment. Then, we methodically search for the most optimized temporal positions, taking into account the temporal ordering and proximity. Lastly, we extract multi-scale exemplars from the sensor data.</a:t>
            </a:r>
            <a:endParaRPr lang="en-US" dirty="0"/>
          </a:p>
        </p:txBody>
      </p:sp>
      <p:sp>
        <p:nvSpPr>
          <p:cNvPr id="4" name="Slide Number Placeholder 3"/>
          <p:cNvSpPr>
            <a:spLocks noGrp="1"/>
          </p:cNvSpPr>
          <p:nvPr>
            <p:ph type="sldNum" sz="quarter" idx="5"/>
          </p:nvPr>
        </p:nvSpPr>
        <p:spPr/>
        <p:txBody>
          <a:bodyPr/>
          <a:lstStyle/>
          <a:p>
            <a:fld id="{5829E1D3-BA21-484E-858C-812B6D24AF5A}" type="slidenum">
              <a:rPr lang="en-US" smtClean="0"/>
              <a:t>7</a:t>
            </a:fld>
            <a:endParaRPr lang="en-US"/>
          </a:p>
        </p:txBody>
      </p:sp>
    </p:spTree>
    <p:extLst>
      <p:ext uri="{BB962C8B-B14F-4D97-AF65-F5344CB8AC3E}">
        <p14:creationId xmlns:p14="http://schemas.microsoft.com/office/powerpoint/2010/main" val="293100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öhne"/>
              </a:rPr>
              <a:t>After extracting the exemplars, we obtain both exemplar and sensor embeddings using a pre-window encoder. Unlike video action counting, sensor watch data lacks a </a:t>
            </a:r>
            <a:r>
              <a:rPr lang="en-US" b="0" i="0" dirty="0">
                <a:solidFill>
                  <a:srgbClr val="374151"/>
                </a:solidFill>
                <a:effectLst/>
                <a:latin typeface="Söhne"/>
              </a:rPr>
              <a:t>fundamental</a:t>
            </a:r>
            <a:r>
              <a:rPr lang="en-US" b="0" i="0" dirty="0">
                <a:solidFill>
                  <a:srgbClr val="000000"/>
                </a:solidFill>
                <a:effectLst/>
                <a:latin typeface="Söhne"/>
              </a:rPr>
              <a:t> feature encoder like </a:t>
            </a:r>
            <a:r>
              <a:rPr lang="en-US" b="0" i="0" dirty="0" err="1">
                <a:solidFill>
                  <a:srgbClr val="000000"/>
                </a:solidFill>
                <a:effectLst/>
                <a:latin typeface="Söhne"/>
              </a:rPr>
              <a:t>swin</a:t>
            </a:r>
            <a:r>
              <a:rPr lang="en-US" b="0" i="0" dirty="0">
                <a:solidFill>
                  <a:srgbClr val="000000"/>
                </a:solidFill>
                <a:effectLst/>
                <a:latin typeface="Söhne"/>
              </a:rPr>
              <a:t> transformer. To compensate, we introduce a distance-preserving loss to improve feature embedding, ensuring that windows close in the pre-encoding space remain close in the embedding space. This is achieved by constructing a K-nearest neighbor graph using Gaussian kernel distance, with the graph Laplacian applied as a penalty to maintain proximity.</a:t>
            </a:r>
          </a:p>
          <a:p>
            <a:br>
              <a:rPr lang="en-US" b="0" i="0" dirty="0">
                <a:solidFill>
                  <a:srgbClr val="000000"/>
                </a:solidFill>
                <a:effectLst/>
                <a:latin typeface="Söhne"/>
              </a:rPr>
            </a:br>
            <a:endParaRPr lang="en-US" dirty="0"/>
          </a:p>
        </p:txBody>
      </p:sp>
      <p:sp>
        <p:nvSpPr>
          <p:cNvPr id="4" name="Slide Number Placeholder 3"/>
          <p:cNvSpPr>
            <a:spLocks noGrp="1"/>
          </p:cNvSpPr>
          <p:nvPr>
            <p:ph type="sldNum" sz="quarter" idx="5"/>
          </p:nvPr>
        </p:nvSpPr>
        <p:spPr/>
        <p:txBody>
          <a:bodyPr/>
          <a:lstStyle/>
          <a:p>
            <a:fld id="{AB4834AD-985F-4341-80AF-26EC85297C7E}" type="slidenum">
              <a:rPr lang="en-US" smtClean="0"/>
              <a:t>8</a:t>
            </a:fld>
            <a:endParaRPr lang="en-US"/>
          </a:p>
        </p:txBody>
      </p:sp>
    </p:spTree>
    <p:extLst>
      <p:ext uri="{BB962C8B-B14F-4D97-AF65-F5344CB8AC3E}">
        <p14:creationId xmlns:p14="http://schemas.microsoft.com/office/powerpoint/2010/main" val="154266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After obtaining the per-window embeddings, we assess the similarity between the exemplar and sensor data. This evaluation is conducted using correlation and soft dynamic time warping as measures of similarity</a:t>
            </a:r>
            <a:r>
              <a:rPr lang="en-US" b="0" i="0" dirty="0">
                <a:solidFill>
                  <a:srgbClr val="000000"/>
                </a:solidFill>
                <a:effectLst/>
                <a:latin typeface="Söhne"/>
              </a:rPr>
              <a:t>, and we then will introduce the motivation of using them.</a:t>
            </a:r>
          </a:p>
        </p:txBody>
      </p:sp>
      <p:sp>
        <p:nvSpPr>
          <p:cNvPr id="4" name="Slide Number Placeholder 3"/>
          <p:cNvSpPr>
            <a:spLocks noGrp="1"/>
          </p:cNvSpPr>
          <p:nvPr>
            <p:ph type="sldNum" sz="quarter" idx="5"/>
          </p:nvPr>
        </p:nvSpPr>
        <p:spPr/>
        <p:txBody>
          <a:bodyPr/>
          <a:lstStyle/>
          <a:p>
            <a:fld id="{5829E1D3-BA21-484E-858C-812B6D24AF5A}" type="slidenum">
              <a:rPr lang="en-US" smtClean="0"/>
              <a:t>9</a:t>
            </a:fld>
            <a:endParaRPr lang="en-US"/>
          </a:p>
        </p:txBody>
      </p:sp>
    </p:spTree>
    <p:extLst>
      <p:ext uri="{BB962C8B-B14F-4D97-AF65-F5344CB8AC3E}">
        <p14:creationId xmlns:p14="http://schemas.microsoft.com/office/powerpoint/2010/main" val="41277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64D8-1A5B-A841-115E-D9C5CDABB8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809270-7607-452E-11BE-B6B2885C1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E96BED-51E2-8636-0955-DC0AC7DE7900}"/>
              </a:ext>
            </a:extLst>
          </p:cNvPr>
          <p:cNvSpPr>
            <a:spLocks noGrp="1"/>
          </p:cNvSpPr>
          <p:nvPr>
            <p:ph type="dt" sz="half" idx="10"/>
          </p:nvPr>
        </p:nvSpPr>
        <p:spPr/>
        <p:txBody>
          <a:bodyPr/>
          <a:lstStyle/>
          <a:p>
            <a:fld id="{BC90CABB-9176-41DB-9B5F-442ADBE02D85}" type="datetimeFigureOut">
              <a:rPr lang="en-US" smtClean="0"/>
              <a:t>1/8/2024</a:t>
            </a:fld>
            <a:endParaRPr lang="en-US"/>
          </a:p>
        </p:txBody>
      </p:sp>
      <p:sp>
        <p:nvSpPr>
          <p:cNvPr id="5" name="Footer Placeholder 4">
            <a:extLst>
              <a:ext uri="{FF2B5EF4-FFF2-40B4-BE49-F238E27FC236}">
                <a16:creationId xmlns:a16="http://schemas.microsoft.com/office/drawing/2014/main" id="{D630C738-000E-E472-9D8E-7FADB116B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E7070-B1D0-1886-1CAB-213910E06971}"/>
              </a:ext>
            </a:extLst>
          </p:cNvPr>
          <p:cNvSpPr>
            <a:spLocks noGrp="1"/>
          </p:cNvSpPr>
          <p:nvPr>
            <p:ph type="sldNum" sz="quarter" idx="12"/>
          </p:nvPr>
        </p:nvSpPr>
        <p:spPr/>
        <p:txBody>
          <a:bodyPr/>
          <a:lstStyle/>
          <a:p>
            <a:fld id="{FE8B6A74-FE21-4BC6-AC55-83A03F05CE7C}" type="slidenum">
              <a:rPr lang="en-US" smtClean="0"/>
              <a:t>‹#›</a:t>
            </a:fld>
            <a:endParaRPr lang="en-US"/>
          </a:p>
        </p:txBody>
      </p:sp>
    </p:spTree>
    <p:extLst>
      <p:ext uri="{BB962C8B-B14F-4D97-AF65-F5344CB8AC3E}">
        <p14:creationId xmlns:p14="http://schemas.microsoft.com/office/powerpoint/2010/main" val="2963918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CFCC-8552-6FAA-3043-7EE21CA01F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DDBE8-86A9-C92D-FE5B-EAE05BD071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656CF-0E90-9BDD-2E51-7A87194CC44F}"/>
              </a:ext>
            </a:extLst>
          </p:cNvPr>
          <p:cNvSpPr>
            <a:spLocks noGrp="1"/>
          </p:cNvSpPr>
          <p:nvPr>
            <p:ph type="dt" sz="half" idx="10"/>
          </p:nvPr>
        </p:nvSpPr>
        <p:spPr/>
        <p:txBody>
          <a:bodyPr/>
          <a:lstStyle/>
          <a:p>
            <a:fld id="{BC90CABB-9176-41DB-9B5F-442ADBE02D85}" type="datetimeFigureOut">
              <a:rPr lang="en-US" smtClean="0"/>
              <a:t>1/8/2024</a:t>
            </a:fld>
            <a:endParaRPr lang="en-US"/>
          </a:p>
        </p:txBody>
      </p:sp>
      <p:sp>
        <p:nvSpPr>
          <p:cNvPr id="5" name="Footer Placeholder 4">
            <a:extLst>
              <a:ext uri="{FF2B5EF4-FFF2-40B4-BE49-F238E27FC236}">
                <a16:creationId xmlns:a16="http://schemas.microsoft.com/office/drawing/2014/main" id="{325A9A2C-0F45-3A49-C1B0-E68D04691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536AA-442A-A73C-096F-0F3C21BDBDED}"/>
              </a:ext>
            </a:extLst>
          </p:cNvPr>
          <p:cNvSpPr>
            <a:spLocks noGrp="1"/>
          </p:cNvSpPr>
          <p:nvPr>
            <p:ph type="sldNum" sz="quarter" idx="12"/>
          </p:nvPr>
        </p:nvSpPr>
        <p:spPr/>
        <p:txBody>
          <a:bodyPr/>
          <a:lstStyle/>
          <a:p>
            <a:fld id="{FE8B6A74-FE21-4BC6-AC55-83A03F05CE7C}" type="slidenum">
              <a:rPr lang="en-US" smtClean="0"/>
              <a:t>‹#›</a:t>
            </a:fld>
            <a:endParaRPr lang="en-US"/>
          </a:p>
        </p:txBody>
      </p:sp>
    </p:spTree>
    <p:extLst>
      <p:ext uri="{BB962C8B-B14F-4D97-AF65-F5344CB8AC3E}">
        <p14:creationId xmlns:p14="http://schemas.microsoft.com/office/powerpoint/2010/main" val="388494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B0BFFA-CD35-9187-2B4B-F34CB7A8AC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45B1E-60F4-C095-6F26-732251A674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CB0CF-E04E-FF2A-922B-74EA8F40B29D}"/>
              </a:ext>
            </a:extLst>
          </p:cNvPr>
          <p:cNvSpPr>
            <a:spLocks noGrp="1"/>
          </p:cNvSpPr>
          <p:nvPr>
            <p:ph type="dt" sz="half" idx="10"/>
          </p:nvPr>
        </p:nvSpPr>
        <p:spPr/>
        <p:txBody>
          <a:bodyPr/>
          <a:lstStyle/>
          <a:p>
            <a:fld id="{BC90CABB-9176-41DB-9B5F-442ADBE02D85}" type="datetimeFigureOut">
              <a:rPr lang="en-US" smtClean="0"/>
              <a:t>1/8/2024</a:t>
            </a:fld>
            <a:endParaRPr lang="en-US"/>
          </a:p>
        </p:txBody>
      </p:sp>
      <p:sp>
        <p:nvSpPr>
          <p:cNvPr id="5" name="Footer Placeholder 4">
            <a:extLst>
              <a:ext uri="{FF2B5EF4-FFF2-40B4-BE49-F238E27FC236}">
                <a16:creationId xmlns:a16="http://schemas.microsoft.com/office/drawing/2014/main" id="{08E04EB7-FD91-EBDA-F3D2-42DC9FB63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3598D-5DE6-8DF2-B92D-4ABF7A56A45C}"/>
              </a:ext>
            </a:extLst>
          </p:cNvPr>
          <p:cNvSpPr>
            <a:spLocks noGrp="1"/>
          </p:cNvSpPr>
          <p:nvPr>
            <p:ph type="sldNum" sz="quarter" idx="12"/>
          </p:nvPr>
        </p:nvSpPr>
        <p:spPr/>
        <p:txBody>
          <a:bodyPr/>
          <a:lstStyle/>
          <a:p>
            <a:fld id="{FE8B6A74-FE21-4BC6-AC55-83A03F05CE7C}" type="slidenum">
              <a:rPr lang="en-US" smtClean="0"/>
              <a:t>‹#›</a:t>
            </a:fld>
            <a:endParaRPr lang="en-US"/>
          </a:p>
        </p:txBody>
      </p:sp>
    </p:spTree>
    <p:extLst>
      <p:ext uri="{BB962C8B-B14F-4D97-AF65-F5344CB8AC3E}">
        <p14:creationId xmlns:p14="http://schemas.microsoft.com/office/powerpoint/2010/main" val="2738453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8"/>
        <p:cNvGrpSpPr/>
        <p:nvPr/>
      </p:nvGrpSpPr>
      <p:grpSpPr>
        <a:xfrm>
          <a:off x="0" y="0"/>
          <a:ext cx="0" cy="0"/>
          <a:chOff x="0" y="0"/>
          <a:chExt cx="0" cy="0"/>
        </a:xfrm>
      </p:grpSpPr>
      <p:sp>
        <p:nvSpPr>
          <p:cNvPr id="59" name="Google Shape;59;p15"/>
          <p:cNvSpPr txBox="1">
            <a:spLocks noGrp="1"/>
          </p:cNvSpPr>
          <p:nvPr>
            <p:ph type="body" idx="1"/>
          </p:nvPr>
        </p:nvSpPr>
        <p:spPr>
          <a:xfrm>
            <a:off x="609600" y="1600201"/>
            <a:ext cx="10972800" cy="4526000"/>
          </a:xfrm>
          <a:prstGeom prst="rect">
            <a:avLst/>
          </a:prstGeom>
          <a:noFill/>
          <a:ln>
            <a:noFill/>
          </a:ln>
        </p:spPr>
        <p:txBody>
          <a:bodyPr spcFirstLastPara="1" wrap="square" lIns="68575" tIns="34275" rIns="68575" bIns="34275" anchor="t" anchorCtr="0">
            <a:normAutofit/>
          </a:bodyPr>
          <a:lstStyle>
            <a:lvl1pPr marL="609585" lvl="0" indent="-423323" algn="l" rtl="0">
              <a:lnSpc>
                <a:spcPct val="100000"/>
              </a:lnSpc>
              <a:spcBef>
                <a:spcPts val="400"/>
              </a:spcBef>
              <a:spcAft>
                <a:spcPts val="0"/>
              </a:spcAft>
              <a:buClr>
                <a:srgbClr val="000000"/>
              </a:buClr>
              <a:buSzPts val="1400"/>
              <a:buChar char="•"/>
              <a:defRPr/>
            </a:lvl1pPr>
            <a:lvl2pPr marL="1219170" lvl="1" indent="-423323" algn="l" rtl="0">
              <a:lnSpc>
                <a:spcPct val="100000"/>
              </a:lnSpc>
              <a:spcBef>
                <a:spcPts val="400"/>
              </a:spcBef>
              <a:spcAft>
                <a:spcPts val="0"/>
              </a:spcAft>
              <a:buClr>
                <a:schemeClr val="dk1"/>
              </a:buClr>
              <a:buSzPts val="1400"/>
              <a:buChar char="–"/>
              <a:defRPr/>
            </a:lvl2pPr>
            <a:lvl3pPr marL="1828754" lvl="2" indent="-423323" algn="l" rtl="0">
              <a:lnSpc>
                <a:spcPct val="100000"/>
              </a:lnSpc>
              <a:spcBef>
                <a:spcPts val="400"/>
              </a:spcBef>
              <a:spcAft>
                <a:spcPts val="0"/>
              </a:spcAft>
              <a:buClr>
                <a:schemeClr val="dk1"/>
              </a:buClr>
              <a:buSzPts val="1400"/>
              <a:buChar char="•"/>
              <a:defRPr/>
            </a:lvl3pPr>
            <a:lvl4pPr marL="2438339" lvl="3" indent="-423323" algn="l" rtl="0">
              <a:lnSpc>
                <a:spcPct val="100000"/>
              </a:lnSpc>
              <a:spcBef>
                <a:spcPts val="400"/>
              </a:spcBef>
              <a:spcAft>
                <a:spcPts val="0"/>
              </a:spcAft>
              <a:buClr>
                <a:schemeClr val="dk1"/>
              </a:buClr>
              <a:buSzPts val="1400"/>
              <a:buChar char="–"/>
              <a:defRPr/>
            </a:lvl4pPr>
            <a:lvl5pPr marL="3047924" lvl="4" indent="-423323" algn="l" rtl="0">
              <a:lnSpc>
                <a:spcPct val="100000"/>
              </a:lnSpc>
              <a:spcBef>
                <a:spcPts val="400"/>
              </a:spcBef>
              <a:spcAft>
                <a:spcPts val="0"/>
              </a:spcAft>
              <a:buClr>
                <a:schemeClr val="dk1"/>
              </a:buClr>
              <a:buSzPts val="1400"/>
              <a:buChar char="»"/>
              <a:defRPr/>
            </a:lvl5pPr>
            <a:lvl6pPr marL="3657509" lvl="5" indent="-423323" algn="l" rtl="0">
              <a:lnSpc>
                <a:spcPct val="100000"/>
              </a:lnSpc>
              <a:spcBef>
                <a:spcPts val="400"/>
              </a:spcBef>
              <a:spcAft>
                <a:spcPts val="0"/>
              </a:spcAft>
              <a:buClr>
                <a:schemeClr val="dk1"/>
              </a:buClr>
              <a:buSzPts val="1400"/>
              <a:buChar char="•"/>
              <a:defRPr/>
            </a:lvl6pPr>
            <a:lvl7pPr marL="4267093" lvl="6" indent="-423323" algn="l" rtl="0">
              <a:lnSpc>
                <a:spcPct val="100000"/>
              </a:lnSpc>
              <a:spcBef>
                <a:spcPts val="400"/>
              </a:spcBef>
              <a:spcAft>
                <a:spcPts val="0"/>
              </a:spcAft>
              <a:buClr>
                <a:schemeClr val="dk1"/>
              </a:buClr>
              <a:buSzPts val="1400"/>
              <a:buChar char="•"/>
              <a:defRPr/>
            </a:lvl7pPr>
            <a:lvl8pPr marL="4876678" lvl="7" indent="-423323" algn="l" rtl="0">
              <a:lnSpc>
                <a:spcPct val="100000"/>
              </a:lnSpc>
              <a:spcBef>
                <a:spcPts val="400"/>
              </a:spcBef>
              <a:spcAft>
                <a:spcPts val="0"/>
              </a:spcAft>
              <a:buClr>
                <a:schemeClr val="dk1"/>
              </a:buClr>
              <a:buSzPts val="1400"/>
              <a:buChar char="•"/>
              <a:defRPr/>
            </a:lvl8pPr>
            <a:lvl9pPr marL="5486263" lvl="8" indent="-423323" algn="l" rtl="0">
              <a:lnSpc>
                <a:spcPct val="100000"/>
              </a:lnSpc>
              <a:spcBef>
                <a:spcPts val="400"/>
              </a:spcBef>
              <a:spcAft>
                <a:spcPts val="0"/>
              </a:spcAft>
              <a:buClr>
                <a:schemeClr val="dk1"/>
              </a:buClr>
              <a:buSzPts val="1400"/>
              <a:buChar char="•"/>
              <a:defRPr/>
            </a:lvl9pPr>
          </a:lstStyle>
          <a:p>
            <a:endParaRPr/>
          </a:p>
        </p:txBody>
      </p:sp>
      <p:sp>
        <p:nvSpPr>
          <p:cNvPr id="60" name="Google Shape;60;p15"/>
          <p:cNvSpPr txBox="1">
            <a:spLocks noGrp="1"/>
          </p:cNvSpPr>
          <p:nvPr>
            <p:ph type="sldNum" idx="12"/>
          </p:nvPr>
        </p:nvSpPr>
        <p:spPr>
          <a:xfrm>
            <a:off x="10294288" y="6502004"/>
            <a:ext cx="1677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panose="020B0604020202020204"/>
              <a:buNone/>
              <a:defRPr sz="1067" b="0" i="0" u="none" strike="noStrike" cap="none">
                <a:solidFill>
                  <a:srgbClr val="7F7F7F"/>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800"/>
              <a:buFont typeface="Arial" panose="020B0604020202020204"/>
              <a:buNone/>
              <a:defRPr sz="1067" b="0" i="0" u="none" strike="noStrike" cap="none">
                <a:solidFill>
                  <a:srgbClr val="7F7F7F"/>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800"/>
              <a:buFont typeface="Arial" panose="020B0604020202020204"/>
              <a:buNone/>
              <a:defRPr sz="1067" b="0" i="0" u="none" strike="noStrike" cap="none">
                <a:solidFill>
                  <a:srgbClr val="7F7F7F"/>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800"/>
              <a:buFont typeface="Arial" panose="020B0604020202020204"/>
              <a:buNone/>
              <a:defRPr sz="1067" b="0" i="0" u="none" strike="noStrike" cap="none">
                <a:solidFill>
                  <a:srgbClr val="7F7F7F"/>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800"/>
              <a:buFont typeface="Arial" panose="020B0604020202020204"/>
              <a:buNone/>
              <a:defRPr sz="1067" b="0" i="0" u="none" strike="noStrike" cap="none">
                <a:solidFill>
                  <a:srgbClr val="7F7F7F"/>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800"/>
              <a:buFont typeface="Arial" panose="020B0604020202020204"/>
              <a:buNone/>
              <a:defRPr sz="1067" b="0" i="0" u="none" strike="noStrike" cap="none">
                <a:solidFill>
                  <a:srgbClr val="7F7F7F"/>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800"/>
              <a:buFont typeface="Arial" panose="020B0604020202020204"/>
              <a:buNone/>
              <a:defRPr sz="1067" b="0" i="0" u="none" strike="noStrike" cap="none">
                <a:solidFill>
                  <a:srgbClr val="7F7F7F"/>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800"/>
              <a:buFont typeface="Arial" panose="020B0604020202020204"/>
              <a:buNone/>
              <a:defRPr sz="1067" b="0" i="0" u="none" strike="noStrike" cap="none">
                <a:solidFill>
                  <a:srgbClr val="7F7F7F"/>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800"/>
              <a:buFont typeface="Arial" panose="020B0604020202020204"/>
              <a:buNone/>
              <a:defRPr sz="1067" b="0" i="0" u="none" strike="noStrike" cap="none">
                <a:solidFill>
                  <a:srgbClr val="7F7F7F"/>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GB" smtClean="0"/>
              <a:pPr/>
              <a:t>‹#›</a:t>
            </a:fld>
            <a:endParaRPr lang="en-GB"/>
          </a:p>
        </p:txBody>
      </p:sp>
      <p:sp>
        <p:nvSpPr>
          <p:cNvPr id="61" name="Google Shape;61;p15"/>
          <p:cNvSpPr txBox="1">
            <a:spLocks noGrp="1"/>
          </p:cNvSpPr>
          <p:nvPr>
            <p:ph type="title"/>
          </p:nvPr>
        </p:nvSpPr>
        <p:spPr>
          <a:xfrm>
            <a:off x="418501" y="-176423"/>
            <a:ext cx="10972800" cy="1143200"/>
          </a:xfrm>
          <a:prstGeom prst="rect">
            <a:avLst/>
          </a:prstGeom>
          <a:noFill/>
          <a:ln>
            <a:noFill/>
          </a:ln>
        </p:spPr>
        <p:txBody>
          <a:bodyPr spcFirstLastPara="1" wrap="square" lIns="0" tIns="34275" rIns="68575" bIns="34275" anchor="ctr" anchorCtr="0">
            <a:normAutofit/>
          </a:bodyPr>
          <a:lstStyle>
            <a:lvl1pPr lvl="0" algn="l" rtl="0">
              <a:lnSpc>
                <a:spcPct val="100000"/>
              </a:lnSpc>
              <a:spcBef>
                <a:spcPts val="0"/>
              </a:spcBef>
              <a:spcAft>
                <a:spcPts val="0"/>
              </a:spcAft>
              <a:buClr>
                <a:srgbClr val="4777B4"/>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33657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1B0C-3AF2-F38D-AB42-388141E766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21049-0FEC-CA42-2D75-6DF5D75FDF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4EF2F-FD26-053D-A135-2236A16D1E80}"/>
              </a:ext>
            </a:extLst>
          </p:cNvPr>
          <p:cNvSpPr>
            <a:spLocks noGrp="1"/>
          </p:cNvSpPr>
          <p:nvPr>
            <p:ph type="dt" sz="half" idx="10"/>
          </p:nvPr>
        </p:nvSpPr>
        <p:spPr/>
        <p:txBody>
          <a:bodyPr/>
          <a:lstStyle/>
          <a:p>
            <a:fld id="{BC90CABB-9176-41DB-9B5F-442ADBE02D85}" type="datetimeFigureOut">
              <a:rPr lang="en-US" smtClean="0"/>
              <a:t>1/8/2024</a:t>
            </a:fld>
            <a:endParaRPr lang="en-US"/>
          </a:p>
        </p:txBody>
      </p:sp>
      <p:sp>
        <p:nvSpPr>
          <p:cNvPr id="5" name="Footer Placeholder 4">
            <a:extLst>
              <a:ext uri="{FF2B5EF4-FFF2-40B4-BE49-F238E27FC236}">
                <a16:creationId xmlns:a16="http://schemas.microsoft.com/office/drawing/2014/main" id="{B82914BD-4822-532E-DF8E-051522B65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1EC58-896B-F2AC-5D91-0C0E981964BE}"/>
              </a:ext>
            </a:extLst>
          </p:cNvPr>
          <p:cNvSpPr>
            <a:spLocks noGrp="1"/>
          </p:cNvSpPr>
          <p:nvPr>
            <p:ph type="sldNum" sz="quarter" idx="12"/>
          </p:nvPr>
        </p:nvSpPr>
        <p:spPr/>
        <p:txBody>
          <a:bodyPr/>
          <a:lstStyle/>
          <a:p>
            <a:fld id="{FE8B6A74-FE21-4BC6-AC55-83A03F05CE7C}" type="slidenum">
              <a:rPr lang="en-US" smtClean="0"/>
              <a:t>‹#›</a:t>
            </a:fld>
            <a:endParaRPr lang="en-US"/>
          </a:p>
        </p:txBody>
      </p:sp>
    </p:spTree>
    <p:extLst>
      <p:ext uri="{BB962C8B-B14F-4D97-AF65-F5344CB8AC3E}">
        <p14:creationId xmlns:p14="http://schemas.microsoft.com/office/powerpoint/2010/main" val="361846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CE76D-FAE0-91FE-D171-B34CC8E535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025254-9A23-0E08-9A11-A28BA4777B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91E92D-45F2-1A3A-02F7-CB75B8D0264E}"/>
              </a:ext>
            </a:extLst>
          </p:cNvPr>
          <p:cNvSpPr>
            <a:spLocks noGrp="1"/>
          </p:cNvSpPr>
          <p:nvPr>
            <p:ph type="dt" sz="half" idx="10"/>
          </p:nvPr>
        </p:nvSpPr>
        <p:spPr/>
        <p:txBody>
          <a:bodyPr/>
          <a:lstStyle/>
          <a:p>
            <a:fld id="{BC90CABB-9176-41DB-9B5F-442ADBE02D85}" type="datetimeFigureOut">
              <a:rPr lang="en-US" smtClean="0"/>
              <a:t>1/8/2024</a:t>
            </a:fld>
            <a:endParaRPr lang="en-US"/>
          </a:p>
        </p:txBody>
      </p:sp>
      <p:sp>
        <p:nvSpPr>
          <p:cNvPr id="5" name="Footer Placeholder 4">
            <a:extLst>
              <a:ext uri="{FF2B5EF4-FFF2-40B4-BE49-F238E27FC236}">
                <a16:creationId xmlns:a16="http://schemas.microsoft.com/office/drawing/2014/main" id="{73E0FB57-FFF9-8932-B839-37941638C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0255AB-3BB3-123A-BD35-A63CF2381D84}"/>
              </a:ext>
            </a:extLst>
          </p:cNvPr>
          <p:cNvSpPr>
            <a:spLocks noGrp="1"/>
          </p:cNvSpPr>
          <p:nvPr>
            <p:ph type="sldNum" sz="quarter" idx="12"/>
          </p:nvPr>
        </p:nvSpPr>
        <p:spPr/>
        <p:txBody>
          <a:bodyPr/>
          <a:lstStyle/>
          <a:p>
            <a:fld id="{FE8B6A74-FE21-4BC6-AC55-83A03F05CE7C}" type="slidenum">
              <a:rPr lang="en-US" smtClean="0"/>
              <a:t>‹#›</a:t>
            </a:fld>
            <a:endParaRPr lang="en-US"/>
          </a:p>
        </p:txBody>
      </p:sp>
    </p:spTree>
    <p:extLst>
      <p:ext uri="{BB962C8B-B14F-4D97-AF65-F5344CB8AC3E}">
        <p14:creationId xmlns:p14="http://schemas.microsoft.com/office/powerpoint/2010/main" val="1289985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8B2E-5B68-7C18-B076-3BB36ABA08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A1CAB-C3C2-B048-4149-2295640F77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387AE4-D3B0-5D2D-27D8-619505295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4EE3AA-6B86-B3FD-7275-4F81CE55BB0F}"/>
              </a:ext>
            </a:extLst>
          </p:cNvPr>
          <p:cNvSpPr>
            <a:spLocks noGrp="1"/>
          </p:cNvSpPr>
          <p:nvPr>
            <p:ph type="dt" sz="half" idx="10"/>
          </p:nvPr>
        </p:nvSpPr>
        <p:spPr/>
        <p:txBody>
          <a:bodyPr/>
          <a:lstStyle/>
          <a:p>
            <a:fld id="{BC90CABB-9176-41DB-9B5F-442ADBE02D85}" type="datetimeFigureOut">
              <a:rPr lang="en-US" smtClean="0"/>
              <a:t>1/8/2024</a:t>
            </a:fld>
            <a:endParaRPr lang="en-US"/>
          </a:p>
        </p:txBody>
      </p:sp>
      <p:sp>
        <p:nvSpPr>
          <p:cNvPr id="6" name="Footer Placeholder 5">
            <a:extLst>
              <a:ext uri="{FF2B5EF4-FFF2-40B4-BE49-F238E27FC236}">
                <a16:creationId xmlns:a16="http://schemas.microsoft.com/office/drawing/2014/main" id="{D5FC013E-32D8-D91D-E163-4403BD0369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B81475-AA8D-C79F-0497-2F8309E8B519}"/>
              </a:ext>
            </a:extLst>
          </p:cNvPr>
          <p:cNvSpPr>
            <a:spLocks noGrp="1"/>
          </p:cNvSpPr>
          <p:nvPr>
            <p:ph type="sldNum" sz="quarter" idx="12"/>
          </p:nvPr>
        </p:nvSpPr>
        <p:spPr/>
        <p:txBody>
          <a:bodyPr/>
          <a:lstStyle/>
          <a:p>
            <a:fld id="{FE8B6A74-FE21-4BC6-AC55-83A03F05CE7C}" type="slidenum">
              <a:rPr lang="en-US" smtClean="0"/>
              <a:t>‹#›</a:t>
            </a:fld>
            <a:endParaRPr lang="en-US"/>
          </a:p>
        </p:txBody>
      </p:sp>
    </p:spTree>
    <p:extLst>
      <p:ext uri="{BB962C8B-B14F-4D97-AF65-F5344CB8AC3E}">
        <p14:creationId xmlns:p14="http://schemas.microsoft.com/office/powerpoint/2010/main" val="3751875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E7A-232F-83AD-7375-2D4848F71E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D9C722-C9B2-BEC2-0F0F-E5FFB8C6E5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683FAF-DF78-678E-10FB-4523B6E83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0EFD3-D9E8-AB24-1F58-1D48A66354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C3981B-0A12-B985-C7AE-7869F6E4E7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17F6A-6838-17B9-7B3B-2C49104C5177}"/>
              </a:ext>
            </a:extLst>
          </p:cNvPr>
          <p:cNvSpPr>
            <a:spLocks noGrp="1"/>
          </p:cNvSpPr>
          <p:nvPr>
            <p:ph type="dt" sz="half" idx="10"/>
          </p:nvPr>
        </p:nvSpPr>
        <p:spPr/>
        <p:txBody>
          <a:bodyPr/>
          <a:lstStyle/>
          <a:p>
            <a:fld id="{BC90CABB-9176-41DB-9B5F-442ADBE02D85}" type="datetimeFigureOut">
              <a:rPr lang="en-US" smtClean="0"/>
              <a:t>1/8/2024</a:t>
            </a:fld>
            <a:endParaRPr lang="en-US"/>
          </a:p>
        </p:txBody>
      </p:sp>
      <p:sp>
        <p:nvSpPr>
          <p:cNvPr id="8" name="Footer Placeholder 7">
            <a:extLst>
              <a:ext uri="{FF2B5EF4-FFF2-40B4-BE49-F238E27FC236}">
                <a16:creationId xmlns:a16="http://schemas.microsoft.com/office/drawing/2014/main" id="{E931CAE1-0796-B5B6-E528-1B9FD6189C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37D5BD-5382-2885-3388-72A7C9442F6F}"/>
              </a:ext>
            </a:extLst>
          </p:cNvPr>
          <p:cNvSpPr>
            <a:spLocks noGrp="1"/>
          </p:cNvSpPr>
          <p:nvPr>
            <p:ph type="sldNum" sz="quarter" idx="12"/>
          </p:nvPr>
        </p:nvSpPr>
        <p:spPr/>
        <p:txBody>
          <a:bodyPr/>
          <a:lstStyle/>
          <a:p>
            <a:fld id="{FE8B6A74-FE21-4BC6-AC55-83A03F05CE7C}" type="slidenum">
              <a:rPr lang="en-US" smtClean="0"/>
              <a:t>‹#›</a:t>
            </a:fld>
            <a:endParaRPr lang="en-US"/>
          </a:p>
        </p:txBody>
      </p:sp>
    </p:spTree>
    <p:extLst>
      <p:ext uri="{BB962C8B-B14F-4D97-AF65-F5344CB8AC3E}">
        <p14:creationId xmlns:p14="http://schemas.microsoft.com/office/powerpoint/2010/main" val="3260077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35BD-A5FD-80E3-CF1E-7C77670DD5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571247-9ECD-049B-BA11-41F347DE77E1}"/>
              </a:ext>
            </a:extLst>
          </p:cNvPr>
          <p:cNvSpPr>
            <a:spLocks noGrp="1"/>
          </p:cNvSpPr>
          <p:nvPr>
            <p:ph type="dt" sz="half" idx="10"/>
          </p:nvPr>
        </p:nvSpPr>
        <p:spPr/>
        <p:txBody>
          <a:bodyPr/>
          <a:lstStyle/>
          <a:p>
            <a:fld id="{BC90CABB-9176-41DB-9B5F-442ADBE02D85}" type="datetimeFigureOut">
              <a:rPr lang="en-US" smtClean="0"/>
              <a:t>1/8/2024</a:t>
            </a:fld>
            <a:endParaRPr lang="en-US"/>
          </a:p>
        </p:txBody>
      </p:sp>
      <p:sp>
        <p:nvSpPr>
          <p:cNvPr id="4" name="Footer Placeholder 3">
            <a:extLst>
              <a:ext uri="{FF2B5EF4-FFF2-40B4-BE49-F238E27FC236}">
                <a16:creationId xmlns:a16="http://schemas.microsoft.com/office/drawing/2014/main" id="{DB391DE5-0C63-B299-1D91-B252AD178F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403AE5-D278-0D56-8509-C773F8DA6F74}"/>
              </a:ext>
            </a:extLst>
          </p:cNvPr>
          <p:cNvSpPr>
            <a:spLocks noGrp="1"/>
          </p:cNvSpPr>
          <p:nvPr>
            <p:ph type="sldNum" sz="quarter" idx="12"/>
          </p:nvPr>
        </p:nvSpPr>
        <p:spPr/>
        <p:txBody>
          <a:bodyPr/>
          <a:lstStyle/>
          <a:p>
            <a:fld id="{FE8B6A74-FE21-4BC6-AC55-83A03F05CE7C}" type="slidenum">
              <a:rPr lang="en-US" smtClean="0"/>
              <a:t>‹#›</a:t>
            </a:fld>
            <a:endParaRPr lang="en-US"/>
          </a:p>
        </p:txBody>
      </p:sp>
    </p:spTree>
    <p:extLst>
      <p:ext uri="{BB962C8B-B14F-4D97-AF65-F5344CB8AC3E}">
        <p14:creationId xmlns:p14="http://schemas.microsoft.com/office/powerpoint/2010/main" val="3968847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36518C-BB27-6540-6B3C-61CCB96AF99D}"/>
              </a:ext>
            </a:extLst>
          </p:cNvPr>
          <p:cNvSpPr>
            <a:spLocks noGrp="1"/>
          </p:cNvSpPr>
          <p:nvPr>
            <p:ph type="dt" sz="half" idx="10"/>
          </p:nvPr>
        </p:nvSpPr>
        <p:spPr/>
        <p:txBody>
          <a:bodyPr/>
          <a:lstStyle/>
          <a:p>
            <a:fld id="{BC90CABB-9176-41DB-9B5F-442ADBE02D85}" type="datetimeFigureOut">
              <a:rPr lang="en-US" smtClean="0"/>
              <a:t>1/8/2024</a:t>
            </a:fld>
            <a:endParaRPr lang="en-US"/>
          </a:p>
        </p:txBody>
      </p:sp>
      <p:sp>
        <p:nvSpPr>
          <p:cNvPr id="3" name="Footer Placeholder 2">
            <a:extLst>
              <a:ext uri="{FF2B5EF4-FFF2-40B4-BE49-F238E27FC236}">
                <a16:creationId xmlns:a16="http://schemas.microsoft.com/office/drawing/2014/main" id="{374ED733-89F8-A62B-B68D-9FE28196AD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DB8B3-76DD-9C0B-8DD1-9A79AF93D74B}"/>
              </a:ext>
            </a:extLst>
          </p:cNvPr>
          <p:cNvSpPr>
            <a:spLocks noGrp="1"/>
          </p:cNvSpPr>
          <p:nvPr>
            <p:ph type="sldNum" sz="quarter" idx="12"/>
          </p:nvPr>
        </p:nvSpPr>
        <p:spPr/>
        <p:txBody>
          <a:bodyPr/>
          <a:lstStyle/>
          <a:p>
            <a:fld id="{FE8B6A74-FE21-4BC6-AC55-83A03F05CE7C}" type="slidenum">
              <a:rPr lang="en-US" smtClean="0"/>
              <a:t>‹#›</a:t>
            </a:fld>
            <a:endParaRPr lang="en-US"/>
          </a:p>
        </p:txBody>
      </p:sp>
    </p:spTree>
    <p:extLst>
      <p:ext uri="{BB962C8B-B14F-4D97-AF65-F5344CB8AC3E}">
        <p14:creationId xmlns:p14="http://schemas.microsoft.com/office/powerpoint/2010/main" val="303401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722A-755E-CBAF-46D0-EB591828C3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08507-FBC5-BB08-FAEA-E9BCC1894F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B88969-D285-8B97-DEC8-C9EC8F742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E311F-F719-AE41-7E1B-7C9709BC4774}"/>
              </a:ext>
            </a:extLst>
          </p:cNvPr>
          <p:cNvSpPr>
            <a:spLocks noGrp="1"/>
          </p:cNvSpPr>
          <p:nvPr>
            <p:ph type="dt" sz="half" idx="10"/>
          </p:nvPr>
        </p:nvSpPr>
        <p:spPr/>
        <p:txBody>
          <a:bodyPr/>
          <a:lstStyle/>
          <a:p>
            <a:fld id="{BC90CABB-9176-41DB-9B5F-442ADBE02D85}" type="datetimeFigureOut">
              <a:rPr lang="en-US" smtClean="0"/>
              <a:t>1/8/2024</a:t>
            </a:fld>
            <a:endParaRPr lang="en-US"/>
          </a:p>
        </p:txBody>
      </p:sp>
      <p:sp>
        <p:nvSpPr>
          <p:cNvPr id="6" name="Footer Placeholder 5">
            <a:extLst>
              <a:ext uri="{FF2B5EF4-FFF2-40B4-BE49-F238E27FC236}">
                <a16:creationId xmlns:a16="http://schemas.microsoft.com/office/drawing/2014/main" id="{EF2368C5-42A6-908B-8406-0B6E9901C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A80531-FEF0-98A6-F1AA-1C2961E5401E}"/>
              </a:ext>
            </a:extLst>
          </p:cNvPr>
          <p:cNvSpPr>
            <a:spLocks noGrp="1"/>
          </p:cNvSpPr>
          <p:nvPr>
            <p:ph type="sldNum" sz="quarter" idx="12"/>
          </p:nvPr>
        </p:nvSpPr>
        <p:spPr/>
        <p:txBody>
          <a:bodyPr/>
          <a:lstStyle/>
          <a:p>
            <a:fld id="{FE8B6A74-FE21-4BC6-AC55-83A03F05CE7C}" type="slidenum">
              <a:rPr lang="en-US" smtClean="0"/>
              <a:t>‹#›</a:t>
            </a:fld>
            <a:endParaRPr lang="en-US"/>
          </a:p>
        </p:txBody>
      </p:sp>
    </p:spTree>
    <p:extLst>
      <p:ext uri="{BB962C8B-B14F-4D97-AF65-F5344CB8AC3E}">
        <p14:creationId xmlns:p14="http://schemas.microsoft.com/office/powerpoint/2010/main" val="30838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D401-A0A9-A1A3-E798-A4B9F06CB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E235AE-7EC9-3FE4-38E0-9C521E9005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F39330-13AD-9D0E-0A27-E59B0E84D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5D291-BF70-8835-B0E1-70EB7DAE48EA}"/>
              </a:ext>
            </a:extLst>
          </p:cNvPr>
          <p:cNvSpPr>
            <a:spLocks noGrp="1"/>
          </p:cNvSpPr>
          <p:nvPr>
            <p:ph type="dt" sz="half" idx="10"/>
          </p:nvPr>
        </p:nvSpPr>
        <p:spPr/>
        <p:txBody>
          <a:bodyPr/>
          <a:lstStyle/>
          <a:p>
            <a:fld id="{BC90CABB-9176-41DB-9B5F-442ADBE02D85}" type="datetimeFigureOut">
              <a:rPr lang="en-US" smtClean="0"/>
              <a:t>1/8/2024</a:t>
            </a:fld>
            <a:endParaRPr lang="en-US"/>
          </a:p>
        </p:txBody>
      </p:sp>
      <p:sp>
        <p:nvSpPr>
          <p:cNvPr id="6" name="Footer Placeholder 5">
            <a:extLst>
              <a:ext uri="{FF2B5EF4-FFF2-40B4-BE49-F238E27FC236}">
                <a16:creationId xmlns:a16="http://schemas.microsoft.com/office/drawing/2014/main" id="{8543D8F9-1613-3B16-7C6C-2BE0BDAC9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990ED-0330-E808-DC5A-874C78941CE8}"/>
              </a:ext>
            </a:extLst>
          </p:cNvPr>
          <p:cNvSpPr>
            <a:spLocks noGrp="1"/>
          </p:cNvSpPr>
          <p:nvPr>
            <p:ph type="sldNum" sz="quarter" idx="12"/>
          </p:nvPr>
        </p:nvSpPr>
        <p:spPr/>
        <p:txBody>
          <a:bodyPr/>
          <a:lstStyle/>
          <a:p>
            <a:fld id="{FE8B6A74-FE21-4BC6-AC55-83A03F05CE7C}" type="slidenum">
              <a:rPr lang="en-US" smtClean="0"/>
              <a:t>‹#›</a:t>
            </a:fld>
            <a:endParaRPr lang="en-US"/>
          </a:p>
        </p:txBody>
      </p:sp>
    </p:spTree>
    <p:extLst>
      <p:ext uri="{BB962C8B-B14F-4D97-AF65-F5344CB8AC3E}">
        <p14:creationId xmlns:p14="http://schemas.microsoft.com/office/powerpoint/2010/main" val="310769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4D5D4F-D3FF-7B08-870F-A82DD20709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3851C8-C377-2791-C958-41BAEC9B7C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F059C-838E-F54E-DD05-36877FBA93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90CABB-9176-41DB-9B5F-442ADBE02D85}" type="datetimeFigureOut">
              <a:rPr lang="en-US" smtClean="0"/>
              <a:t>1/8/2024</a:t>
            </a:fld>
            <a:endParaRPr lang="en-US"/>
          </a:p>
        </p:txBody>
      </p:sp>
      <p:sp>
        <p:nvSpPr>
          <p:cNvPr id="5" name="Footer Placeholder 4">
            <a:extLst>
              <a:ext uri="{FF2B5EF4-FFF2-40B4-BE49-F238E27FC236}">
                <a16:creationId xmlns:a16="http://schemas.microsoft.com/office/drawing/2014/main" id="{67A202FE-7232-FC9C-AB78-3C5383000B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C31368-4A5C-A55F-BD3B-C952DAC795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B6A74-FE21-4BC6-AC55-83A03F05CE7C}" type="slidenum">
              <a:rPr lang="en-US" smtClean="0"/>
              <a:t>‹#›</a:t>
            </a:fld>
            <a:endParaRPr lang="en-US"/>
          </a:p>
        </p:txBody>
      </p:sp>
    </p:spTree>
    <p:extLst>
      <p:ext uri="{BB962C8B-B14F-4D97-AF65-F5344CB8AC3E}">
        <p14:creationId xmlns:p14="http://schemas.microsoft.com/office/powerpoint/2010/main" val="1910618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79650A-B608-D352-5AAC-2E2FF048D17B}"/>
              </a:ext>
            </a:extLst>
          </p:cNvPr>
          <p:cNvPicPr>
            <a:picLocks noChangeAspect="1"/>
          </p:cNvPicPr>
          <p:nvPr/>
        </p:nvPicPr>
        <p:blipFill>
          <a:blip r:embed="rId3"/>
          <a:stretch>
            <a:fillRect/>
          </a:stretch>
        </p:blipFill>
        <p:spPr>
          <a:xfrm>
            <a:off x="7559734" y="6306"/>
            <a:ext cx="4632266" cy="621201"/>
          </a:xfrm>
          <a:prstGeom prst="rect">
            <a:avLst/>
          </a:prstGeom>
        </p:spPr>
      </p:pic>
      <p:pic>
        <p:nvPicPr>
          <p:cNvPr id="6" name="Picture 5" descr="Logo, company name&#10;&#10;Description automatically generated">
            <a:extLst>
              <a:ext uri="{FF2B5EF4-FFF2-40B4-BE49-F238E27FC236}">
                <a16:creationId xmlns:a16="http://schemas.microsoft.com/office/drawing/2014/main" id="{E90D0DF7-15A4-54A0-2414-88AF2B221CA5}"/>
              </a:ext>
            </a:extLst>
          </p:cNvPr>
          <p:cNvPicPr>
            <a:picLocks noChangeAspect="1"/>
          </p:cNvPicPr>
          <p:nvPr/>
        </p:nvPicPr>
        <p:blipFill>
          <a:blip r:embed="rId4"/>
          <a:stretch>
            <a:fillRect/>
          </a:stretch>
        </p:blipFill>
        <p:spPr>
          <a:xfrm>
            <a:off x="102691" y="113178"/>
            <a:ext cx="3155622" cy="1112356"/>
          </a:xfrm>
          <a:prstGeom prst="rect">
            <a:avLst/>
          </a:prstGeom>
          <a:solidFill>
            <a:schemeClr val="bg1"/>
          </a:solidFill>
        </p:spPr>
      </p:pic>
      <p:pic>
        <p:nvPicPr>
          <p:cNvPr id="7" name="Google Shape;56;p13">
            <a:extLst>
              <a:ext uri="{FF2B5EF4-FFF2-40B4-BE49-F238E27FC236}">
                <a16:creationId xmlns:a16="http://schemas.microsoft.com/office/drawing/2014/main" id="{EA9D8292-2576-2189-0172-8839D34318D4}"/>
              </a:ext>
            </a:extLst>
          </p:cNvPr>
          <p:cNvPicPr preferRelativeResize="0"/>
          <p:nvPr/>
        </p:nvPicPr>
        <p:blipFill>
          <a:blip r:embed="rId5"/>
          <a:stretch>
            <a:fillRect/>
          </a:stretch>
        </p:blipFill>
        <p:spPr>
          <a:xfrm>
            <a:off x="3404638" y="6608"/>
            <a:ext cx="2317750" cy="1329055"/>
          </a:xfrm>
          <a:prstGeom prst="rect">
            <a:avLst/>
          </a:prstGeom>
          <a:noFill/>
          <a:ln>
            <a:noFill/>
          </a:ln>
        </p:spPr>
      </p:pic>
      <p:sp>
        <p:nvSpPr>
          <p:cNvPr id="9" name="Title 3">
            <a:extLst>
              <a:ext uri="{FF2B5EF4-FFF2-40B4-BE49-F238E27FC236}">
                <a16:creationId xmlns:a16="http://schemas.microsoft.com/office/drawing/2014/main" id="{0E3904C4-C91F-7B06-E4A9-E795D35D158D}"/>
              </a:ext>
            </a:extLst>
          </p:cNvPr>
          <p:cNvSpPr>
            <a:spLocks noGrp="1"/>
          </p:cNvSpPr>
          <p:nvPr/>
        </p:nvSpPr>
        <p:spPr>
          <a:xfrm>
            <a:off x="94108" y="2366134"/>
            <a:ext cx="12003784"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kern="1200">
                <a:solidFill>
                  <a:srgbClr val="4777B4"/>
                </a:solidFill>
                <a:latin typeface="+mj-lt"/>
                <a:ea typeface="+mj-ea"/>
                <a:cs typeface="+mj-cs"/>
              </a:defRPr>
            </a:lvl1pPr>
          </a:lstStyle>
          <a:p>
            <a:r>
              <a:rPr lang="en-US" sz="4000" dirty="0"/>
              <a:t>Count What You Want: Exemplar Identification and</a:t>
            </a:r>
            <a:br>
              <a:rPr lang="en-US" sz="4000" dirty="0"/>
            </a:br>
            <a:r>
              <a:rPr lang="en-US" sz="4000" dirty="0"/>
              <a:t>Few-shot Counting of Human Actions in the Wild</a:t>
            </a:r>
          </a:p>
        </p:txBody>
      </p:sp>
      <p:sp>
        <p:nvSpPr>
          <p:cNvPr id="10" name="Subtitle 4">
            <a:extLst>
              <a:ext uri="{FF2B5EF4-FFF2-40B4-BE49-F238E27FC236}">
                <a16:creationId xmlns:a16="http://schemas.microsoft.com/office/drawing/2014/main" id="{80271F8A-DE9B-1B33-E2D0-2722C2DD4302}"/>
              </a:ext>
            </a:extLst>
          </p:cNvPr>
          <p:cNvSpPr>
            <a:spLocks noGrp="1"/>
          </p:cNvSpPr>
          <p:nvPr/>
        </p:nvSpPr>
        <p:spPr>
          <a:xfrm>
            <a:off x="321617" y="4434372"/>
            <a:ext cx="11776275" cy="1297968"/>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0965"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165"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5365"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2565"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199765"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6965"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r>
              <a:rPr lang="en-US" sz="3600" dirty="0"/>
              <a:t>Yifeng Huang</a:t>
            </a:r>
            <a:r>
              <a:rPr lang="en-US" sz="3600" baseline="30000" dirty="0"/>
              <a:t>1*</a:t>
            </a:r>
            <a:r>
              <a:rPr lang="en-US" sz="3600" dirty="0"/>
              <a:t>, Duc Duy Nguyen</a:t>
            </a:r>
            <a:r>
              <a:rPr lang="en-US" sz="3600" baseline="30000" dirty="0"/>
              <a:t>2*</a:t>
            </a:r>
            <a:r>
              <a:rPr lang="en-US" sz="3600" dirty="0"/>
              <a:t>,</a:t>
            </a:r>
            <a:r>
              <a:rPr lang="en-US" sz="3600" baseline="30000" dirty="0"/>
              <a:t> </a:t>
            </a:r>
            <a:r>
              <a:rPr lang="en-US" sz="3600" dirty="0"/>
              <a:t> Lam Nguyen</a:t>
            </a:r>
            <a:r>
              <a:rPr lang="en-US" sz="3600" baseline="30000" dirty="0"/>
              <a:t>2 </a:t>
            </a:r>
            <a:r>
              <a:rPr lang="en-US" sz="3600" dirty="0"/>
              <a:t>, Cuong Pham</a:t>
            </a:r>
            <a:r>
              <a:rPr lang="en-US" sz="3600" baseline="30000" dirty="0"/>
              <a:t>2,3</a:t>
            </a:r>
            <a:r>
              <a:rPr lang="en-US" sz="3600" dirty="0"/>
              <a:t> Minh Hoai</a:t>
            </a:r>
            <a:r>
              <a:rPr lang="en-US" sz="3600" baseline="30000" dirty="0"/>
              <a:t>1,2 </a:t>
            </a:r>
          </a:p>
          <a:p>
            <a:r>
              <a:rPr lang="en-US" sz="3600" baseline="30000" dirty="0"/>
              <a:t>1</a:t>
            </a:r>
            <a:r>
              <a:rPr lang="en-US" sz="3600" dirty="0"/>
              <a:t>Stony Brook University </a:t>
            </a:r>
            <a:r>
              <a:rPr lang="en-US" sz="3600" baseline="30000" dirty="0"/>
              <a:t>2</a:t>
            </a:r>
            <a:r>
              <a:rPr lang="en-US" sz="3600" dirty="0"/>
              <a:t>VinAI </a:t>
            </a:r>
          </a:p>
          <a:p>
            <a:r>
              <a:rPr lang="en-US" sz="3600" baseline="30000" dirty="0"/>
              <a:t>3</a:t>
            </a:r>
            <a:r>
              <a:rPr lang="en-US" sz="3600" dirty="0"/>
              <a:t>Posts &amp; Telecommunications Institute of Technology</a:t>
            </a:r>
          </a:p>
        </p:txBody>
      </p:sp>
      <p:sp>
        <p:nvSpPr>
          <p:cNvPr id="11" name="TextBox 10">
            <a:extLst>
              <a:ext uri="{FF2B5EF4-FFF2-40B4-BE49-F238E27FC236}">
                <a16:creationId xmlns:a16="http://schemas.microsoft.com/office/drawing/2014/main" id="{73580FCA-3014-9301-5089-47853F3935F1}"/>
              </a:ext>
            </a:extLst>
          </p:cNvPr>
          <p:cNvSpPr txBox="1"/>
          <p:nvPr/>
        </p:nvSpPr>
        <p:spPr>
          <a:xfrm>
            <a:off x="0" y="6550223"/>
            <a:ext cx="1624804" cy="307777"/>
          </a:xfrm>
          <a:prstGeom prst="rect">
            <a:avLst/>
          </a:prstGeom>
          <a:noFill/>
        </p:spPr>
        <p:txBody>
          <a:bodyPr wrap="none" rtlCol="0">
            <a:spAutoFit/>
          </a:bodyPr>
          <a:lstStyle/>
          <a:p>
            <a:r>
              <a:rPr lang="en-US" sz="1400" b="0" i="0" u="none" strike="noStrike" baseline="0" dirty="0">
                <a:latin typeface="NimbusRomNo9L-Regu"/>
              </a:rPr>
              <a:t>*Equal contribution</a:t>
            </a:r>
            <a:endParaRPr lang="en-US" sz="1400" dirty="0"/>
          </a:p>
        </p:txBody>
      </p:sp>
      <p:pic>
        <p:nvPicPr>
          <p:cNvPr id="1026" name="Picture 2" descr="Posts and Telecommunications Institute of Technology logo">
            <a:extLst>
              <a:ext uri="{FF2B5EF4-FFF2-40B4-BE49-F238E27FC236}">
                <a16:creationId xmlns:a16="http://schemas.microsoft.com/office/drawing/2014/main" id="{433CA1A4-54E4-7D7E-CD89-426025112B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713" y="77471"/>
            <a:ext cx="1329055" cy="13290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qr code on a white background&#10;&#10;Description automatically generated">
            <a:extLst>
              <a:ext uri="{FF2B5EF4-FFF2-40B4-BE49-F238E27FC236}">
                <a16:creationId xmlns:a16="http://schemas.microsoft.com/office/drawing/2014/main" id="{374712BC-192B-F47B-F01E-2D358579FD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2865" y="671767"/>
            <a:ext cx="1715027" cy="1715027"/>
          </a:xfrm>
          <a:prstGeom prst="rect">
            <a:avLst/>
          </a:prstGeom>
        </p:spPr>
      </p:pic>
    </p:spTree>
    <p:extLst>
      <p:ext uri="{BB962C8B-B14F-4D97-AF65-F5344CB8AC3E}">
        <p14:creationId xmlns:p14="http://schemas.microsoft.com/office/powerpoint/2010/main" val="204874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istogram&#10;&#10;Description automatically generated">
            <a:extLst>
              <a:ext uri="{FF2B5EF4-FFF2-40B4-BE49-F238E27FC236}">
                <a16:creationId xmlns:a16="http://schemas.microsoft.com/office/drawing/2014/main" id="{976FEB04-CAE9-87CF-A68C-691D18EB0CC1}"/>
              </a:ext>
            </a:extLst>
          </p:cNvPr>
          <p:cNvPicPr>
            <a:picLocks noChangeAspect="1"/>
          </p:cNvPicPr>
          <p:nvPr/>
        </p:nvPicPr>
        <p:blipFill rotWithShape="1">
          <a:blip r:embed="rId3">
            <a:extLst>
              <a:ext uri="{28A0092B-C50C-407E-A947-70E740481C1C}">
                <a14:useLocalDpi xmlns:a14="http://schemas.microsoft.com/office/drawing/2010/main" val="0"/>
              </a:ext>
            </a:extLst>
          </a:blip>
          <a:srcRect b="75063"/>
          <a:stretch/>
        </p:blipFill>
        <p:spPr>
          <a:xfrm>
            <a:off x="113251" y="942037"/>
            <a:ext cx="6701318" cy="2173680"/>
          </a:xfrm>
          <a:prstGeom prst="rect">
            <a:avLst/>
          </a:prstGeom>
        </p:spPr>
      </p:pic>
      <p:pic>
        <p:nvPicPr>
          <p:cNvPr id="5" name="Picture 4">
            <a:extLst>
              <a:ext uri="{FF2B5EF4-FFF2-40B4-BE49-F238E27FC236}">
                <a16:creationId xmlns:a16="http://schemas.microsoft.com/office/drawing/2014/main" id="{4F2D456D-DDBE-745C-290C-4207728C48CE}"/>
              </a:ext>
            </a:extLst>
          </p:cNvPr>
          <p:cNvPicPr>
            <a:picLocks noChangeAspect="1"/>
          </p:cNvPicPr>
          <p:nvPr/>
        </p:nvPicPr>
        <p:blipFill>
          <a:blip r:embed="rId4"/>
          <a:stretch>
            <a:fillRect/>
          </a:stretch>
        </p:blipFill>
        <p:spPr>
          <a:xfrm>
            <a:off x="7874192" y="3024469"/>
            <a:ext cx="3657600" cy="1285875"/>
          </a:xfrm>
          <a:prstGeom prst="rect">
            <a:avLst/>
          </a:prstGeom>
        </p:spPr>
      </p:pic>
      <p:sp>
        <p:nvSpPr>
          <p:cNvPr id="6" name="TextBox 5">
            <a:extLst>
              <a:ext uri="{FF2B5EF4-FFF2-40B4-BE49-F238E27FC236}">
                <a16:creationId xmlns:a16="http://schemas.microsoft.com/office/drawing/2014/main" id="{33261CAC-1845-3E1D-DA09-0C31F98B35FF}"/>
              </a:ext>
            </a:extLst>
          </p:cNvPr>
          <p:cNvSpPr txBox="1"/>
          <p:nvPr/>
        </p:nvSpPr>
        <p:spPr>
          <a:xfrm>
            <a:off x="8079438" y="2665483"/>
            <a:ext cx="3247107" cy="369332"/>
          </a:xfrm>
          <a:prstGeom prst="rect">
            <a:avLst/>
          </a:prstGeom>
          <a:noFill/>
        </p:spPr>
        <p:txBody>
          <a:bodyPr wrap="none" rtlCol="0">
            <a:spAutoFit/>
          </a:bodyPr>
          <a:lstStyle/>
          <a:p>
            <a:r>
              <a:rPr lang="en-US" dirty="0"/>
              <a:t>Comparison with cross-attention</a:t>
            </a:r>
          </a:p>
        </p:txBody>
      </p:sp>
      <p:sp>
        <p:nvSpPr>
          <p:cNvPr id="9" name="Title 3">
            <a:extLst>
              <a:ext uri="{FF2B5EF4-FFF2-40B4-BE49-F238E27FC236}">
                <a16:creationId xmlns:a16="http://schemas.microsoft.com/office/drawing/2014/main" id="{59030165-5F13-71B5-D30B-D78D6D9D94BD}"/>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uFill>
                  <a:solidFill>
                    <a:schemeClr val="tx1"/>
                  </a:solidFill>
                </a:uFill>
              </a:rPr>
              <a:t>To-Exemplar Similarity Estimation</a:t>
            </a:r>
            <a:endParaRPr lang="en-US" dirty="0"/>
          </a:p>
        </p:txBody>
      </p:sp>
      <p:pic>
        <p:nvPicPr>
          <p:cNvPr id="4" name="Picture 3" descr="Histogram&#10;&#10;Description automatically generated">
            <a:extLst>
              <a:ext uri="{FF2B5EF4-FFF2-40B4-BE49-F238E27FC236}">
                <a16:creationId xmlns:a16="http://schemas.microsoft.com/office/drawing/2014/main" id="{21A6CC95-14D0-81DB-C13E-52C38EC52F57}"/>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b="25188"/>
          <a:stretch/>
        </p:blipFill>
        <p:spPr>
          <a:xfrm>
            <a:off x="97828" y="3115717"/>
            <a:ext cx="6716741" cy="2167767"/>
          </a:xfrm>
          <a:prstGeom prst="rect">
            <a:avLst/>
          </a:prstGeom>
        </p:spPr>
      </p:pic>
      <p:pic>
        <p:nvPicPr>
          <p:cNvPr id="7" name="Picture 6" descr="Histogram&#10;&#10;Description automatically generated">
            <a:extLst>
              <a:ext uri="{FF2B5EF4-FFF2-40B4-BE49-F238E27FC236}">
                <a16:creationId xmlns:a16="http://schemas.microsoft.com/office/drawing/2014/main" id="{034BAEB5-9965-13E8-FFC3-1E8C0CFA302B}"/>
              </a:ext>
            </a:extLst>
          </p:cNvPr>
          <p:cNvPicPr>
            <a:picLocks noChangeAspect="1"/>
          </p:cNvPicPr>
          <p:nvPr/>
        </p:nvPicPr>
        <p:blipFill rotWithShape="1">
          <a:blip r:embed="rId3">
            <a:extLst>
              <a:ext uri="{28A0092B-C50C-407E-A947-70E740481C1C}">
                <a14:useLocalDpi xmlns:a14="http://schemas.microsoft.com/office/drawing/2010/main" val="0"/>
              </a:ext>
            </a:extLst>
          </a:blip>
          <a:srcRect t="74599"/>
          <a:stretch/>
        </p:blipFill>
        <p:spPr>
          <a:xfrm>
            <a:off x="113251" y="3229644"/>
            <a:ext cx="6701318" cy="2214113"/>
          </a:xfrm>
          <a:prstGeom prst="rect">
            <a:avLst/>
          </a:prstGeom>
        </p:spPr>
      </p:pic>
      <p:sp>
        <p:nvSpPr>
          <p:cNvPr id="11" name="Arrow: Down 10">
            <a:extLst>
              <a:ext uri="{FF2B5EF4-FFF2-40B4-BE49-F238E27FC236}">
                <a16:creationId xmlns:a16="http://schemas.microsoft.com/office/drawing/2014/main" id="{B474FE06-A50A-F061-F9FF-4F0468BDC8AC}"/>
              </a:ext>
            </a:extLst>
          </p:cNvPr>
          <p:cNvSpPr/>
          <p:nvPr/>
        </p:nvSpPr>
        <p:spPr>
          <a:xfrm rot="10800000">
            <a:off x="4109663" y="3941012"/>
            <a:ext cx="308040" cy="36933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A6C506C2-0FF0-0A3F-9B67-8C60ADDE7464}"/>
              </a:ext>
            </a:extLst>
          </p:cNvPr>
          <p:cNvSpPr/>
          <p:nvPr/>
        </p:nvSpPr>
        <p:spPr>
          <a:xfrm rot="10800000">
            <a:off x="4109662" y="2364519"/>
            <a:ext cx="308040" cy="36933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67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uFill>
                  <a:solidFill>
                    <a:schemeClr val="tx1"/>
                  </a:solidFill>
                </a:uFill>
              </a:rPr>
              <a:t>Temporal Density Estimation</a:t>
            </a:r>
            <a:endParaRPr lang="en-US" dirty="0"/>
          </a:p>
        </p:txBody>
      </p:sp>
      <p:sp>
        <p:nvSpPr>
          <p:cNvPr id="4" name="TextBox 3">
            <a:extLst>
              <a:ext uri="{FF2B5EF4-FFF2-40B4-BE49-F238E27FC236}">
                <a16:creationId xmlns:a16="http://schemas.microsoft.com/office/drawing/2014/main" id="{CEDC4943-14E1-F5D6-92EC-A575CB94F443}"/>
              </a:ext>
            </a:extLst>
          </p:cNvPr>
          <p:cNvSpPr txBox="1"/>
          <p:nvPr/>
        </p:nvSpPr>
        <p:spPr>
          <a:xfrm>
            <a:off x="4245712" y="4765141"/>
            <a:ext cx="3729995" cy="923330"/>
          </a:xfrm>
          <a:prstGeom prst="rect">
            <a:avLst/>
          </a:prstGeom>
          <a:noFill/>
        </p:spPr>
        <p:txBody>
          <a:bodyPr wrap="none" rtlCol="0">
            <a:spAutoFit/>
          </a:bodyPr>
          <a:lstStyle/>
          <a:p>
            <a:pPr marL="342900" indent="-342900">
              <a:buAutoNum type="arabicParenBoth"/>
            </a:pPr>
            <a:r>
              <a:rPr lang="en-US" dirty="0"/>
              <a:t>Feature fusion with similarity map</a:t>
            </a:r>
          </a:p>
          <a:p>
            <a:pPr marL="342900" indent="-342900">
              <a:buAutoNum type="arabicParenBoth"/>
            </a:pPr>
            <a:endParaRPr lang="en-US" dirty="0"/>
          </a:p>
          <a:p>
            <a:pPr marL="342900" indent="-342900">
              <a:buAutoNum type="arabicParenBoth"/>
            </a:pPr>
            <a:r>
              <a:rPr lang="en-US" dirty="0"/>
              <a:t>Temporal density estimation</a:t>
            </a:r>
          </a:p>
        </p:txBody>
      </p:sp>
      <p:pic>
        <p:nvPicPr>
          <p:cNvPr id="5" name="Picture 4">
            <a:extLst>
              <a:ext uri="{FF2B5EF4-FFF2-40B4-BE49-F238E27FC236}">
                <a16:creationId xmlns:a16="http://schemas.microsoft.com/office/drawing/2014/main" id="{CC6A5D68-BF88-2FD5-AC1A-D788ABB7B3C8}"/>
              </a:ext>
            </a:extLst>
          </p:cNvPr>
          <p:cNvPicPr>
            <a:picLocks noChangeAspect="1"/>
          </p:cNvPicPr>
          <p:nvPr/>
        </p:nvPicPr>
        <p:blipFill>
          <a:blip r:embed="rId4"/>
          <a:stretch>
            <a:fillRect/>
          </a:stretch>
        </p:blipFill>
        <p:spPr>
          <a:xfrm>
            <a:off x="232268" y="841113"/>
            <a:ext cx="11756885" cy="3322455"/>
          </a:xfrm>
          <a:prstGeom prst="rect">
            <a:avLst/>
          </a:prstGeom>
        </p:spPr>
      </p:pic>
    </p:spTree>
    <p:custDataLst>
      <p:tags r:id="rId1"/>
    </p:custDataLst>
    <p:extLst>
      <p:ext uri="{BB962C8B-B14F-4D97-AF65-F5344CB8AC3E}">
        <p14:creationId xmlns:p14="http://schemas.microsoft.com/office/powerpoint/2010/main" val="3555644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202753" y="-87036"/>
            <a:ext cx="10969943" cy="1143000"/>
          </a:xfrm>
          <a:prstGeom prst="rect">
            <a:avLst/>
          </a:prstGeom>
        </p:spPr>
        <p:txBody>
          <a:bodyPr vert="horz" lIns="0" tIns="45720" rIns="91440" bIns="45720" rtlCol="0" anchor="ctr">
            <a:normAutofit fontScale="92500"/>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uFill>
                  <a:solidFill>
                    <a:schemeClr val="tx1"/>
                  </a:solidFill>
                </a:uFill>
              </a:rPr>
              <a:t>Training Objective and Pretraining Data Synthesis</a:t>
            </a:r>
            <a:endParaRPr lang="en-US" dirty="0"/>
          </a:p>
        </p:txBody>
      </p:sp>
      <p:sp>
        <p:nvSpPr>
          <p:cNvPr id="2" name="TextBox 1">
            <a:extLst>
              <a:ext uri="{FF2B5EF4-FFF2-40B4-BE49-F238E27FC236}">
                <a16:creationId xmlns:a16="http://schemas.microsoft.com/office/drawing/2014/main" id="{89FDC079-15DD-114F-8A8A-2AB530D1E551}"/>
              </a:ext>
            </a:extLst>
          </p:cNvPr>
          <p:cNvSpPr txBox="1"/>
          <p:nvPr/>
        </p:nvSpPr>
        <p:spPr>
          <a:xfrm>
            <a:off x="3104535" y="1554758"/>
            <a:ext cx="1993174" cy="461665"/>
          </a:xfrm>
          <a:prstGeom prst="rect">
            <a:avLst/>
          </a:prstGeom>
          <a:noFill/>
        </p:spPr>
        <p:txBody>
          <a:bodyPr wrap="none" rtlCol="0">
            <a:spAutoFit/>
          </a:bodyPr>
          <a:lstStyle/>
          <a:p>
            <a:r>
              <a:rPr lang="en-US" sz="2400" dirty="0"/>
              <a:t>Counting Loss:</a:t>
            </a:r>
          </a:p>
        </p:txBody>
      </p:sp>
      <p:pic>
        <p:nvPicPr>
          <p:cNvPr id="4" name="Picture 3">
            <a:extLst>
              <a:ext uri="{FF2B5EF4-FFF2-40B4-BE49-F238E27FC236}">
                <a16:creationId xmlns:a16="http://schemas.microsoft.com/office/drawing/2014/main" id="{825F8F56-94F8-541B-3FE7-FEAB06323E47}"/>
              </a:ext>
            </a:extLst>
          </p:cNvPr>
          <p:cNvPicPr>
            <a:picLocks noChangeAspect="1"/>
          </p:cNvPicPr>
          <p:nvPr/>
        </p:nvPicPr>
        <p:blipFill rotWithShape="1">
          <a:blip r:embed="rId4"/>
          <a:srcRect b="14366"/>
          <a:stretch/>
        </p:blipFill>
        <p:spPr>
          <a:xfrm>
            <a:off x="5432905" y="1549548"/>
            <a:ext cx="3616427" cy="472086"/>
          </a:xfrm>
          <a:prstGeom prst="rect">
            <a:avLst/>
          </a:prstGeom>
        </p:spPr>
      </p:pic>
      <p:sp>
        <p:nvSpPr>
          <p:cNvPr id="7" name="TextBox 6">
            <a:extLst>
              <a:ext uri="{FF2B5EF4-FFF2-40B4-BE49-F238E27FC236}">
                <a16:creationId xmlns:a16="http://schemas.microsoft.com/office/drawing/2014/main" id="{5C0A9922-6DA7-6F98-4A9A-F8F86706E1C6}"/>
              </a:ext>
            </a:extLst>
          </p:cNvPr>
          <p:cNvSpPr txBox="1"/>
          <p:nvPr/>
        </p:nvSpPr>
        <p:spPr>
          <a:xfrm>
            <a:off x="1856738" y="2393942"/>
            <a:ext cx="3321358" cy="461665"/>
          </a:xfrm>
          <a:prstGeom prst="rect">
            <a:avLst/>
          </a:prstGeom>
          <a:noFill/>
        </p:spPr>
        <p:txBody>
          <a:bodyPr wrap="none" rtlCol="0">
            <a:spAutoFit/>
          </a:bodyPr>
          <a:lstStyle/>
          <a:p>
            <a:r>
              <a:rPr lang="en-US" sz="2400" dirty="0"/>
              <a:t>D</a:t>
            </a:r>
            <a:r>
              <a:rPr lang="en-US" altLang="zh-CN" sz="2400" dirty="0"/>
              <a:t>istance Preserving</a:t>
            </a:r>
            <a:r>
              <a:rPr lang="en-US" sz="2400" dirty="0"/>
              <a:t> Loss:</a:t>
            </a:r>
          </a:p>
        </p:txBody>
      </p:sp>
      <p:pic>
        <p:nvPicPr>
          <p:cNvPr id="11" name="Picture 10">
            <a:extLst>
              <a:ext uri="{FF2B5EF4-FFF2-40B4-BE49-F238E27FC236}">
                <a16:creationId xmlns:a16="http://schemas.microsoft.com/office/drawing/2014/main" id="{CDCA0E6C-984A-A330-3443-5C20F2019E2D}"/>
              </a:ext>
            </a:extLst>
          </p:cNvPr>
          <p:cNvPicPr>
            <a:picLocks noChangeAspect="1"/>
          </p:cNvPicPr>
          <p:nvPr/>
        </p:nvPicPr>
        <p:blipFill>
          <a:blip r:embed="rId5"/>
          <a:stretch>
            <a:fillRect/>
          </a:stretch>
        </p:blipFill>
        <p:spPr>
          <a:xfrm>
            <a:off x="5968955" y="2341257"/>
            <a:ext cx="2705100" cy="514350"/>
          </a:xfrm>
          <a:prstGeom prst="rect">
            <a:avLst/>
          </a:prstGeom>
        </p:spPr>
      </p:pic>
      <p:sp>
        <p:nvSpPr>
          <p:cNvPr id="12" name="TextBox 11">
            <a:extLst>
              <a:ext uri="{FF2B5EF4-FFF2-40B4-BE49-F238E27FC236}">
                <a16:creationId xmlns:a16="http://schemas.microsoft.com/office/drawing/2014/main" id="{001EA68C-71B8-1880-B2DE-1C38ADFB1D6F}"/>
              </a:ext>
            </a:extLst>
          </p:cNvPr>
          <p:cNvSpPr txBox="1"/>
          <p:nvPr/>
        </p:nvSpPr>
        <p:spPr>
          <a:xfrm>
            <a:off x="2129579" y="4805374"/>
            <a:ext cx="9570505" cy="646331"/>
          </a:xfrm>
          <a:prstGeom prst="rect">
            <a:avLst/>
          </a:prstGeom>
          <a:noFill/>
        </p:spPr>
        <p:txBody>
          <a:bodyPr wrap="none" rtlCol="0">
            <a:spAutoFit/>
          </a:bodyPr>
          <a:lstStyle/>
          <a:p>
            <a:pPr marL="342900" indent="-342900">
              <a:buAutoNum type="arabicParenBoth"/>
            </a:pPr>
            <a:r>
              <a:rPr lang="en-US" dirty="0"/>
              <a:t>Fragment extraction with audio prompts</a:t>
            </a:r>
          </a:p>
          <a:p>
            <a:pPr marL="342900" indent="-342900">
              <a:buAutoNum type="arabicParenBoth"/>
            </a:pPr>
            <a:r>
              <a:rPr lang="en-US" dirty="0"/>
              <a:t>Augmentation with </a:t>
            </a:r>
            <a:r>
              <a:rPr lang="en-US" sz="1800" b="0" i="0" u="none" strike="noStrike" baseline="0" dirty="0">
                <a:latin typeface="NimbusRomNo9L-Regu"/>
              </a:rPr>
              <a:t>duration scaling, time shifting, amplitude scaling and random noise addition.</a:t>
            </a:r>
            <a:endParaRPr lang="en-US" dirty="0"/>
          </a:p>
        </p:txBody>
      </p:sp>
      <p:sp>
        <p:nvSpPr>
          <p:cNvPr id="13" name="TextBox 12">
            <a:extLst>
              <a:ext uri="{FF2B5EF4-FFF2-40B4-BE49-F238E27FC236}">
                <a16:creationId xmlns:a16="http://schemas.microsoft.com/office/drawing/2014/main" id="{DFAD33FC-B54B-3DEA-CBAC-371340ACB3FD}"/>
              </a:ext>
            </a:extLst>
          </p:cNvPr>
          <p:cNvSpPr txBox="1"/>
          <p:nvPr/>
        </p:nvSpPr>
        <p:spPr>
          <a:xfrm>
            <a:off x="1573667" y="4209141"/>
            <a:ext cx="3524042" cy="461665"/>
          </a:xfrm>
          <a:prstGeom prst="rect">
            <a:avLst/>
          </a:prstGeom>
          <a:noFill/>
        </p:spPr>
        <p:txBody>
          <a:bodyPr wrap="none" rtlCol="0">
            <a:spAutoFit/>
          </a:bodyPr>
          <a:lstStyle/>
          <a:p>
            <a:r>
              <a:rPr lang="en-US" sz="2400" dirty="0"/>
              <a:t>Pretraining Data Synthesis:</a:t>
            </a:r>
          </a:p>
        </p:txBody>
      </p:sp>
    </p:spTree>
    <p:custDataLst>
      <p:tags r:id="rId1"/>
    </p:custDataLst>
    <p:extLst>
      <p:ext uri="{BB962C8B-B14F-4D97-AF65-F5344CB8AC3E}">
        <p14:creationId xmlns:p14="http://schemas.microsoft.com/office/powerpoint/2010/main" val="64078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uFill>
                  <a:solidFill>
                    <a:schemeClr val="tx1"/>
                  </a:solidFill>
                </a:uFill>
              </a:rPr>
              <a:t>DWC Dataset</a:t>
            </a:r>
            <a:endParaRPr lang="en-US" dirty="0"/>
          </a:p>
        </p:txBody>
      </p:sp>
      <p:pic>
        <p:nvPicPr>
          <p:cNvPr id="3" name="Picture 2">
            <a:extLst>
              <a:ext uri="{FF2B5EF4-FFF2-40B4-BE49-F238E27FC236}">
                <a16:creationId xmlns:a16="http://schemas.microsoft.com/office/drawing/2014/main" id="{3EB9704D-DB5B-0966-B9BF-629295765E38}"/>
              </a:ext>
            </a:extLst>
          </p:cNvPr>
          <p:cNvPicPr>
            <a:picLocks noChangeAspect="1"/>
          </p:cNvPicPr>
          <p:nvPr/>
        </p:nvPicPr>
        <p:blipFill>
          <a:blip r:embed="rId4"/>
          <a:stretch>
            <a:fillRect/>
          </a:stretch>
        </p:blipFill>
        <p:spPr>
          <a:xfrm>
            <a:off x="151134" y="1294171"/>
            <a:ext cx="3824861" cy="3841955"/>
          </a:xfrm>
          <a:prstGeom prst="rect">
            <a:avLst/>
          </a:prstGeom>
        </p:spPr>
      </p:pic>
      <p:pic>
        <p:nvPicPr>
          <p:cNvPr id="5" name="Picture 4">
            <a:extLst>
              <a:ext uri="{FF2B5EF4-FFF2-40B4-BE49-F238E27FC236}">
                <a16:creationId xmlns:a16="http://schemas.microsoft.com/office/drawing/2014/main" id="{35FD0E39-03ED-722E-E63E-9B73D31F1446}"/>
              </a:ext>
            </a:extLst>
          </p:cNvPr>
          <p:cNvPicPr>
            <a:picLocks noChangeAspect="1"/>
          </p:cNvPicPr>
          <p:nvPr/>
        </p:nvPicPr>
        <p:blipFill>
          <a:blip r:embed="rId5"/>
          <a:stretch>
            <a:fillRect/>
          </a:stretch>
        </p:blipFill>
        <p:spPr>
          <a:xfrm>
            <a:off x="4236512" y="1924664"/>
            <a:ext cx="3989532" cy="3008671"/>
          </a:xfrm>
          <a:prstGeom prst="rect">
            <a:avLst/>
          </a:prstGeom>
        </p:spPr>
      </p:pic>
      <p:pic>
        <p:nvPicPr>
          <p:cNvPr id="7" name="Picture 6">
            <a:extLst>
              <a:ext uri="{FF2B5EF4-FFF2-40B4-BE49-F238E27FC236}">
                <a16:creationId xmlns:a16="http://schemas.microsoft.com/office/drawing/2014/main" id="{118A5702-C978-0A33-1C2A-F59814659D63}"/>
              </a:ext>
            </a:extLst>
          </p:cNvPr>
          <p:cNvPicPr>
            <a:picLocks noChangeAspect="1"/>
          </p:cNvPicPr>
          <p:nvPr/>
        </p:nvPicPr>
        <p:blipFill>
          <a:blip r:embed="rId6"/>
          <a:stretch>
            <a:fillRect/>
          </a:stretch>
        </p:blipFill>
        <p:spPr>
          <a:xfrm>
            <a:off x="8255540" y="1949458"/>
            <a:ext cx="3860957" cy="2929586"/>
          </a:xfrm>
          <a:prstGeom prst="rect">
            <a:avLst/>
          </a:prstGeom>
        </p:spPr>
      </p:pic>
    </p:spTree>
    <p:custDataLst>
      <p:tags r:id="rId1"/>
    </p:custDataLst>
    <p:extLst>
      <p:ext uri="{BB962C8B-B14F-4D97-AF65-F5344CB8AC3E}">
        <p14:creationId xmlns:p14="http://schemas.microsoft.com/office/powerpoint/2010/main" val="280676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uFill>
                  <a:solidFill>
                    <a:schemeClr val="tx1"/>
                  </a:solidFill>
                </a:uFill>
              </a:rPr>
              <a:t>Quantitative R</a:t>
            </a:r>
            <a:r>
              <a:rPr lang="en-US" altLang="zh-CN" dirty="0">
                <a:uFill>
                  <a:solidFill>
                    <a:schemeClr val="tx1"/>
                  </a:solidFill>
                </a:uFill>
              </a:rPr>
              <a:t>esult</a:t>
            </a:r>
            <a:r>
              <a:rPr lang="en-US" dirty="0">
                <a:uFill>
                  <a:solidFill>
                    <a:schemeClr val="tx1"/>
                  </a:solidFill>
                </a:uFill>
              </a:rPr>
              <a:t> </a:t>
            </a:r>
            <a:endParaRPr lang="en-US" dirty="0"/>
          </a:p>
        </p:txBody>
      </p:sp>
      <p:graphicFrame>
        <p:nvGraphicFramePr>
          <p:cNvPr id="4" name="Table 3">
            <a:extLst>
              <a:ext uri="{FF2B5EF4-FFF2-40B4-BE49-F238E27FC236}">
                <a16:creationId xmlns:a16="http://schemas.microsoft.com/office/drawing/2014/main" id="{407330EC-87CC-E639-FE60-8BC363C11359}"/>
              </a:ext>
            </a:extLst>
          </p:cNvPr>
          <p:cNvGraphicFramePr>
            <a:graphicFrameLocks noGrp="1"/>
          </p:cNvGraphicFramePr>
          <p:nvPr>
            <p:extLst>
              <p:ext uri="{D42A27DB-BD31-4B8C-83A1-F6EECF244321}">
                <p14:modId xmlns:p14="http://schemas.microsoft.com/office/powerpoint/2010/main" val="2368180522"/>
              </p:ext>
            </p:extLst>
          </p:nvPr>
        </p:nvGraphicFramePr>
        <p:xfrm>
          <a:off x="1550779" y="1055964"/>
          <a:ext cx="9090442" cy="2372248"/>
        </p:xfrm>
        <a:graphic>
          <a:graphicData uri="http://schemas.openxmlformats.org/drawingml/2006/table">
            <a:tbl>
              <a:tblPr firstRow="1" bandRow="1">
                <a:tableStyleId>{5C22544A-7EE6-4342-B048-85BDC9FD1C3A}</a:tableStyleId>
              </a:tblPr>
              <a:tblGrid>
                <a:gridCol w="4529046">
                  <a:extLst>
                    <a:ext uri="{9D8B030D-6E8A-4147-A177-3AD203B41FA5}">
                      <a16:colId xmlns:a16="http://schemas.microsoft.com/office/drawing/2014/main" val="3873119292"/>
                    </a:ext>
                  </a:extLst>
                </a:gridCol>
                <a:gridCol w="2280698">
                  <a:extLst>
                    <a:ext uri="{9D8B030D-6E8A-4147-A177-3AD203B41FA5}">
                      <a16:colId xmlns:a16="http://schemas.microsoft.com/office/drawing/2014/main" val="400912627"/>
                    </a:ext>
                  </a:extLst>
                </a:gridCol>
                <a:gridCol w="2280698">
                  <a:extLst>
                    <a:ext uri="{9D8B030D-6E8A-4147-A177-3AD203B41FA5}">
                      <a16:colId xmlns:a16="http://schemas.microsoft.com/office/drawing/2014/main" val="1817747367"/>
                    </a:ext>
                  </a:extLst>
                </a:gridCol>
              </a:tblGrid>
              <a:tr h="593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DWC Val Set</a:t>
                      </a:r>
                    </a:p>
                  </a:txBody>
                  <a:tcPr/>
                </a:tc>
                <a:tc>
                  <a:txBody>
                    <a:bodyPr/>
                    <a:lstStyle/>
                    <a:p>
                      <a:pPr algn="ctr"/>
                      <a:r>
                        <a:rPr lang="en-US" sz="2800"/>
                        <a:t>MAE</a:t>
                      </a:r>
                    </a:p>
                  </a:txBody>
                  <a:tcPr/>
                </a:tc>
                <a:tc>
                  <a:txBody>
                    <a:bodyPr/>
                    <a:lstStyle/>
                    <a:p>
                      <a:pPr algn="ctr"/>
                      <a:r>
                        <a:rPr lang="en-US" sz="2800"/>
                        <a:t>RMSE</a:t>
                      </a:r>
                    </a:p>
                  </a:txBody>
                  <a:tcPr/>
                </a:tc>
                <a:extLst>
                  <a:ext uri="{0D108BD9-81ED-4DB2-BD59-A6C34878D82A}">
                    <a16:rowId xmlns:a16="http://schemas.microsoft.com/office/drawing/2014/main" val="3534483158"/>
                  </a:ext>
                </a:extLst>
              </a:tr>
              <a:tr h="593062">
                <a:tc>
                  <a:txBody>
                    <a:bodyPr/>
                    <a:lstStyle/>
                    <a:p>
                      <a:r>
                        <a:rPr lang="en-US" sz="2800" dirty="0" err="1"/>
                        <a:t>RepNet</a:t>
                      </a:r>
                      <a:endParaRPr lang="en-US" sz="2800" dirty="0"/>
                    </a:p>
                  </a:txBody>
                  <a:tcPr/>
                </a:tc>
                <a:tc>
                  <a:txBody>
                    <a:bodyPr/>
                    <a:lstStyle/>
                    <a:p>
                      <a:pPr algn="ctr"/>
                      <a:r>
                        <a:rPr lang="en-US" sz="2800" dirty="0"/>
                        <a:t>11.95</a:t>
                      </a:r>
                    </a:p>
                  </a:txBody>
                  <a:tcPr/>
                </a:tc>
                <a:tc>
                  <a:txBody>
                    <a:bodyPr/>
                    <a:lstStyle/>
                    <a:p>
                      <a:pPr algn="ctr"/>
                      <a:r>
                        <a:rPr lang="en-US" sz="2800" dirty="0"/>
                        <a:t>17.33</a:t>
                      </a:r>
                    </a:p>
                  </a:txBody>
                  <a:tcPr/>
                </a:tc>
                <a:extLst>
                  <a:ext uri="{0D108BD9-81ED-4DB2-BD59-A6C34878D82A}">
                    <a16:rowId xmlns:a16="http://schemas.microsoft.com/office/drawing/2014/main" val="669406270"/>
                  </a:ext>
                </a:extLst>
              </a:tr>
              <a:tr h="593062">
                <a:tc>
                  <a:txBody>
                    <a:bodyPr/>
                    <a:lstStyle/>
                    <a:p>
                      <a:r>
                        <a:rPr lang="en-US" sz="2800" dirty="0" err="1"/>
                        <a:t>TransRAC</a:t>
                      </a:r>
                      <a:endParaRPr lang="en-US" sz="2800" dirty="0"/>
                    </a:p>
                  </a:txBody>
                  <a:tcPr/>
                </a:tc>
                <a:tc>
                  <a:txBody>
                    <a:bodyPr/>
                    <a:lstStyle/>
                    <a:p>
                      <a:pPr algn="ctr"/>
                      <a:r>
                        <a:rPr lang="en-US" sz="2800" dirty="0"/>
                        <a:t>14.51</a:t>
                      </a:r>
                      <a:endParaRPr lang="en-US" sz="2800" b="1" dirty="0">
                        <a:solidFill>
                          <a:schemeClr val="accent6">
                            <a:lumMod val="60000"/>
                            <a:lumOff val="40000"/>
                          </a:schemeClr>
                        </a:solidFill>
                      </a:endParaRPr>
                    </a:p>
                  </a:txBody>
                  <a:tcPr/>
                </a:tc>
                <a:tc>
                  <a:txBody>
                    <a:bodyPr/>
                    <a:lstStyle/>
                    <a:p>
                      <a:pPr algn="ctr"/>
                      <a:r>
                        <a:rPr lang="en-US" sz="2800" dirty="0"/>
                        <a:t>20.40</a:t>
                      </a:r>
                      <a:endParaRPr lang="en-US" sz="2800" b="1" dirty="0">
                        <a:solidFill>
                          <a:schemeClr val="accent6">
                            <a:lumMod val="60000"/>
                            <a:lumOff val="40000"/>
                          </a:schemeClr>
                        </a:solidFill>
                      </a:endParaRPr>
                    </a:p>
                  </a:txBody>
                  <a:tcPr/>
                </a:tc>
                <a:extLst>
                  <a:ext uri="{0D108BD9-81ED-4DB2-BD59-A6C34878D82A}">
                    <a16:rowId xmlns:a16="http://schemas.microsoft.com/office/drawing/2014/main" val="3821765654"/>
                  </a:ext>
                </a:extLst>
              </a:tr>
              <a:tr h="593062">
                <a:tc>
                  <a:txBody>
                    <a:bodyPr/>
                    <a:lstStyle/>
                    <a:p>
                      <a:r>
                        <a:rPr lang="en-US" sz="2800" dirty="0"/>
                        <a:t>Ours</a:t>
                      </a:r>
                    </a:p>
                  </a:txBody>
                  <a:tcPr/>
                </a:tc>
                <a:tc>
                  <a:txBody>
                    <a:bodyPr/>
                    <a:lstStyle/>
                    <a:p>
                      <a:pPr algn="ctr"/>
                      <a:r>
                        <a:rPr lang="en-US" sz="2800" b="1" dirty="0"/>
                        <a:t>7.66</a:t>
                      </a:r>
                      <a:endParaRPr lang="en-US" sz="2800" b="1" dirty="0">
                        <a:solidFill>
                          <a:schemeClr val="accent6">
                            <a:lumMod val="50000"/>
                          </a:schemeClr>
                        </a:solidFill>
                      </a:endParaRPr>
                    </a:p>
                  </a:txBody>
                  <a:tcPr/>
                </a:tc>
                <a:tc>
                  <a:txBody>
                    <a:bodyPr/>
                    <a:lstStyle/>
                    <a:p>
                      <a:pPr algn="ctr"/>
                      <a:r>
                        <a:rPr lang="en-US" sz="2800" b="1" dirty="0"/>
                        <a:t>12.25</a:t>
                      </a:r>
                      <a:endParaRPr lang="en-US" sz="2800" b="1" dirty="0">
                        <a:solidFill>
                          <a:schemeClr val="accent6">
                            <a:lumMod val="50000"/>
                          </a:schemeClr>
                        </a:solidFill>
                      </a:endParaRPr>
                    </a:p>
                  </a:txBody>
                  <a:tcPr/>
                </a:tc>
                <a:extLst>
                  <a:ext uri="{0D108BD9-81ED-4DB2-BD59-A6C34878D82A}">
                    <a16:rowId xmlns:a16="http://schemas.microsoft.com/office/drawing/2014/main" val="2956893885"/>
                  </a:ext>
                </a:extLst>
              </a:tr>
            </a:tbl>
          </a:graphicData>
        </a:graphic>
      </p:graphicFrame>
      <p:graphicFrame>
        <p:nvGraphicFramePr>
          <p:cNvPr id="5" name="Table 4">
            <a:extLst>
              <a:ext uri="{FF2B5EF4-FFF2-40B4-BE49-F238E27FC236}">
                <a16:creationId xmlns:a16="http://schemas.microsoft.com/office/drawing/2014/main" id="{0B763EDE-66B0-238E-8C39-6D4DFF2E2D73}"/>
              </a:ext>
            </a:extLst>
          </p:cNvPr>
          <p:cNvGraphicFramePr>
            <a:graphicFrameLocks noGrp="1"/>
          </p:cNvGraphicFramePr>
          <p:nvPr>
            <p:extLst>
              <p:ext uri="{D42A27DB-BD31-4B8C-83A1-F6EECF244321}">
                <p14:modId xmlns:p14="http://schemas.microsoft.com/office/powerpoint/2010/main" val="4053296447"/>
              </p:ext>
            </p:extLst>
          </p:nvPr>
        </p:nvGraphicFramePr>
        <p:xfrm>
          <a:off x="1550779" y="4010558"/>
          <a:ext cx="9090442" cy="2372248"/>
        </p:xfrm>
        <a:graphic>
          <a:graphicData uri="http://schemas.openxmlformats.org/drawingml/2006/table">
            <a:tbl>
              <a:tblPr firstRow="1" bandRow="1">
                <a:tableStyleId>{5C22544A-7EE6-4342-B048-85BDC9FD1C3A}</a:tableStyleId>
              </a:tblPr>
              <a:tblGrid>
                <a:gridCol w="4529046">
                  <a:extLst>
                    <a:ext uri="{9D8B030D-6E8A-4147-A177-3AD203B41FA5}">
                      <a16:colId xmlns:a16="http://schemas.microsoft.com/office/drawing/2014/main" val="3873119292"/>
                    </a:ext>
                  </a:extLst>
                </a:gridCol>
                <a:gridCol w="2280698">
                  <a:extLst>
                    <a:ext uri="{9D8B030D-6E8A-4147-A177-3AD203B41FA5}">
                      <a16:colId xmlns:a16="http://schemas.microsoft.com/office/drawing/2014/main" val="400912627"/>
                    </a:ext>
                  </a:extLst>
                </a:gridCol>
                <a:gridCol w="2280698">
                  <a:extLst>
                    <a:ext uri="{9D8B030D-6E8A-4147-A177-3AD203B41FA5}">
                      <a16:colId xmlns:a16="http://schemas.microsoft.com/office/drawing/2014/main" val="1817747367"/>
                    </a:ext>
                  </a:extLst>
                </a:gridCol>
              </a:tblGrid>
              <a:tr h="593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DWC Test Set</a:t>
                      </a:r>
                    </a:p>
                  </a:txBody>
                  <a:tcPr/>
                </a:tc>
                <a:tc>
                  <a:txBody>
                    <a:bodyPr/>
                    <a:lstStyle/>
                    <a:p>
                      <a:pPr algn="ctr"/>
                      <a:r>
                        <a:rPr lang="en-US" sz="2800"/>
                        <a:t>MAE</a:t>
                      </a:r>
                    </a:p>
                  </a:txBody>
                  <a:tcPr/>
                </a:tc>
                <a:tc>
                  <a:txBody>
                    <a:bodyPr/>
                    <a:lstStyle/>
                    <a:p>
                      <a:pPr algn="ctr"/>
                      <a:r>
                        <a:rPr lang="en-US" sz="2800"/>
                        <a:t>RMSE</a:t>
                      </a:r>
                    </a:p>
                  </a:txBody>
                  <a:tcPr/>
                </a:tc>
                <a:extLst>
                  <a:ext uri="{0D108BD9-81ED-4DB2-BD59-A6C34878D82A}">
                    <a16:rowId xmlns:a16="http://schemas.microsoft.com/office/drawing/2014/main" val="3534483158"/>
                  </a:ext>
                </a:extLst>
              </a:tr>
              <a:tr h="593062">
                <a:tc>
                  <a:txBody>
                    <a:bodyPr/>
                    <a:lstStyle/>
                    <a:p>
                      <a:r>
                        <a:rPr lang="en-US" sz="2800" dirty="0" err="1"/>
                        <a:t>RepNet</a:t>
                      </a:r>
                      <a:endParaRPr lang="en-US" sz="2800" dirty="0"/>
                    </a:p>
                  </a:txBody>
                  <a:tcPr/>
                </a:tc>
                <a:tc>
                  <a:txBody>
                    <a:bodyPr/>
                    <a:lstStyle/>
                    <a:p>
                      <a:pPr algn="ctr"/>
                      <a:r>
                        <a:rPr lang="en-US" sz="2800" dirty="0"/>
                        <a:t>10.82</a:t>
                      </a:r>
                    </a:p>
                  </a:txBody>
                  <a:tcPr/>
                </a:tc>
                <a:tc>
                  <a:txBody>
                    <a:bodyPr/>
                    <a:lstStyle/>
                    <a:p>
                      <a:pPr algn="ctr"/>
                      <a:r>
                        <a:rPr lang="en-US" sz="2800" dirty="0"/>
                        <a:t>14.75</a:t>
                      </a:r>
                    </a:p>
                  </a:txBody>
                  <a:tcPr/>
                </a:tc>
                <a:extLst>
                  <a:ext uri="{0D108BD9-81ED-4DB2-BD59-A6C34878D82A}">
                    <a16:rowId xmlns:a16="http://schemas.microsoft.com/office/drawing/2014/main" val="669406270"/>
                  </a:ext>
                </a:extLst>
              </a:tr>
              <a:tr h="593062">
                <a:tc>
                  <a:txBody>
                    <a:bodyPr/>
                    <a:lstStyle/>
                    <a:p>
                      <a:r>
                        <a:rPr lang="en-US" sz="2800" dirty="0" err="1"/>
                        <a:t>TransRAC</a:t>
                      </a:r>
                      <a:endParaRPr lang="en-US" sz="2800" dirty="0"/>
                    </a:p>
                  </a:txBody>
                  <a:tcPr/>
                </a:tc>
                <a:tc>
                  <a:txBody>
                    <a:bodyPr/>
                    <a:lstStyle/>
                    <a:p>
                      <a:pPr algn="ctr"/>
                      <a:r>
                        <a:rPr lang="en-US" sz="2800" dirty="0"/>
                        <a:t>12.97</a:t>
                      </a:r>
                      <a:endParaRPr lang="en-US" sz="2800" b="1" dirty="0">
                        <a:solidFill>
                          <a:schemeClr val="accent6">
                            <a:lumMod val="60000"/>
                            <a:lumOff val="40000"/>
                          </a:schemeClr>
                        </a:solidFill>
                      </a:endParaRPr>
                    </a:p>
                  </a:txBody>
                  <a:tcPr/>
                </a:tc>
                <a:tc>
                  <a:txBody>
                    <a:bodyPr/>
                    <a:lstStyle/>
                    <a:p>
                      <a:pPr algn="ctr"/>
                      <a:r>
                        <a:rPr lang="en-US" sz="2800" dirty="0"/>
                        <a:t>16.82</a:t>
                      </a:r>
                      <a:endParaRPr lang="en-US" sz="2800" b="1" dirty="0">
                        <a:solidFill>
                          <a:schemeClr val="accent6">
                            <a:lumMod val="60000"/>
                            <a:lumOff val="40000"/>
                          </a:schemeClr>
                        </a:solidFill>
                      </a:endParaRPr>
                    </a:p>
                  </a:txBody>
                  <a:tcPr/>
                </a:tc>
                <a:extLst>
                  <a:ext uri="{0D108BD9-81ED-4DB2-BD59-A6C34878D82A}">
                    <a16:rowId xmlns:a16="http://schemas.microsoft.com/office/drawing/2014/main" val="3821765654"/>
                  </a:ext>
                </a:extLst>
              </a:tr>
              <a:tr h="593062">
                <a:tc>
                  <a:txBody>
                    <a:bodyPr/>
                    <a:lstStyle/>
                    <a:p>
                      <a:r>
                        <a:rPr lang="en-US" sz="2800" dirty="0"/>
                        <a:t>Ours</a:t>
                      </a:r>
                    </a:p>
                  </a:txBody>
                  <a:tcPr/>
                </a:tc>
                <a:tc>
                  <a:txBody>
                    <a:bodyPr/>
                    <a:lstStyle/>
                    <a:p>
                      <a:pPr algn="ctr"/>
                      <a:r>
                        <a:rPr lang="en-US" sz="2800" b="1" dirty="0"/>
                        <a:t>7.47</a:t>
                      </a:r>
                      <a:endParaRPr lang="en-US" sz="2800" b="1" dirty="0">
                        <a:solidFill>
                          <a:schemeClr val="accent6">
                            <a:lumMod val="50000"/>
                          </a:schemeClr>
                        </a:solidFill>
                      </a:endParaRPr>
                    </a:p>
                  </a:txBody>
                  <a:tcPr/>
                </a:tc>
                <a:tc>
                  <a:txBody>
                    <a:bodyPr/>
                    <a:lstStyle/>
                    <a:p>
                      <a:pPr algn="ctr"/>
                      <a:r>
                        <a:rPr lang="en-US" sz="2800" b="1" dirty="0"/>
                        <a:t>13.09</a:t>
                      </a:r>
                      <a:endParaRPr lang="en-US" sz="2800" b="1" dirty="0">
                        <a:solidFill>
                          <a:schemeClr val="accent6">
                            <a:lumMod val="50000"/>
                          </a:schemeClr>
                        </a:solidFill>
                      </a:endParaRPr>
                    </a:p>
                  </a:txBody>
                  <a:tcPr/>
                </a:tc>
                <a:extLst>
                  <a:ext uri="{0D108BD9-81ED-4DB2-BD59-A6C34878D82A}">
                    <a16:rowId xmlns:a16="http://schemas.microsoft.com/office/drawing/2014/main" val="2956893885"/>
                  </a:ext>
                </a:extLst>
              </a:tr>
            </a:tbl>
          </a:graphicData>
        </a:graphic>
      </p:graphicFrame>
    </p:spTree>
    <p:custDataLst>
      <p:tags r:id="rId1"/>
    </p:custDataLst>
    <p:extLst>
      <p:ext uri="{BB962C8B-B14F-4D97-AF65-F5344CB8AC3E}">
        <p14:creationId xmlns:p14="http://schemas.microsoft.com/office/powerpoint/2010/main" val="916087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t>Qualitative</a:t>
            </a:r>
            <a:r>
              <a:rPr lang="en-US" dirty="0">
                <a:uFill>
                  <a:solidFill>
                    <a:schemeClr val="tx1"/>
                  </a:solidFill>
                </a:uFill>
              </a:rPr>
              <a:t> R</a:t>
            </a:r>
            <a:r>
              <a:rPr lang="en-US" altLang="zh-CN" dirty="0">
                <a:uFill>
                  <a:solidFill>
                    <a:schemeClr val="tx1"/>
                  </a:solidFill>
                </a:uFill>
              </a:rPr>
              <a:t>esult</a:t>
            </a:r>
            <a:r>
              <a:rPr lang="en-US" dirty="0">
                <a:uFill>
                  <a:solidFill>
                    <a:schemeClr val="tx1"/>
                  </a:solidFill>
                </a:uFill>
              </a:rPr>
              <a:t> </a:t>
            </a:r>
            <a:endParaRPr lang="en-US" dirty="0"/>
          </a:p>
        </p:txBody>
      </p:sp>
      <p:pic>
        <p:nvPicPr>
          <p:cNvPr id="3" name="Picture 2">
            <a:extLst>
              <a:ext uri="{FF2B5EF4-FFF2-40B4-BE49-F238E27FC236}">
                <a16:creationId xmlns:a16="http://schemas.microsoft.com/office/drawing/2014/main" id="{F0BBEFBF-84EE-E8C1-7B2C-175984BD78C8}"/>
              </a:ext>
            </a:extLst>
          </p:cNvPr>
          <p:cNvPicPr>
            <a:picLocks noChangeAspect="1"/>
          </p:cNvPicPr>
          <p:nvPr/>
        </p:nvPicPr>
        <p:blipFill>
          <a:blip r:embed="rId4"/>
          <a:stretch>
            <a:fillRect/>
          </a:stretch>
        </p:blipFill>
        <p:spPr>
          <a:xfrm>
            <a:off x="1950769" y="1055964"/>
            <a:ext cx="8290462" cy="4844231"/>
          </a:xfrm>
          <a:prstGeom prst="rect">
            <a:avLst/>
          </a:prstGeom>
        </p:spPr>
      </p:pic>
      <p:sp>
        <p:nvSpPr>
          <p:cNvPr id="4" name="TextBox 3">
            <a:extLst>
              <a:ext uri="{FF2B5EF4-FFF2-40B4-BE49-F238E27FC236}">
                <a16:creationId xmlns:a16="http://schemas.microsoft.com/office/drawing/2014/main" id="{8149E401-CE7F-C522-F4D8-05300ADBA0A1}"/>
              </a:ext>
            </a:extLst>
          </p:cNvPr>
          <p:cNvSpPr txBox="1"/>
          <p:nvPr/>
        </p:nvSpPr>
        <p:spPr>
          <a:xfrm>
            <a:off x="4768681" y="5900195"/>
            <a:ext cx="2654637" cy="461665"/>
          </a:xfrm>
          <a:prstGeom prst="rect">
            <a:avLst/>
          </a:prstGeom>
          <a:noFill/>
        </p:spPr>
        <p:txBody>
          <a:bodyPr wrap="none" rtlCol="0">
            <a:spAutoFit/>
          </a:bodyPr>
          <a:lstStyle/>
          <a:p>
            <a:r>
              <a:rPr lang="en-US" sz="2400" b="1" dirty="0"/>
              <a:t>Predict: 40.4 GT: 40</a:t>
            </a:r>
          </a:p>
        </p:txBody>
      </p:sp>
    </p:spTree>
    <p:custDataLst>
      <p:tags r:id="rId1"/>
    </p:custDataLst>
    <p:extLst>
      <p:ext uri="{BB962C8B-B14F-4D97-AF65-F5344CB8AC3E}">
        <p14:creationId xmlns:p14="http://schemas.microsoft.com/office/powerpoint/2010/main" val="1871450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4408041" y="1721528"/>
            <a:ext cx="6861152"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pPr algn="ctr"/>
            <a:r>
              <a:rPr lang="en-US" sz="2400" dirty="0">
                <a:solidFill>
                  <a:schemeClr val="tx1"/>
                </a:solidFill>
              </a:rPr>
              <a:t>P</a:t>
            </a:r>
            <a:r>
              <a:rPr lang="en-US" altLang="zh-CN" sz="2400" dirty="0">
                <a:solidFill>
                  <a:schemeClr val="tx1"/>
                </a:solidFill>
              </a:rPr>
              <a:t>roject, Code and Data: </a:t>
            </a:r>
          </a:p>
          <a:p>
            <a:pPr algn="ctr"/>
            <a:r>
              <a:rPr lang="en-US" altLang="zh-CN" sz="2400" dirty="0">
                <a:solidFill>
                  <a:schemeClr val="tx1"/>
                </a:solidFill>
              </a:rPr>
              <a:t>https://github.com/cvlab-stonybrook/ExRAC</a:t>
            </a:r>
            <a:endParaRPr lang="en-US" sz="2400" dirty="0">
              <a:solidFill>
                <a:schemeClr val="tx1"/>
              </a:solidFill>
            </a:endParaRPr>
          </a:p>
        </p:txBody>
      </p:sp>
      <p:sp>
        <p:nvSpPr>
          <p:cNvPr id="5" name="Google Shape;484;p44">
            <a:extLst>
              <a:ext uri="{FF2B5EF4-FFF2-40B4-BE49-F238E27FC236}">
                <a16:creationId xmlns:a16="http://schemas.microsoft.com/office/drawing/2014/main" id="{B46DA624-ABA3-5A04-7B26-1F8A1FB62217}"/>
              </a:ext>
            </a:extLst>
          </p:cNvPr>
          <p:cNvSpPr txBox="1"/>
          <p:nvPr/>
        </p:nvSpPr>
        <p:spPr>
          <a:xfrm>
            <a:off x="10262921" y="6400404"/>
            <a:ext cx="1677200" cy="365200"/>
          </a:xfrm>
          <a:prstGeom prst="rect">
            <a:avLst/>
          </a:prstGeom>
          <a:noFill/>
          <a:ln>
            <a:noFill/>
          </a:ln>
        </p:spPr>
        <p:txBody>
          <a:bodyPr spcFirstLastPara="1" wrap="square" lIns="91433" tIns="45700" rIns="91433" bIns="45700" anchor="ctr" anchorCtr="0">
            <a:noAutofit/>
          </a:bodyPr>
          <a:lstStyle/>
          <a:p>
            <a:pPr algn="r"/>
            <a:fld id="{00000000-1234-1234-1234-123412341234}" type="slidenum">
              <a:rPr lang="en-GB" sz="1067">
                <a:solidFill>
                  <a:srgbClr val="7F7F7F"/>
                </a:solidFill>
                <a:latin typeface="Calibri" panose="020F0502020204030204"/>
                <a:ea typeface="Calibri" panose="020F0502020204030204"/>
                <a:cs typeface="Calibri" panose="020F0502020204030204"/>
                <a:sym typeface="Calibri" panose="020F0502020204030204"/>
              </a:rPr>
              <a:pPr algn="r"/>
              <a:t>16</a:t>
            </a:fld>
            <a:endParaRPr sz="1067">
              <a:solidFill>
                <a:srgbClr val="7F7F7F"/>
              </a:solidFill>
              <a:latin typeface="Calibri" panose="020F0502020204030204"/>
              <a:ea typeface="Calibri" panose="020F0502020204030204"/>
              <a:cs typeface="Calibri" panose="020F0502020204030204"/>
              <a:sym typeface="Calibri" panose="020F0502020204030204"/>
            </a:endParaRPr>
          </a:p>
        </p:txBody>
      </p:sp>
      <p:sp>
        <p:nvSpPr>
          <p:cNvPr id="6" name="Title 3">
            <a:extLst>
              <a:ext uri="{FF2B5EF4-FFF2-40B4-BE49-F238E27FC236}">
                <a16:creationId xmlns:a16="http://schemas.microsoft.com/office/drawing/2014/main" id="{3B27CEC4-5C01-19E1-C245-DB32E59AE8AE}"/>
              </a:ext>
            </a:extLst>
          </p:cNvPr>
          <p:cNvSpPr>
            <a:spLocks noGrp="1"/>
          </p:cNvSpPr>
          <p:nvPr/>
        </p:nvSpPr>
        <p:spPr>
          <a:xfrm>
            <a:off x="1406674" y="3933181"/>
            <a:ext cx="9378651"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pPr algn="ctr"/>
            <a:r>
              <a:rPr lang="en-US" sz="3600" dirty="0">
                <a:solidFill>
                  <a:schemeClr val="tx1"/>
                </a:solidFill>
              </a:rPr>
              <a:t>Thank you!</a:t>
            </a:r>
          </a:p>
        </p:txBody>
      </p:sp>
      <p:pic>
        <p:nvPicPr>
          <p:cNvPr id="4" name="Picture 3" descr="A qr code on a white background&#10;&#10;Description automatically generated">
            <a:extLst>
              <a:ext uri="{FF2B5EF4-FFF2-40B4-BE49-F238E27FC236}">
                <a16:creationId xmlns:a16="http://schemas.microsoft.com/office/drawing/2014/main" id="{F8D0F875-E28E-A144-FEDD-B3F0D2975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214" y="1091892"/>
            <a:ext cx="2402271" cy="2402271"/>
          </a:xfrm>
          <a:prstGeom prst="rect">
            <a:avLst/>
          </a:prstGeom>
        </p:spPr>
      </p:pic>
    </p:spTree>
    <p:extLst>
      <p:ext uri="{BB962C8B-B14F-4D97-AF65-F5344CB8AC3E}">
        <p14:creationId xmlns:p14="http://schemas.microsoft.com/office/powerpoint/2010/main" val="2319539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t>Applications of Action Counting</a:t>
            </a:r>
          </a:p>
        </p:txBody>
      </p:sp>
      <p:sp>
        <p:nvSpPr>
          <p:cNvPr id="15" name="Google Shape;118;p20">
            <a:extLst>
              <a:ext uri="{FF2B5EF4-FFF2-40B4-BE49-F238E27FC236}">
                <a16:creationId xmlns:a16="http://schemas.microsoft.com/office/drawing/2014/main" id="{FF5AB7D9-0D72-2A03-C281-1B7E9A40FF86}"/>
              </a:ext>
            </a:extLst>
          </p:cNvPr>
          <p:cNvSpPr txBox="1"/>
          <p:nvPr/>
        </p:nvSpPr>
        <p:spPr>
          <a:xfrm>
            <a:off x="10294288" y="6502004"/>
            <a:ext cx="1677200" cy="365200"/>
          </a:xfrm>
          <a:prstGeom prst="rect">
            <a:avLst/>
          </a:prstGeom>
          <a:noFill/>
          <a:ln>
            <a:noFill/>
          </a:ln>
        </p:spPr>
        <p:txBody>
          <a:bodyPr spcFirstLastPara="1" wrap="square" lIns="91433" tIns="45700" rIns="91433" bIns="45700" anchor="ctr" anchorCtr="0">
            <a:noAutofit/>
          </a:bodyPr>
          <a:lstStyle/>
          <a:p>
            <a:pPr algn="r"/>
            <a:fld id="{00000000-1234-1234-1234-123412341234}" type="slidenum">
              <a:rPr lang="en-GB" sz="1067">
                <a:solidFill>
                  <a:srgbClr val="7F7F7F"/>
                </a:solidFill>
                <a:latin typeface="Calibri" panose="020F0502020204030204"/>
                <a:ea typeface="Calibri" panose="020F0502020204030204"/>
                <a:cs typeface="Calibri" panose="020F0502020204030204"/>
                <a:sym typeface="Calibri" panose="020F0502020204030204"/>
              </a:rPr>
              <a:pPr algn="r"/>
              <a:t>2</a:t>
            </a:fld>
            <a:endParaRPr sz="1067">
              <a:solidFill>
                <a:srgbClr val="7F7F7F"/>
              </a:solidFill>
              <a:latin typeface="Calibri" panose="020F0502020204030204"/>
              <a:ea typeface="Calibri" panose="020F0502020204030204"/>
              <a:cs typeface="Calibri" panose="020F0502020204030204"/>
              <a:sym typeface="Calibri" panose="020F0502020204030204"/>
            </a:endParaRPr>
          </a:p>
        </p:txBody>
      </p:sp>
      <p:pic>
        <p:nvPicPr>
          <p:cNvPr id="2" name="Google Shape;111;p19">
            <a:extLst>
              <a:ext uri="{FF2B5EF4-FFF2-40B4-BE49-F238E27FC236}">
                <a16:creationId xmlns:a16="http://schemas.microsoft.com/office/drawing/2014/main" id="{269E4FA9-2144-4C4C-5C89-D35D6125FF0B}"/>
              </a:ext>
            </a:extLst>
          </p:cNvPr>
          <p:cNvPicPr preferRelativeResize="0">
            <a:picLocks/>
          </p:cNvPicPr>
          <p:nvPr/>
        </p:nvPicPr>
        <p:blipFill>
          <a:blip r:embed="rId3"/>
          <a:stretch>
            <a:fillRect/>
          </a:stretch>
        </p:blipFill>
        <p:spPr>
          <a:xfrm>
            <a:off x="1789160" y="1663275"/>
            <a:ext cx="3600000" cy="2880000"/>
          </a:xfrm>
          <a:prstGeom prst="rect">
            <a:avLst/>
          </a:prstGeom>
          <a:noFill/>
          <a:ln>
            <a:noFill/>
          </a:ln>
        </p:spPr>
      </p:pic>
      <p:pic>
        <p:nvPicPr>
          <p:cNvPr id="3" name="Picture 2" descr="A picture containing person, indoor&#10;&#10;Description automatically generated">
            <a:extLst>
              <a:ext uri="{FF2B5EF4-FFF2-40B4-BE49-F238E27FC236}">
                <a16:creationId xmlns:a16="http://schemas.microsoft.com/office/drawing/2014/main" id="{F951FC53-1669-B6D6-FB4B-98EDE2B878D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154728" y="1663275"/>
            <a:ext cx="3600000" cy="2880000"/>
          </a:xfrm>
          <a:prstGeom prst="rect">
            <a:avLst/>
          </a:prstGeom>
        </p:spPr>
      </p:pic>
      <p:sp>
        <p:nvSpPr>
          <p:cNvPr id="4" name="Google Shape;101;p19">
            <a:extLst>
              <a:ext uri="{FF2B5EF4-FFF2-40B4-BE49-F238E27FC236}">
                <a16:creationId xmlns:a16="http://schemas.microsoft.com/office/drawing/2014/main" id="{30BB085C-B032-26C5-5287-05A76095A4C4}"/>
              </a:ext>
            </a:extLst>
          </p:cNvPr>
          <p:cNvSpPr txBox="1"/>
          <p:nvPr/>
        </p:nvSpPr>
        <p:spPr>
          <a:xfrm>
            <a:off x="2036144" y="4645251"/>
            <a:ext cx="3106032"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i="0" dirty="0">
                <a:effectLst/>
                <a:latin typeface="Söhne"/>
              </a:rPr>
              <a:t>Fitness and Sports Training</a:t>
            </a:r>
            <a:endParaRPr sz="1500" b="1" dirty="0">
              <a:latin typeface="Calibri" panose="020F0502020204030204"/>
              <a:ea typeface="Calibri" panose="020F0502020204030204"/>
              <a:cs typeface="Calibri" panose="020F0502020204030204"/>
              <a:sym typeface="Calibri" panose="020F0502020204030204"/>
            </a:endParaRPr>
          </a:p>
        </p:txBody>
      </p:sp>
      <p:sp>
        <p:nvSpPr>
          <p:cNvPr id="7" name="Google Shape;101;p19">
            <a:extLst>
              <a:ext uri="{FF2B5EF4-FFF2-40B4-BE49-F238E27FC236}">
                <a16:creationId xmlns:a16="http://schemas.microsoft.com/office/drawing/2014/main" id="{912EB6EF-51D1-B578-E370-99F72A5124C3}"/>
              </a:ext>
            </a:extLst>
          </p:cNvPr>
          <p:cNvSpPr txBox="1"/>
          <p:nvPr/>
        </p:nvSpPr>
        <p:spPr>
          <a:xfrm>
            <a:off x="7571428" y="4644978"/>
            <a:ext cx="2766599"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i="0" dirty="0">
                <a:effectLst/>
                <a:latin typeface="Söhne"/>
              </a:rPr>
              <a:t>P</a:t>
            </a:r>
            <a:r>
              <a:rPr lang="en-US" altLang="zh-CN" sz="2000" b="1" i="0" dirty="0">
                <a:effectLst/>
                <a:latin typeface="Söhne"/>
              </a:rPr>
              <a:t>erformance Evaluation</a:t>
            </a:r>
            <a:endParaRPr sz="1500" b="1" dirty="0">
              <a:latin typeface="Calibri" panose="020F0502020204030204"/>
              <a:ea typeface="Calibri" panose="020F0502020204030204"/>
              <a:cs typeface="Calibri" panose="020F0502020204030204"/>
              <a:sym typeface="Calibri" panose="020F0502020204030204"/>
            </a:endParaRPr>
          </a:p>
        </p:txBody>
      </p:sp>
      <p:sp>
        <p:nvSpPr>
          <p:cNvPr id="16" name="TextBox 15">
            <a:extLst>
              <a:ext uri="{FF2B5EF4-FFF2-40B4-BE49-F238E27FC236}">
                <a16:creationId xmlns:a16="http://schemas.microsoft.com/office/drawing/2014/main" id="{F41A9126-4DB2-368D-66B4-2DDF8E080996}"/>
              </a:ext>
            </a:extLst>
          </p:cNvPr>
          <p:cNvSpPr txBox="1"/>
          <p:nvPr/>
        </p:nvSpPr>
        <p:spPr>
          <a:xfrm>
            <a:off x="0" y="6559427"/>
            <a:ext cx="3994042" cy="307777"/>
          </a:xfrm>
          <a:prstGeom prst="rect">
            <a:avLst/>
          </a:prstGeom>
          <a:noFill/>
        </p:spPr>
        <p:txBody>
          <a:bodyPr wrap="none" rtlCol="0">
            <a:spAutoFit/>
          </a:bodyPr>
          <a:lstStyle/>
          <a:p>
            <a:r>
              <a:rPr lang="en-US" sz="1400" dirty="0"/>
              <a:t>The sample Images are from </a:t>
            </a:r>
            <a:r>
              <a:rPr lang="en-US" sz="1400" dirty="0" err="1"/>
              <a:t>TransRAC</a:t>
            </a:r>
            <a:r>
              <a:rPr lang="en-US" sz="1400" dirty="0"/>
              <a:t> and YouTube.</a:t>
            </a:r>
          </a:p>
        </p:txBody>
      </p:sp>
    </p:spTree>
    <p:extLst>
      <p:ext uri="{BB962C8B-B14F-4D97-AF65-F5344CB8AC3E}">
        <p14:creationId xmlns:p14="http://schemas.microsoft.com/office/powerpoint/2010/main" val="265253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0"/>
          <p:cNvSpPr txBox="1"/>
          <p:nvPr/>
        </p:nvSpPr>
        <p:spPr>
          <a:xfrm>
            <a:off x="10294288" y="6502004"/>
            <a:ext cx="1677200" cy="365200"/>
          </a:xfrm>
          <a:prstGeom prst="rect">
            <a:avLst/>
          </a:prstGeom>
          <a:noFill/>
          <a:ln>
            <a:noFill/>
          </a:ln>
        </p:spPr>
        <p:txBody>
          <a:bodyPr spcFirstLastPara="1" wrap="square" lIns="91433" tIns="45700" rIns="91433" bIns="45700" anchor="ctr" anchorCtr="0">
            <a:noAutofit/>
          </a:bodyPr>
          <a:lstStyle/>
          <a:p>
            <a:pPr algn="r"/>
            <a:fld id="{00000000-1234-1234-1234-123412341234}" type="slidenum">
              <a:rPr lang="en-GB" sz="1067">
                <a:solidFill>
                  <a:srgbClr val="7F7F7F"/>
                </a:solidFill>
                <a:latin typeface="Calibri" panose="020F0502020204030204"/>
                <a:ea typeface="Calibri" panose="020F0502020204030204"/>
                <a:cs typeface="Calibri" panose="020F0502020204030204"/>
                <a:sym typeface="Calibri" panose="020F0502020204030204"/>
              </a:rPr>
              <a:pPr algn="r"/>
              <a:t>3</a:t>
            </a:fld>
            <a:endParaRPr sz="1067">
              <a:solidFill>
                <a:srgbClr val="7F7F7F"/>
              </a:solidFill>
              <a:latin typeface="Calibri" panose="020F0502020204030204"/>
              <a:ea typeface="Calibri" panose="020F0502020204030204"/>
              <a:cs typeface="Calibri" panose="020F0502020204030204"/>
              <a:sym typeface="Calibri" panose="020F0502020204030204"/>
            </a:endParaRPr>
          </a:p>
        </p:txBody>
      </p:sp>
      <p:sp>
        <p:nvSpPr>
          <p:cNvPr id="32" name="Title 3">
            <a:extLst>
              <a:ext uri="{FF2B5EF4-FFF2-40B4-BE49-F238E27FC236}">
                <a16:creationId xmlns:a16="http://schemas.microsoft.com/office/drawing/2014/main" id="{4D4DCB68-A7F6-04CC-0AD0-B681F7582F0C}"/>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t>Existing Works for Action Counting</a:t>
            </a:r>
          </a:p>
        </p:txBody>
      </p:sp>
      <p:pic>
        <p:nvPicPr>
          <p:cNvPr id="2050" name="Picture 2">
            <a:extLst>
              <a:ext uri="{FF2B5EF4-FFF2-40B4-BE49-F238E27FC236}">
                <a16:creationId xmlns:a16="http://schemas.microsoft.com/office/drawing/2014/main" id="{9AD2D20D-007D-173B-2A0B-5C77F0448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387" y="1055964"/>
            <a:ext cx="4608871" cy="46088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334442-A5B1-2BC0-500A-64DC1DDEB54E}"/>
              </a:ext>
            </a:extLst>
          </p:cNvPr>
          <p:cNvSpPr txBox="1"/>
          <p:nvPr/>
        </p:nvSpPr>
        <p:spPr>
          <a:xfrm>
            <a:off x="1453812" y="3619173"/>
            <a:ext cx="2167709" cy="1200329"/>
          </a:xfrm>
          <a:prstGeom prst="rect">
            <a:avLst/>
          </a:prstGeom>
          <a:noFill/>
        </p:spPr>
        <p:txBody>
          <a:bodyPr wrap="none" rtlCol="0">
            <a:spAutoFit/>
          </a:bodyPr>
          <a:lstStyle/>
          <a:p>
            <a:r>
              <a:rPr lang="en-US" dirty="0" err="1"/>
              <a:t>PoseRAC</a:t>
            </a:r>
            <a:r>
              <a:rPr lang="en-US" dirty="0"/>
              <a:t>(ARXIV2023)</a:t>
            </a:r>
          </a:p>
          <a:p>
            <a:r>
              <a:rPr lang="en-US" dirty="0" err="1"/>
              <a:t>TransRAC</a:t>
            </a:r>
            <a:r>
              <a:rPr lang="en-US" dirty="0"/>
              <a:t>(CVPR2022)</a:t>
            </a:r>
          </a:p>
          <a:p>
            <a:r>
              <a:rPr lang="en-US" dirty="0" err="1"/>
              <a:t>RepNet</a:t>
            </a:r>
            <a:r>
              <a:rPr lang="en-US" dirty="0"/>
              <a:t>(CVPR2020)</a:t>
            </a:r>
          </a:p>
          <a:p>
            <a:r>
              <a:rPr lang="en-US" dirty="0"/>
              <a:t>……</a:t>
            </a:r>
          </a:p>
        </p:txBody>
      </p:sp>
      <p:sp>
        <p:nvSpPr>
          <p:cNvPr id="3" name="TextBox 2">
            <a:extLst>
              <a:ext uri="{FF2B5EF4-FFF2-40B4-BE49-F238E27FC236}">
                <a16:creationId xmlns:a16="http://schemas.microsoft.com/office/drawing/2014/main" id="{E39B3B0A-2D39-8537-5092-2A9433526099}"/>
              </a:ext>
            </a:extLst>
          </p:cNvPr>
          <p:cNvSpPr txBox="1"/>
          <p:nvPr/>
        </p:nvSpPr>
        <p:spPr>
          <a:xfrm>
            <a:off x="-7374" y="6564767"/>
            <a:ext cx="2541337" cy="307777"/>
          </a:xfrm>
          <a:prstGeom prst="rect">
            <a:avLst/>
          </a:prstGeom>
          <a:noFill/>
        </p:spPr>
        <p:txBody>
          <a:bodyPr wrap="none" rtlCol="0">
            <a:spAutoFit/>
          </a:bodyPr>
          <a:lstStyle/>
          <a:p>
            <a:r>
              <a:rPr lang="en-US" sz="1400" dirty="0"/>
              <a:t>The sample gif are from </a:t>
            </a:r>
            <a:r>
              <a:rPr lang="en-US" sz="1400" dirty="0" err="1"/>
              <a:t>RepNet</a:t>
            </a:r>
            <a:r>
              <a:rPr lang="en-US" sz="1400" dirty="0"/>
              <a:t>.</a:t>
            </a:r>
          </a:p>
        </p:txBody>
      </p:sp>
      <p:sp>
        <p:nvSpPr>
          <p:cNvPr id="4" name="TextBox 3">
            <a:extLst>
              <a:ext uri="{FF2B5EF4-FFF2-40B4-BE49-F238E27FC236}">
                <a16:creationId xmlns:a16="http://schemas.microsoft.com/office/drawing/2014/main" id="{609600D3-07D5-36ED-5782-A608EDC2EC36}"/>
              </a:ext>
            </a:extLst>
          </p:cNvPr>
          <p:cNvSpPr txBox="1"/>
          <p:nvPr/>
        </p:nvSpPr>
        <p:spPr>
          <a:xfrm>
            <a:off x="410609" y="1978490"/>
            <a:ext cx="4254116" cy="1200329"/>
          </a:xfrm>
          <a:prstGeom prst="rect">
            <a:avLst/>
          </a:prstGeom>
          <a:noFill/>
        </p:spPr>
        <p:txBody>
          <a:bodyPr wrap="square" rtlCol="0">
            <a:spAutoFit/>
          </a:bodyPr>
          <a:lstStyle/>
          <a:p>
            <a:r>
              <a:rPr lang="en-US" sz="1800" b="0" i="0" dirty="0">
                <a:solidFill>
                  <a:srgbClr val="374151"/>
                </a:solidFill>
                <a:effectLst/>
                <a:latin typeface="Söhne"/>
              </a:rPr>
              <a:t>Previous methods tend to focus solely on the most </a:t>
            </a:r>
            <a:r>
              <a:rPr lang="en-US" sz="1800" b="1" i="0" dirty="0">
                <a:solidFill>
                  <a:srgbClr val="374151"/>
                </a:solidFill>
                <a:effectLst/>
                <a:latin typeface="Söhne"/>
              </a:rPr>
              <a:t>repetitive temporal patterns</a:t>
            </a:r>
            <a:r>
              <a:rPr lang="en-US" sz="1800" b="0" i="0" dirty="0">
                <a:solidFill>
                  <a:srgbClr val="374151"/>
                </a:solidFill>
                <a:effectLst/>
                <a:latin typeface="Söhne"/>
              </a:rPr>
              <a:t>, thus overlooks less frequent but potentially crucial actions.</a:t>
            </a:r>
            <a:endParaRPr lang="en-US" dirty="0"/>
          </a:p>
        </p:txBody>
      </p:sp>
    </p:spTree>
    <p:extLst>
      <p:ext uri="{BB962C8B-B14F-4D97-AF65-F5344CB8AC3E}">
        <p14:creationId xmlns:p14="http://schemas.microsoft.com/office/powerpoint/2010/main" val="3881293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uFill>
                  <a:solidFill>
                    <a:schemeClr val="tx1"/>
                  </a:solidFill>
                </a:uFill>
              </a:rPr>
              <a:t>Goal</a:t>
            </a:r>
            <a:r>
              <a:rPr lang="en-US" dirty="0"/>
              <a:t> of Our Work</a:t>
            </a:r>
          </a:p>
        </p:txBody>
      </p:sp>
      <p:sp>
        <p:nvSpPr>
          <p:cNvPr id="3" name="TextBox 2">
            <a:extLst>
              <a:ext uri="{FF2B5EF4-FFF2-40B4-BE49-F238E27FC236}">
                <a16:creationId xmlns:a16="http://schemas.microsoft.com/office/drawing/2014/main" id="{AE5392F6-FBFF-C661-86B3-E3515ECB5F85}"/>
              </a:ext>
            </a:extLst>
          </p:cNvPr>
          <p:cNvSpPr txBox="1"/>
          <p:nvPr/>
        </p:nvSpPr>
        <p:spPr>
          <a:xfrm>
            <a:off x="1428968" y="1917291"/>
            <a:ext cx="9334064" cy="1200329"/>
          </a:xfrm>
          <a:prstGeom prst="rect">
            <a:avLst/>
          </a:prstGeom>
          <a:noFill/>
        </p:spPr>
        <p:txBody>
          <a:bodyPr wrap="square" rtlCol="0">
            <a:spAutoFit/>
          </a:bodyPr>
          <a:lstStyle/>
          <a:p>
            <a:r>
              <a:rPr lang="en-US" sz="2400" b="0" i="0" dirty="0">
                <a:solidFill>
                  <a:srgbClr val="374151"/>
                </a:solidFill>
                <a:effectLst/>
                <a:latin typeface="Söhne"/>
              </a:rPr>
              <a:t>The main goal of our work is to develop a few-shot action counting method using data from wearable devices like smartwatches, with a focus on counting </a:t>
            </a:r>
            <a:r>
              <a:rPr lang="en-US" sz="2400" b="1" i="0" dirty="0">
                <a:solidFill>
                  <a:srgbClr val="374151"/>
                </a:solidFill>
                <a:effectLst/>
                <a:latin typeface="Söhne"/>
              </a:rPr>
              <a:t>less dominant</a:t>
            </a:r>
            <a:r>
              <a:rPr lang="en-US" sz="2400" b="0" i="0" dirty="0">
                <a:solidFill>
                  <a:srgbClr val="374151"/>
                </a:solidFill>
                <a:effectLst/>
                <a:latin typeface="Söhne"/>
              </a:rPr>
              <a:t>, </a:t>
            </a:r>
            <a:r>
              <a:rPr lang="en-US" sz="2400" b="1" dirty="0">
                <a:solidFill>
                  <a:srgbClr val="374151"/>
                </a:solidFill>
                <a:latin typeface="Söhne"/>
              </a:rPr>
              <a:t>novel</a:t>
            </a:r>
            <a:r>
              <a:rPr lang="en-US" sz="2400" dirty="0">
                <a:solidFill>
                  <a:srgbClr val="374151"/>
                </a:solidFill>
                <a:latin typeface="Söhne"/>
              </a:rPr>
              <a:t> </a:t>
            </a:r>
            <a:r>
              <a:rPr lang="en-US" sz="2400" b="0" i="0" dirty="0">
                <a:solidFill>
                  <a:srgbClr val="374151"/>
                </a:solidFill>
                <a:effectLst/>
                <a:latin typeface="Söhne"/>
              </a:rPr>
              <a:t>actions.</a:t>
            </a:r>
            <a:endParaRPr lang="en-US" sz="2400" dirty="0"/>
          </a:p>
        </p:txBody>
      </p:sp>
    </p:spTree>
    <p:custDataLst>
      <p:tags r:id="rId1"/>
    </p:custDataLst>
    <p:extLst>
      <p:ext uri="{BB962C8B-B14F-4D97-AF65-F5344CB8AC3E}">
        <p14:creationId xmlns:p14="http://schemas.microsoft.com/office/powerpoint/2010/main" val="3192092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a:t>Our Contribution</a:t>
            </a:r>
          </a:p>
        </p:txBody>
      </p:sp>
      <p:sp>
        <p:nvSpPr>
          <p:cNvPr id="5" name="Google Shape;484;p44">
            <a:extLst>
              <a:ext uri="{FF2B5EF4-FFF2-40B4-BE49-F238E27FC236}">
                <a16:creationId xmlns:a16="http://schemas.microsoft.com/office/drawing/2014/main" id="{B46DA624-ABA3-5A04-7B26-1F8A1FB62217}"/>
              </a:ext>
            </a:extLst>
          </p:cNvPr>
          <p:cNvSpPr txBox="1"/>
          <p:nvPr/>
        </p:nvSpPr>
        <p:spPr>
          <a:xfrm>
            <a:off x="10262921" y="6400404"/>
            <a:ext cx="1677200" cy="365200"/>
          </a:xfrm>
          <a:prstGeom prst="rect">
            <a:avLst/>
          </a:prstGeom>
          <a:noFill/>
          <a:ln>
            <a:noFill/>
          </a:ln>
        </p:spPr>
        <p:txBody>
          <a:bodyPr spcFirstLastPara="1" wrap="square" lIns="91433" tIns="45700" rIns="91433" bIns="45700" anchor="ctr" anchorCtr="0">
            <a:noAutofit/>
          </a:bodyPr>
          <a:lstStyle/>
          <a:p>
            <a:pPr algn="r"/>
            <a:fld id="{00000000-1234-1234-1234-123412341234}" type="slidenum">
              <a:rPr lang="en-GB" sz="1067">
                <a:solidFill>
                  <a:srgbClr val="7F7F7F"/>
                </a:solidFill>
                <a:latin typeface="Calibri" panose="020F0502020204030204"/>
                <a:ea typeface="Calibri" panose="020F0502020204030204"/>
                <a:cs typeface="Calibri" panose="020F0502020204030204"/>
                <a:sym typeface="Calibri" panose="020F0502020204030204"/>
              </a:rPr>
              <a:pPr algn="r"/>
              <a:t>5</a:t>
            </a:fld>
            <a:endParaRPr sz="1067">
              <a:solidFill>
                <a:srgbClr val="7F7F7F"/>
              </a:solidFill>
              <a:latin typeface="Calibri" panose="020F0502020204030204"/>
              <a:ea typeface="Calibri" panose="020F0502020204030204"/>
              <a:cs typeface="Calibri" panose="020F0502020204030204"/>
              <a:sym typeface="Calibri" panose="020F0502020204030204"/>
            </a:endParaRPr>
          </a:p>
        </p:txBody>
      </p:sp>
      <p:sp>
        <p:nvSpPr>
          <p:cNvPr id="30" name="TextBox 29">
            <a:extLst>
              <a:ext uri="{FF2B5EF4-FFF2-40B4-BE49-F238E27FC236}">
                <a16:creationId xmlns:a16="http://schemas.microsoft.com/office/drawing/2014/main" id="{962C0B9D-84AA-10ED-EF8B-490BB7E5838F}"/>
              </a:ext>
            </a:extLst>
          </p:cNvPr>
          <p:cNvSpPr txBox="1"/>
          <p:nvPr/>
        </p:nvSpPr>
        <p:spPr>
          <a:xfrm>
            <a:off x="2122415" y="5830349"/>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0DD07ACC-FCDF-A316-CC1C-AA40D64F3CAF}"/>
              </a:ext>
            </a:extLst>
          </p:cNvPr>
          <p:cNvSpPr txBox="1"/>
          <p:nvPr/>
        </p:nvSpPr>
        <p:spPr>
          <a:xfrm>
            <a:off x="1247071" y="1351508"/>
            <a:ext cx="9697858" cy="4154984"/>
          </a:xfrm>
          <a:prstGeom prst="rect">
            <a:avLst/>
          </a:prstGeom>
          <a:noFill/>
        </p:spPr>
        <p:txBody>
          <a:bodyPr wrap="square">
            <a:spAutoFit/>
          </a:bodyPr>
          <a:lstStyle/>
          <a:p>
            <a:pPr marL="342900" indent="-342900">
              <a:buAutoNum type="arabicParenBoth"/>
            </a:pPr>
            <a:r>
              <a:rPr lang="en-US" sz="2400" dirty="0"/>
              <a:t> We introduce a novel strategy for using audio prompts to specify exemplars of what needs to be counted. </a:t>
            </a:r>
          </a:p>
          <a:p>
            <a:pPr marL="342900" indent="-342900">
              <a:buAutoNum type="arabicParenBoth"/>
            </a:pPr>
            <a:endParaRPr lang="en-US" sz="2400" dirty="0"/>
          </a:p>
          <a:p>
            <a:pPr marL="342900" indent="-342900">
              <a:buAutoNum type="arabicParenBoth"/>
            </a:pPr>
            <a:endParaRPr lang="en-US" sz="2400" dirty="0"/>
          </a:p>
          <a:p>
            <a:pPr marL="342900" indent="-342900">
              <a:buAutoNum type="arabicParenBoth"/>
            </a:pPr>
            <a:r>
              <a:rPr lang="en-US" sz="2400" dirty="0"/>
              <a:t> We propose a novel counting method that utilizes exemplars, incorporating a distance-preserving loss and an exemplar-based data synthesis pipeline. </a:t>
            </a:r>
          </a:p>
          <a:p>
            <a:pPr marL="342900" indent="-342900">
              <a:buAutoNum type="arabicParenBoth"/>
            </a:pPr>
            <a:endParaRPr lang="en-US" sz="2400" dirty="0"/>
          </a:p>
          <a:p>
            <a:pPr marL="342900" indent="-342900">
              <a:buAutoNum type="arabicParenBoth"/>
            </a:pPr>
            <a:endParaRPr lang="en-US" sz="2400" dirty="0"/>
          </a:p>
          <a:p>
            <a:pPr marL="342900" indent="-342900">
              <a:buAutoNum type="arabicParenBoth"/>
            </a:pPr>
            <a:r>
              <a:rPr lang="en-US" sz="2400" dirty="0"/>
              <a:t> We introduce an unique dataset with multiple data modalities to develop a practical counting method for real-world scenarios. </a:t>
            </a:r>
          </a:p>
        </p:txBody>
      </p:sp>
    </p:spTree>
    <p:extLst>
      <p:ext uri="{BB962C8B-B14F-4D97-AF65-F5344CB8AC3E}">
        <p14:creationId xmlns:p14="http://schemas.microsoft.com/office/powerpoint/2010/main" val="159424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uFill>
                  <a:solidFill>
                    <a:schemeClr val="tx1"/>
                  </a:solidFill>
                </a:uFill>
              </a:rPr>
              <a:t>Problem Formulation</a:t>
            </a:r>
            <a:endParaRPr lang="en-US" dirty="0"/>
          </a:p>
        </p:txBody>
      </p:sp>
      <p:pic>
        <p:nvPicPr>
          <p:cNvPr id="4" name="Picture 3">
            <a:extLst>
              <a:ext uri="{FF2B5EF4-FFF2-40B4-BE49-F238E27FC236}">
                <a16:creationId xmlns:a16="http://schemas.microsoft.com/office/drawing/2014/main" id="{8E6B21CE-5AD5-B22C-9530-6DBAB400D13A}"/>
              </a:ext>
            </a:extLst>
          </p:cNvPr>
          <p:cNvPicPr>
            <a:picLocks noChangeAspect="1"/>
          </p:cNvPicPr>
          <p:nvPr/>
        </p:nvPicPr>
        <p:blipFill>
          <a:blip r:embed="rId4"/>
          <a:stretch>
            <a:fillRect/>
          </a:stretch>
        </p:blipFill>
        <p:spPr>
          <a:xfrm>
            <a:off x="114263" y="1055964"/>
            <a:ext cx="11773412" cy="3058415"/>
          </a:xfrm>
          <a:prstGeom prst="rect">
            <a:avLst/>
          </a:prstGeom>
        </p:spPr>
      </p:pic>
      <p:sp>
        <p:nvSpPr>
          <p:cNvPr id="5" name="TextBox 4">
            <a:extLst>
              <a:ext uri="{FF2B5EF4-FFF2-40B4-BE49-F238E27FC236}">
                <a16:creationId xmlns:a16="http://schemas.microsoft.com/office/drawing/2014/main" id="{FA875B97-38C9-AE99-EF89-B3AFFE5B22C3}"/>
              </a:ext>
            </a:extLst>
          </p:cNvPr>
          <p:cNvSpPr txBox="1"/>
          <p:nvPr/>
        </p:nvSpPr>
        <p:spPr>
          <a:xfrm>
            <a:off x="580103" y="4785118"/>
            <a:ext cx="11031793" cy="646331"/>
          </a:xfrm>
          <a:prstGeom prst="rect">
            <a:avLst/>
          </a:prstGeom>
          <a:noFill/>
        </p:spPr>
        <p:txBody>
          <a:bodyPr wrap="square" rtlCol="0">
            <a:spAutoFit/>
          </a:bodyPr>
          <a:lstStyle/>
          <a:p>
            <a:r>
              <a:rPr lang="en-US" dirty="0"/>
              <a:t>Given the sensor data and the audio signal that includes three specific audio prompts - "one", "two", and "three", we count the number of repetitive actions indicated by the audio prompts.</a:t>
            </a:r>
          </a:p>
        </p:txBody>
      </p:sp>
    </p:spTree>
    <p:custDataLst>
      <p:tags r:id="rId1"/>
    </p:custDataLst>
    <p:extLst>
      <p:ext uri="{BB962C8B-B14F-4D97-AF65-F5344CB8AC3E}">
        <p14:creationId xmlns:p14="http://schemas.microsoft.com/office/powerpoint/2010/main" val="3812885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uFill>
                  <a:solidFill>
                    <a:schemeClr val="tx1"/>
                  </a:solidFill>
                </a:uFill>
              </a:rPr>
              <a:t>Exemplar Extraction</a:t>
            </a:r>
            <a:endParaRPr lang="en-US" dirty="0"/>
          </a:p>
        </p:txBody>
      </p:sp>
      <p:sp>
        <p:nvSpPr>
          <p:cNvPr id="2" name="TextBox 1">
            <a:extLst>
              <a:ext uri="{FF2B5EF4-FFF2-40B4-BE49-F238E27FC236}">
                <a16:creationId xmlns:a16="http://schemas.microsoft.com/office/drawing/2014/main" id="{F493F5AD-24C4-4265-1466-7CB57487C6CE}"/>
              </a:ext>
            </a:extLst>
          </p:cNvPr>
          <p:cNvSpPr txBox="1"/>
          <p:nvPr/>
        </p:nvSpPr>
        <p:spPr>
          <a:xfrm>
            <a:off x="691703" y="5886012"/>
            <a:ext cx="4907089" cy="369332"/>
          </a:xfrm>
          <a:prstGeom prst="rect">
            <a:avLst/>
          </a:prstGeom>
          <a:noFill/>
        </p:spPr>
        <p:txBody>
          <a:bodyPr wrap="square" rtlCol="0">
            <a:spAutoFit/>
          </a:bodyPr>
          <a:lstStyle/>
          <a:p>
            <a:r>
              <a:rPr lang="en-US" dirty="0">
                <a:latin typeface="NimbusRomNo9L-Regu"/>
              </a:rPr>
              <a:t>(3) Multi-scale exemplar extraction.</a:t>
            </a:r>
            <a:endParaRPr lang="en-US" dirty="0"/>
          </a:p>
        </p:txBody>
      </p:sp>
      <p:pic>
        <p:nvPicPr>
          <p:cNvPr id="4" name="Picture 3">
            <a:extLst>
              <a:ext uri="{FF2B5EF4-FFF2-40B4-BE49-F238E27FC236}">
                <a16:creationId xmlns:a16="http://schemas.microsoft.com/office/drawing/2014/main" id="{5C914079-820B-D444-4715-441ED8EAEBFB}"/>
              </a:ext>
            </a:extLst>
          </p:cNvPr>
          <p:cNvPicPr>
            <a:picLocks noChangeAspect="1"/>
          </p:cNvPicPr>
          <p:nvPr/>
        </p:nvPicPr>
        <p:blipFill rotWithShape="1">
          <a:blip r:embed="rId4"/>
          <a:srcRect l="383"/>
          <a:stretch/>
        </p:blipFill>
        <p:spPr>
          <a:xfrm>
            <a:off x="433930" y="1055964"/>
            <a:ext cx="5662070" cy="3367391"/>
          </a:xfrm>
          <a:prstGeom prst="rect">
            <a:avLst/>
          </a:prstGeom>
        </p:spPr>
      </p:pic>
      <p:pic>
        <p:nvPicPr>
          <p:cNvPr id="3" name="Picture 2">
            <a:extLst>
              <a:ext uri="{FF2B5EF4-FFF2-40B4-BE49-F238E27FC236}">
                <a16:creationId xmlns:a16="http://schemas.microsoft.com/office/drawing/2014/main" id="{E508F8F5-2262-0DED-6578-5226A22D06D6}"/>
              </a:ext>
            </a:extLst>
          </p:cNvPr>
          <p:cNvPicPr>
            <a:picLocks noChangeAspect="1"/>
          </p:cNvPicPr>
          <p:nvPr/>
        </p:nvPicPr>
        <p:blipFill>
          <a:blip r:embed="rId5"/>
          <a:stretch>
            <a:fillRect/>
          </a:stretch>
        </p:blipFill>
        <p:spPr>
          <a:xfrm>
            <a:off x="6909880" y="2153905"/>
            <a:ext cx="4556825" cy="936334"/>
          </a:xfrm>
          <a:prstGeom prst="rect">
            <a:avLst/>
          </a:prstGeom>
        </p:spPr>
      </p:pic>
      <p:sp>
        <p:nvSpPr>
          <p:cNvPr id="5" name="TextBox 4">
            <a:extLst>
              <a:ext uri="{FF2B5EF4-FFF2-40B4-BE49-F238E27FC236}">
                <a16:creationId xmlns:a16="http://schemas.microsoft.com/office/drawing/2014/main" id="{D241EE63-E54D-3675-193D-22C70428A5E7}"/>
              </a:ext>
            </a:extLst>
          </p:cNvPr>
          <p:cNvSpPr txBox="1"/>
          <p:nvPr/>
        </p:nvSpPr>
        <p:spPr>
          <a:xfrm>
            <a:off x="6034640" y="3121431"/>
            <a:ext cx="6270243" cy="646331"/>
          </a:xfrm>
          <a:prstGeom prst="rect">
            <a:avLst/>
          </a:prstGeom>
          <a:noFill/>
        </p:spPr>
        <p:txBody>
          <a:bodyPr wrap="none" rtlCol="0">
            <a:spAutoFit/>
          </a:bodyPr>
          <a:lstStyle/>
          <a:p>
            <a:r>
              <a:rPr lang="en-US" b="0" i="0" dirty="0">
                <a:solidFill>
                  <a:srgbClr val="374151"/>
                </a:solidFill>
                <a:effectLst/>
                <a:latin typeface="Söhne"/>
              </a:rPr>
              <a:t>Temporal ordering: The temporal order of the audio cues. </a:t>
            </a:r>
          </a:p>
          <a:p>
            <a:r>
              <a:rPr lang="en-US" b="0" i="0" dirty="0">
                <a:solidFill>
                  <a:srgbClr val="374151"/>
                </a:solidFill>
                <a:effectLst/>
                <a:latin typeface="Söhne"/>
              </a:rPr>
              <a:t>Proximity </a:t>
            </a:r>
            <a:r>
              <a:rPr lang="en-US" altLang="zh-CN" b="0" i="0" dirty="0">
                <a:solidFill>
                  <a:srgbClr val="374151"/>
                </a:solidFill>
                <a:effectLst/>
                <a:latin typeface="Söhne"/>
              </a:rPr>
              <a:t>constrain: These three audio cues are close temporally.</a:t>
            </a:r>
            <a:endParaRPr lang="en-US" dirty="0"/>
          </a:p>
        </p:txBody>
      </p:sp>
      <p:sp>
        <p:nvSpPr>
          <p:cNvPr id="6" name="TextBox 5">
            <a:extLst>
              <a:ext uri="{FF2B5EF4-FFF2-40B4-BE49-F238E27FC236}">
                <a16:creationId xmlns:a16="http://schemas.microsoft.com/office/drawing/2014/main" id="{C6D0FE32-9D3C-D3B8-5A28-1CEC0004B4E6}"/>
              </a:ext>
            </a:extLst>
          </p:cNvPr>
          <p:cNvSpPr txBox="1"/>
          <p:nvPr/>
        </p:nvSpPr>
        <p:spPr>
          <a:xfrm>
            <a:off x="691703" y="4623673"/>
            <a:ext cx="4907089" cy="369332"/>
          </a:xfrm>
          <a:prstGeom prst="rect">
            <a:avLst/>
          </a:prstGeom>
          <a:noFill/>
        </p:spPr>
        <p:txBody>
          <a:bodyPr wrap="square" rtlCol="0">
            <a:spAutoFit/>
          </a:bodyPr>
          <a:lstStyle/>
          <a:p>
            <a:pPr marL="342900" indent="-342900">
              <a:buAutoNum type="arabicParenBoth"/>
            </a:pPr>
            <a:r>
              <a:rPr lang="en-US" dirty="0"/>
              <a:t>Assessing audio window classification score.</a:t>
            </a:r>
          </a:p>
        </p:txBody>
      </p:sp>
      <p:sp>
        <p:nvSpPr>
          <p:cNvPr id="7" name="TextBox 6">
            <a:extLst>
              <a:ext uri="{FF2B5EF4-FFF2-40B4-BE49-F238E27FC236}">
                <a16:creationId xmlns:a16="http://schemas.microsoft.com/office/drawing/2014/main" id="{590D8DCF-7223-8AA5-BD24-AF6C04879478}"/>
              </a:ext>
            </a:extLst>
          </p:cNvPr>
          <p:cNvSpPr txBox="1"/>
          <p:nvPr/>
        </p:nvSpPr>
        <p:spPr>
          <a:xfrm>
            <a:off x="691703" y="5254842"/>
            <a:ext cx="4907089" cy="369332"/>
          </a:xfrm>
          <a:prstGeom prst="rect">
            <a:avLst/>
          </a:prstGeom>
          <a:noFill/>
        </p:spPr>
        <p:txBody>
          <a:bodyPr wrap="square" rtlCol="0">
            <a:spAutoFit/>
          </a:bodyPr>
          <a:lstStyle/>
          <a:p>
            <a:r>
              <a:rPr lang="en-US" dirty="0"/>
              <a:t>(2) Searching for the optimized temporal position</a:t>
            </a:r>
            <a:r>
              <a:rPr lang="en-US" sz="1800" b="0" i="0" u="none" strike="noStrike" baseline="0" dirty="0">
                <a:latin typeface="NimbusRomNo9L-Regu"/>
              </a:rPr>
              <a:t>.</a:t>
            </a:r>
          </a:p>
        </p:txBody>
      </p:sp>
    </p:spTree>
    <p:custDataLst>
      <p:tags r:id="rId1"/>
    </p:custDataLst>
    <p:extLst>
      <p:ext uri="{BB962C8B-B14F-4D97-AF65-F5344CB8AC3E}">
        <p14:creationId xmlns:p14="http://schemas.microsoft.com/office/powerpoint/2010/main" val="125708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E6FA91-8180-3BC3-F7DC-3EC323F7D6AD}"/>
              </a:ext>
            </a:extLst>
          </p:cNvPr>
          <p:cNvPicPr>
            <a:picLocks noChangeAspect="1"/>
          </p:cNvPicPr>
          <p:nvPr/>
        </p:nvPicPr>
        <p:blipFill>
          <a:blip r:embed="rId3"/>
          <a:stretch>
            <a:fillRect/>
          </a:stretch>
        </p:blipFill>
        <p:spPr>
          <a:xfrm>
            <a:off x="527643" y="1887793"/>
            <a:ext cx="4348309" cy="3370145"/>
          </a:xfrm>
          <a:prstGeom prst="rect">
            <a:avLst/>
          </a:prstGeom>
        </p:spPr>
      </p:pic>
      <p:sp>
        <p:nvSpPr>
          <p:cNvPr id="10" name="TextBox 9">
            <a:extLst>
              <a:ext uri="{FF2B5EF4-FFF2-40B4-BE49-F238E27FC236}">
                <a16:creationId xmlns:a16="http://schemas.microsoft.com/office/drawing/2014/main" id="{798DE0C1-0CDF-6F1E-A0B2-FE64C59CC366}"/>
              </a:ext>
            </a:extLst>
          </p:cNvPr>
          <p:cNvSpPr txBox="1"/>
          <p:nvPr/>
        </p:nvSpPr>
        <p:spPr>
          <a:xfrm>
            <a:off x="5150909" y="2015616"/>
            <a:ext cx="6167008" cy="923330"/>
          </a:xfrm>
          <a:prstGeom prst="rect">
            <a:avLst/>
          </a:prstGeom>
          <a:noFill/>
        </p:spPr>
        <p:txBody>
          <a:bodyPr wrap="none" rtlCol="0">
            <a:spAutoFit/>
          </a:bodyPr>
          <a:lstStyle/>
          <a:p>
            <a:pPr algn="ctr"/>
            <a:r>
              <a:rPr lang="en-US" dirty="0"/>
              <a:t>Distance Preserving constraints for a better embedding:</a:t>
            </a:r>
          </a:p>
          <a:p>
            <a:pPr algn="ctr"/>
            <a:r>
              <a:rPr lang="en-US" dirty="0"/>
              <a:t>The closer in raw data space the closer in the embedding space.</a:t>
            </a:r>
          </a:p>
          <a:p>
            <a:pPr algn="ctr"/>
            <a:r>
              <a:rPr lang="en-US" dirty="0"/>
              <a:t>	</a:t>
            </a:r>
          </a:p>
        </p:txBody>
      </p:sp>
      <p:pic>
        <p:nvPicPr>
          <p:cNvPr id="13" name="Picture 12">
            <a:extLst>
              <a:ext uri="{FF2B5EF4-FFF2-40B4-BE49-F238E27FC236}">
                <a16:creationId xmlns:a16="http://schemas.microsoft.com/office/drawing/2014/main" id="{35F875AE-9C8A-15DB-58A4-5D97E9CF1165}"/>
              </a:ext>
            </a:extLst>
          </p:cNvPr>
          <p:cNvPicPr>
            <a:picLocks noChangeAspect="1"/>
          </p:cNvPicPr>
          <p:nvPr/>
        </p:nvPicPr>
        <p:blipFill>
          <a:blip r:embed="rId4"/>
          <a:stretch>
            <a:fillRect/>
          </a:stretch>
        </p:blipFill>
        <p:spPr>
          <a:xfrm>
            <a:off x="8812153" y="3318513"/>
            <a:ext cx="2222866" cy="360315"/>
          </a:xfrm>
          <a:prstGeom prst="rect">
            <a:avLst/>
          </a:prstGeom>
        </p:spPr>
      </p:pic>
      <p:sp>
        <p:nvSpPr>
          <p:cNvPr id="15" name="TextBox 14">
            <a:extLst>
              <a:ext uri="{FF2B5EF4-FFF2-40B4-BE49-F238E27FC236}">
                <a16:creationId xmlns:a16="http://schemas.microsoft.com/office/drawing/2014/main" id="{E55FEF46-E1BF-562D-99A9-963E2076C1B6}"/>
              </a:ext>
            </a:extLst>
          </p:cNvPr>
          <p:cNvSpPr txBox="1"/>
          <p:nvPr/>
        </p:nvSpPr>
        <p:spPr>
          <a:xfrm>
            <a:off x="6027701" y="3325139"/>
            <a:ext cx="2885882" cy="369332"/>
          </a:xfrm>
          <a:prstGeom prst="rect">
            <a:avLst/>
          </a:prstGeom>
          <a:noFill/>
        </p:spPr>
        <p:txBody>
          <a:bodyPr wrap="square">
            <a:spAutoFit/>
          </a:bodyPr>
          <a:lstStyle/>
          <a:p>
            <a:pPr algn="ctr"/>
            <a:r>
              <a:rPr lang="en-US" dirty="0"/>
              <a:t>(1) Build a KNN Graph with </a:t>
            </a:r>
          </a:p>
        </p:txBody>
      </p:sp>
      <p:pic>
        <p:nvPicPr>
          <p:cNvPr id="17" name="Picture 16">
            <a:extLst>
              <a:ext uri="{FF2B5EF4-FFF2-40B4-BE49-F238E27FC236}">
                <a16:creationId xmlns:a16="http://schemas.microsoft.com/office/drawing/2014/main" id="{A839942B-E21F-7346-FB49-2B15595DF1B6}"/>
              </a:ext>
            </a:extLst>
          </p:cNvPr>
          <p:cNvPicPr>
            <a:picLocks noChangeAspect="1"/>
          </p:cNvPicPr>
          <p:nvPr/>
        </p:nvPicPr>
        <p:blipFill rotWithShape="1">
          <a:blip r:embed="rId5"/>
          <a:srcRect b="7032"/>
          <a:stretch/>
        </p:blipFill>
        <p:spPr>
          <a:xfrm>
            <a:off x="8913583" y="4625529"/>
            <a:ext cx="2013865" cy="360316"/>
          </a:xfrm>
          <a:prstGeom prst="rect">
            <a:avLst/>
          </a:prstGeom>
        </p:spPr>
      </p:pic>
      <p:sp>
        <p:nvSpPr>
          <p:cNvPr id="18" name="TextBox 17">
            <a:extLst>
              <a:ext uri="{FF2B5EF4-FFF2-40B4-BE49-F238E27FC236}">
                <a16:creationId xmlns:a16="http://schemas.microsoft.com/office/drawing/2014/main" id="{2F7C6663-AE0F-CFD0-3FD0-326384732ED7}"/>
              </a:ext>
            </a:extLst>
          </p:cNvPr>
          <p:cNvSpPr txBox="1"/>
          <p:nvPr/>
        </p:nvSpPr>
        <p:spPr>
          <a:xfrm>
            <a:off x="6027701" y="4482521"/>
            <a:ext cx="2885882" cy="646331"/>
          </a:xfrm>
          <a:prstGeom prst="rect">
            <a:avLst/>
          </a:prstGeom>
          <a:noFill/>
        </p:spPr>
        <p:txBody>
          <a:bodyPr wrap="square">
            <a:spAutoFit/>
          </a:bodyPr>
          <a:lstStyle/>
          <a:p>
            <a:pPr algn="ctr"/>
            <a:r>
              <a:rPr lang="en-US" dirty="0"/>
              <a:t>(2) Loss on embedding and graph Laplacian</a:t>
            </a:r>
          </a:p>
        </p:txBody>
      </p:sp>
      <p:sp>
        <p:nvSpPr>
          <p:cNvPr id="5" name="Title 3">
            <a:extLst>
              <a:ext uri="{FF2B5EF4-FFF2-40B4-BE49-F238E27FC236}">
                <a16:creationId xmlns:a16="http://schemas.microsoft.com/office/drawing/2014/main" id="{24476C2D-B06A-DE86-CE66-D7104F784F35}"/>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uFill>
                  <a:solidFill>
                    <a:schemeClr val="tx1"/>
                  </a:solidFill>
                </a:uFill>
              </a:rPr>
              <a:t>Per-window embedding</a:t>
            </a:r>
            <a:endParaRPr lang="en-US" dirty="0"/>
          </a:p>
        </p:txBody>
      </p:sp>
    </p:spTree>
    <p:extLst>
      <p:ext uri="{BB962C8B-B14F-4D97-AF65-F5344CB8AC3E}">
        <p14:creationId xmlns:p14="http://schemas.microsoft.com/office/powerpoint/2010/main" val="187614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0FFCD37-4670-1388-29BC-3E67D394B0AB}"/>
              </a:ext>
            </a:extLst>
          </p:cNvPr>
          <p:cNvSpPr>
            <a:spLocks noGrp="1"/>
          </p:cNvSpPr>
          <p:nvPr/>
        </p:nvSpPr>
        <p:spPr>
          <a:xfrm>
            <a:off x="202753" y="-87036"/>
            <a:ext cx="10969943" cy="1143000"/>
          </a:xfrm>
          <a:prstGeom prst="rect">
            <a:avLst/>
          </a:prstGeom>
        </p:spPr>
        <p:txBody>
          <a:bodyPr vert="horz" lIns="0" tIns="45720" rIns="91440" bIns="45720" rtlCol="0" anchor="ctr">
            <a:normAutofit/>
          </a:bodyPr>
          <a:lstStyle>
            <a:lvl1pPr algn="l" defTabSz="457200" rtl="0" eaLnBrk="1" latinLnBrk="0" hangingPunct="1">
              <a:spcBef>
                <a:spcPct val="0"/>
              </a:spcBef>
              <a:buNone/>
              <a:defRPr sz="4400" b="0" kern="1200">
                <a:solidFill>
                  <a:srgbClr val="4777B4"/>
                </a:solidFill>
                <a:latin typeface="+mj-lt"/>
                <a:ea typeface="+mj-ea"/>
                <a:cs typeface="+mj-cs"/>
              </a:defRPr>
            </a:lvl1pPr>
          </a:lstStyle>
          <a:p>
            <a:r>
              <a:rPr lang="en-US" dirty="0">
                <a:uFill>
                  <a:solidFill>
                    <a:schemeClr val="tx1"/>
                  </a:solidFill>
                </a:uFill>
              </a:rPr>
              <a:t>To-Exemplar Similarity Estimation</a:t>
            </a:r>
            <a:endParaRPr lang="en-US" dirty="0"/>
          </a:p>
        </p:txBody>
      </p:sp>
      <p:sp>
        <p:nvSpPr>
          <p:cNvPr id="4" name="TextBox 3">
            <a:extLst>
              <a:ext uri="{FF2B5EF4-FFF2-40B4-BE49-F238E27FC236}">
                <a16:creationId xmlns:a16="http://schemas.microsoft.com/office/drawing/2014/main" id="{CEDC4943-14E1-F5D6-92EC-A575CB94F443}"/>
              </a:ext>
            </a:extLst>
          </p:cNvPr>
          <p:cNvSpPr txBox="1"/>
          <p:nvPr/>
        </p:nvSpPr>
        <p:spPr>
          <a:xfrm>
            <a:off x="3639622" y="5293625"/>
            <a:ext cx="4912755" cy="369332"/>
          </a:xfrm>
          <a:prstGeom prst="rect">
            <a:avLst/>
          </a:prstGeom>
          <a:noFill/>
        </p:spPr>
        <p:txBody>
          <a:bodyPr wrap="none" rtlCol="0">
            <a:spAutoFit/>
          </a:bodyPr>
          <a:lstStyle/>
          <a:p>
            <a:r>
              <a:rPr lang="en-US" dirty="0"/>
              <a:t>Similarity map based on correlation and Soft-DTW.</a:t>
            </a:r>
          </a:p>
        </p:txBody>
      </p:sp>
      <p:pic>
        <p:nvPicPr>
          <p:cNvPr id="2" name="Picture 1">
            <a:extLst>
              <a:ext uri="{FF2B5EF4-FFF2-40B4-BE49-F238E27FC236}">
                <a16:creationId xmlns:a16="http://schemas.microsoft.com/office/drawing/2014/main" id="{F081A02C-33C3-4FA1-4FED-E59D2984506E}"/>
              </a:ext>
            </a:extLst>
          </p:cNvPr>
          <p:cNvPicPr>
            <a:picLocks noChangeAspect="1"/>
          </p:cNvPicPr>
          <p:nvPr/>
        </p:nvPicPr>
        <p:blipFill>
          <a:blip r:embed="rId4"/>
          <a:stretch>
            <a:fillRect/>
          </a:stretch>
        </p:blipFill>
        <p:spPr>
          <a:xfrm>
            <a:off x="477369" y="1369185"/>
            <a:ext cx="11237260" cy="3611218"/>
          </a:xfrm>
          <a:prstGeom prst="rect">
            <a:avLst/>
          </a:prstGeom>
        </p:spPr>
      </p:pic>
    </p:spTree>
    <p:custDataLst>
      <p:tags r:id="rId1"/>
    </p:custDataLst>
    <p:extLst>
      <p:ext uri="{BB962C8B-B14F-4D97-AF65-F5344CB8AC3E}">
        <p14:creationId xmlns:p14="http://schemas.microsoft.com/office/powerpoint/2010/main" val="32365170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9"/>
</p:tagLst>
</file>

<file path=ppt/tags/tag2.xml><?xml version="1.0" encoding="utf-8"?>
<p:tagLst xmlns:a="http://schemas.openxmlformats.org/drawingml/2006/main" xmlns:r="http://schemas.openxmlformats.org/officeDocument/2006/relationships" xmlns:p="http://schemas.openxmlformats.org/presentationml/2006/main">
  <p:tag name="TIMING" val="|8.9"/>
</p:tagLst>
</file>

<file path=ppt/tags/tag3.xml><?xml version="1.0" encoding="utf-8"?>
<p:tagLst xmlns:a="http://schemas.openxmlformats.org/drawingml/2006/main" xmlns:r="http://schemas.openxmlformats.org/officeDocument/2006/relationships" xmlns:p="http://schemas.openxmlformats.org/presentationml/2006/main">
  <p:tag name="TIMING" val="|8.9"/>
</p:tagLst>
</file>

<file path=ppt/tags/tag4.xml><?xml version="1.0" encoding="utf-8"?>
<p:tagLst xmlns:a="http://schemas.openxmlformats.org/drawingml/2006/main" xmlns:r="http://schemas.openxmlformats.org/officeDocument/2006/relationships" xmlns:p="http://schemas.openxmlformats.org/presentationml/2006/main">
  <p:tag name="TIMING" val="|8.9"/>
</p:tagLst>
</file>

<file path=ppt/tags/tag5.xml><?xml version="1.0" encoding="utf-8"?>
<p:tagLst xmlns:a="http://schemas.openxmlformats.org/drawingml/2006/main" xmlns:r="http://schemas.openxmlformats.org/officeDocument/2006/relationships" xmlns:p="http://schemas.openxmlformats.org/presentationml/2006/main">
  <p:tag name="TIMING" val="|8.9"/>
</p:tagLst>
</file>

<file path=ppt/tags/tag6.xml><?xml version="1.0" encoding="utf-8"?>
<p:tagLst xmlns:a="http://schemas.openxmlformats.org/drawingml/2006/main" xmlns:r="http://schemas.openxmlformats.org/officeDocument/2006/relationships" xmlns:p="http://schemas.openxmlformats.org/presentationml/2006/main">
  <p:tag name="TIMING" val="|8.9"/>
</p:tagLst>
</file>

<file path=ppt/tags/tag7.xml><?xml version="1.0" encoding="utf-8"?>
<p:tagLst xmlns:a="http://schemas.openxmlformats.org/drawingml/2006/main" xmlns:r="http://schemas.openxmlformats.org/officeDocument/2006/relationships" xmlns:p="http://schemas.openxmlformats.org/presentationml/2006/main">
  <p:tag name="TIMING" val="|8.9"/>
</p:tagLst>
</file>

<file path=ppt/tags/tag8.xml><?xml version="1.0" encoding="utf-8"?>
<p:tagLst xmlns:a="http://schemas.openxmlformats.org/drawingml/2006/main" xmlns:r="http://schemas.openxmlformats.org/officeDocument/2006/relationships" xmlns:p="http://schemas.openxmlformats.org/presentationml/2006/main">
  <p:tag name="TIMING" val="|8.9"/>
</p:tagLst>
</file>

<file path=ppt/tags/tag9.xml><?xml version="1.0" encoding="utf-8"?>
<p:tagLst xmlns:a="http://schemas.openxmlformats.org/drawingml/2006/main" xmlns:r="http://schemas.openxmlformats.org/officeDocument/2006/relationships" xmlns:p="http://schemas.openxmlformats.org/presentationml/2006/main">
  <p:tag name="TIMING" val="|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1538</Words>
  <Application>Microsoft Office PowerPoint</Application>
  <PresentationFormat>Widescreen</PresentationFormat>
  <Paragraphs>126</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NimbusRomNo9L-Regu</vt:lpstr>
      <vt:lpstr>Söhne</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Yifeng Huang</dc:creator>
  <cp:lastModifiedBy>Yifeng Huang</cp:lastModifiedBy>
  <cp:revision>2</cp:revision>
  <dcterms:created xsi:type="dcterms:W3CDTF">2023-12-28T18:51:55Z</dcterms:created>
  <dcterms:modified xsi:type="dcterms:W3CDTF">2024-01-08T16:19:39Z</dcterms:modified>
</cp:coreProperties>
</file>