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</p:sldIdLst>
  <p:sldSz cy="5143500" cx="9144000"/>
  <p:notesSz cx="6858000" cy="9144000"/>
  <p:embeddedFontLst>
    <p:embeddedFont>
      <p:font typeface="Roboto Mono"/>
      <p:regular r:id="rId76"/>
      <p:bold r:id="rId77"/>
      <p:italic r:id="rId78"/>
      <p:boldItalic r:id="rId7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font" Target="fonts/RobotoMono-bold.fntdata"/><Relationship Id="rId32" Type="http://schemas.openxmlformats.org/officeDocument/2006/relationships/slide" Target="slides/slide27.xml"/><Relationship Id="rId76" Type="http://schemas.openxmlformats.org/officeDocument/2006/relationships/font" Target="fonts/RobotoMono-regular.fntdata"/><Relationship Id="rId35" Type="http://schemas.openxmlformats.org/officeDocument/2006/relationships/slide" Target="slides/slide30.xml"/><Relationship Id="rId79" Type="http://schemas.openxmlformats.org/officeDocument/2006/relationships/font" Target="fonts/RobotoMono-boldItalic.fntdata"/><Relationship Id="rId34" Type="http://schemas.openxmlformats.org/officeDocument/2006/relationships/slide" Target="slides/slide29.xml"/><Relationship Id="rId78" Type="http://schemas.openxmlformats.org/officeDocument/2006/relationships/font" Target="fonts/RobotoMono-italic.fntdata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4cc14f3989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4cc14f3989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25cd8d250c_0_6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25cd8d250c_0_6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4cc14f3989_1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4cc14f3989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4cc14f3989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4cc14f3989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25aeb5e953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25aeb5e953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25aeb5e953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25aeb5e953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25cd8d250c_0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25cd8d250c_0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4cc14f3989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4cc14f3989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Fix 1, 2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25aeb5e95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25aeb5e95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25cd8d250c_0_5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225cd8d250c_0_5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25aeb5e953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25aeb5e953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25cd8d250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225cd8d250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25cd8d250c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25cd8d250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25cd8d250c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25cd8d250c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25aeb5e953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25aeb5e953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25cd8d250c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225cd8d250c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25aeb5e953_0_4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225aeb5e953_0_4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25aeb5e953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225aeb5e953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25aeb5e953_0_4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25aeb5e953_0_4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25aeb5e953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25aeb5e953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25aeb5e953_0_5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25aeb5e953_0_5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25aeb5e953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25aeb5e953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25aeb5e953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25aeb5e953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25cd8d250c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225cd8d250c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2260988237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2260988237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2609882372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260988237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25cd8d250c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25cd8d250c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25aeb5e953_0_3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225aeb5e953_0_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225aeb5e953_0_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225aeb5e953_0_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25aeb5e953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225aeb5e953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25aeb5e953_0_9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225aeb5e953_0_9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25aeb5e953_0_10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25aeb5e953_0_10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5aeb5e953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25aeb5e953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25aeb5e953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25aeb5e953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225aeb5e953_0_8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225aeb5e953_0_8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25aeb5e953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25aeb5e953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fix script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25cd8d250c_0_5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225cd8d250c_0_5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225cd8d250c_0_5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" name="Google Shape;736;g225cd8d250c_0_5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225cd8d250c_0_6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225cd8d250c_0_6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225cd8d250c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225cd8d250c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225aeb5e953_0_1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225aeb5e953_0_1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25aeb5e953_0_1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225aeb5e953_0_1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225aeb5e953_0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225aeb5e953_0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25aeb5e95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25aeb5e95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225aeb5e953_0_1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225aeb5e953_0_1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Talk more about camera</a:t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25cd8d250c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25cd8d250c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225aeb5e953_0_1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225aeb5e953_0_1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g225aeb5e953_0_1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3" name="Google Shape;823;g225aeb5e953_0_1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225aeb5e953_0_12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225aeb5e953_0_1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2609882372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5" name="Google Shape;845;g22609882372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225aeb5e953_0_12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225aeb5e953_0_12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25cd8d250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25cd8d250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25cd8d250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0" name="Google Shape;880;g225cd8d250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225aeb5e953_0_1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225aeb5e953_0_1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25aeb5e953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25aeb5e953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25aeb5e953_0_1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25aeb5e953_0_1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225aeb5e953_0_1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225aeb5e953_0_1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225aeb5e953_0_1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225aeb5e953_0_1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g225cd8d250c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5" name="Google Shape;945;g225cd8d250c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4" name="Shape 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Google Shape;955;g225cd8d250c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6" name="Google Shape;956;g225cd8d250c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6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225cd8d250c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225cd8d250c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225cd8d250c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225cd8d250c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6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g225cd8d250c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" name="Google Shape;998;g225cd8d250c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225cd8d250c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225cd8d250c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g225cd8d250c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5" name="Google Shape;1035;g225cd8d250c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25cd8d250c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25cd8d250c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g225cd8d250c_0_3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8" name="Google Shape;1048;g225cd8d250c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25cd8d250c_0_4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25cd8d250c_0_4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5cd8d250c_0_5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25cd8d250c_0_5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9258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23850" lvl="0" marL="45720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9258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7060700" y="45800"/>
            <a:ext cx="2025326" cy="63615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2.png"/><Relationship Id="rId10" Type="http://schemas.openxmlformats.org/officeDocument/2006/relationships/image" Target="../media/image7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0.jpg"/><Relationship Id="rId8" Type="http://schemas.openxmlformats.org/officeDocument/2006/relationships/image" Target="../media/image4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14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3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gif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4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1.png"/><Relationship Id="rId7" Type="http://schemas.openxmlformats.org/officeDocument/2006/relationships/image" Target="../media/image34.png"/><Relationship Id="rId8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9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7.png"/><Relationship Id="rId7" Type="http://schemas.openxmlformats.org/officeDocument/2006/relationships/image" Target="../media/image40.png"/><Relationship Id="rId8" Type="http://schemas.openxmlformats.org/officeDocument/2006/relationships/image" Target="../media/image38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48.png"/><Relationship Id="rId7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Relationship Id="rId6" Type="http://schemas.openxmlformats.org/officeDocument/2006/relationships/image" Target="../media/image54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2.png"/><Relationship Id="rId4" Type="http://schemas.openxmlformats.org/officeDocument/2006/relationships/image" Target="../media/image5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Relationship Id="rId4" Type="http://schemas.openxmlformats.org/officeDocument/2006/relationships/image" Target="../media/image53.png"/><Relationship Id="rId5" Type="http://schemas.openxmlformats.org/officeDocument/2006/relationships/image" Target="../media/image49.png"/><Relationship Id="rId6" Type="http://schemas.openxmlformats.org/officeDocument/2006/relationships/image" Target="../media/image5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2.png"/><Relationship Id="rId4" Type="http://schemas.openxmlformats.org/officeDocument/2006/relationships/image" Target="../media/image67.png"/><Relationship Id="rId9" Type="http://schemas.openxmlformats.org/officeDocument/2006/relationships/image" Target="../media/image52.png"/><Relationship Id="rId5" Type="http://schemas.openxmlformats.org/officeDocument/2006/relationships/image" Target="../media/image51.png"/><Relationship Id="rId6" Type="http://schemas.openxmlformats.org/officeDocument/2006/relationships/image" Target="../media/image55.png"/><Relationship Id="rId7" Type="http://schemas.openxmlformats.org/officeDocument/2006/relationships/image" Target="../media/image53.png"/><Relationship Id="rId8" Type="http://schemas.openxmlformats.org/officeDocument/2006/relationships/image" Target="../media/image49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8.png"/><Relationship Id="rId4" Type="http://schemas.openxmlformats.org/officeDocument/2006/relationships/image" Target="../media/image57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78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8.gif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3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84.png"/><Relationship Id="rId5" Type="http://schemas.openxmlformats.org/officeDocument/2006/relationships/image" Target="../media/image66.png"/><Relationship Id="rId6" Type="http://schemas.openxmlformats.org/officeDocument/2006/relationships/image" Target="../media/image68.png"/><Relationship Id="rId7" Type="http://schemas.openxmlformats.org/officeDocument/2006/relationships/image" Target="../media/image73.png"/><Relationship Id="rId8" Type="http://schemas.openxmlformats.org/officeDocument/2006/relationships/image" Target="../media/image7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7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71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3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90.gif"/><Relationship Id="rId4" Type="http://schemas.openxmlformats.org/officeDocument/2006/relationships/image" Target="../media/image82.gif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91.gif"/><Relationship Id="rId4" Type="http://schemas.openxmlformats.org/officeDocument/2006/relationships/image" Target="../media/image83.gif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9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89.gif"/><Relationship Id="rId4" Type="http://schemas.openxmlformats.org/officeDocument/2006/relationships/image" Target="../media/image86.gif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8.png"/><Relationship Id="rId4" Type="http://schemas.openxmlformats.org/officeDocument/2006/relationships/image" Target="../media/image85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86.gif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.gif"/><Relationship Id="rId4" Type="http://schemas.openxmlformats.org/officeDocument/2006/relationships/image" Target="../media/image9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8.gif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4.gif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gif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8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ctrTitle"/>
          </p:nvPr>
        </p:nvSpPr>
        <p:spPr>
          <a:xfrm>
            <a:off x="509850" y="1044512"/>
            <a:ext cx="8124300" cy="1202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2300"/>
              <a:t>HyperCUT: Video Sequence From a Single Blurry Image </a:t>
            </a:r>
            <a:endParaRPr b="1" sz="2300"/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2300"/>
              <a:t>Using Unsupervised Ordering</a:t>
            </a:r>
            <a:endParaRPr sz="23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50" y="-179975"/>
            <a:ext cx="1312100" cy="8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50" y="487125"/>
            <a:ext cx="1856035" cy="4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13375" y="94675"/>
            <a:ext cx="645185" cy="64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95325" y="78125"/>
            <a:ext cx="832275" cy="6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214500" y="4613550"/>
            <a:ext cx="2715000" cy="4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>
                <a:solidFill>
                  <a:schemeClr val="dk1"/>
                </a:solidFill>
              </a:rPr>
              <a:t>Poster: </a:t>
            </a:r>
            <a:r>
              <a:rPr b="1" lang="vi" sz="1500">
                <a:solidFill>
                  <a:schemeClr val="dk1"/>
                </a:solidFill>
              </a:rPr>
              <a:t>WED-AM-155</a:t>
            </a:r>
            <a:endParaRPr b="1" sz="1500"/>
          </a:p>
        </p:txBody>
      </p:sp>
      <p:sp>
        <p:nvSpPr>
          <p:cNvPr id="61" name="Google Shape;61;p13"/>
          <p:cNvSpPr txBox="1"/>
          <p:nvPr/>
        </p:nvSpPr>
        <p:spPr>
          <a:xfrm>
            <a:off x="434550" y="4211125"/>
            <a:ext cx="8274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vi" sz="1000">
                <a:solidFill>
                  <a:schemeClr val="dk1"/>
                </a:solidFill>
              </a:rPr>
              <a:t>1</a:t>
            </a:r>
            <a:r>
              <a:rPr lang="vi" sz="1000">
                <a:solidFill>
                  <a:schemeClr val="dk1"/>
                </a:solidFill>
              </a:rPr>
              <a:t>VinAI Research, Vietnam	</a:t>
            </a:r>
            <a:r>
              <a:rPr baseline="30000" lang="vi" sz="1000">
                <a:solidFill>
                  <a:schemeClr val="dk1"/>
                </a:solidFill>
              </a:rPr>
              <a:t>2</a:t>
            </a:r>
            <a:r>
              <a:rPr lang="vi" sz="1000">
                <a:solidFill>
                  <a:schemeClr val="dk1"/>
                </a:solidFill>
              </a:rPr>
              <a:t>MBZUAI, UAE	         </a:t>
            </a:r>
            <a:r>
              <a:rPr baseline="30000" lang="vi" sz="1000">
                <a:solidFill>
                  <a:schemeClr val="dk1"/>
                </a:solidFill>
              </a:rPr>
              <a:t>3</a:t>
            </a:r>
            <a:r>
              <a:rPr lang="vi" sz="1000">
                <a:solidFill>
                  <a:schemeClr val="dk1"/>
                </a:solidFill>
              </a:rPr>
              <a:t>Posts &amp; Telecommunications Inst. of Tech., Vietnam	</a:t>
            </a:r>
            <a:r>
              <a:rPr baseline="30000" lang="vi" sz="1000">
                <a:solidFill>
                  <a:schemeClr val="dk1"/>
                </a:solidFill>
              </a:rPr>
              <a:t>4</a:t>
            </a:r>
            <a:r>
              <a:rPr lang="vi" sz="1000">
                <a:solidFill>
                  <a:schemeClr val="dk1"/>
                </a:solidFill>
              </a:rPr>
              <a:t>Stony Brook University, USA</a:t>
            </a:r>
            <a:endParaRPr sz="1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3"/>
          <p:cNvSpPr txBox="1"/>
          <p:nvPr/>
        </p:nvSpPr>
        <p:spPr>
          <a:xfrm>
            <a:off x="240925" y="2931525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" sz="1200">
                <a:solidFill>
                  <a:schemeClr val="dk1"/>
                </a:solidFill>
              </a:rPr>
              <a:t>Bang-Dang Pham</a:t>
            </a:r>
            <a:r>
              <a:rPr baseline="30000" lang="vi" sz="1200">
                <a:solidFill>
                  <a:schemeClr val="dk1"/>
                </a:solidFill>
              </a:rPr>
              <a:t>1</a:t>
            </a:r>
            <a:endParaRPr sz="1200"/>
          </a:p>
        </p:txBody>
      </p:sp>
      <p:sp>
        <p:nvSpPr>
          <p:cNvPr id="63" name="Google Shape;63;p13"/>
          <p:cNvSpPr txBox="1"/>
          <p:nvPr/>
        </p:nvSpPr>
        <p:spPr>
          <a:xfrm>
            <a:off x="2908150" y="2931525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chemeClr val="dk1"/>
                </a:solidFill>
              </a:rPr>
              <a:t>Phong Tran</a:t>
            </a:r>
            <a:r>
              <a:rPr baseline="30000" lang="vi" sz="1200">
                <a:solidFill>
                  <a:schemeClr val="dk1"/>
                </a:solidFill>
              </a:rPr>
              <a:t>1,2</a:t>
            </a:r>
            <a:endParaRPr sz="1200"/>
          </a:p>
        </p:txBody>
      </p:sp>
      <p:sp>
        <p:nvSpPr>
          <p:cNvPr id="64" name="Google Shape;64;p13"/>
          <p:cNvSpPr txBox="1"/>
          <p:nvPr/>
        </p:nvSpPr>
        <p:spPr>
          <a:xfrm>
            <a:off x="5684975" y="2931525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chemeClr val="dk1"/>
                </a:solidFill>
              </a:rPr>
              <a:t>Anh Tran</a:t>
            </a:r>
            <a:r>
              <a:rPr baseline="30000" lang="vi" sz="1200">
                <a:solidFill>
                  <a:schemeClr val="dk1"/>
                </a:solidFill>
              </a:rPr>
              <a:t>1</a:t>
            </a:r>
            <a:endParaRPr sz="1200"/>
          </a:p>
        </p:txBody>
      </p:sp>
      <p:sp>
        <p:nvSpPr>
          <p:cNvPr id="65" name="Google Shape;65;p13"/>
          <p:cNvSpPr txBox="1"/>
          <p:nvPr/>
        </p:nvSpPr>
        <p:spPr>
          <a:xfrm>
            <a:off x="1580075" y="3869588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chemeClr val="dk1"/>
                </a:solidFill>
              </a:rPr>
              <a:t>Cuong Pham</a:t>
            </a:r>
            <a:r>
              <a:rPr baseline="30000" lang="vi" sz="1200">
                <a:solidFill>
                  <a:schemeClr val="dk1"/>
                </a:solidFill>
              </a:rPr>
              <a:t>1,3</a:t>
            </a:r>
            <a:endParaRPr sz="1200"/>
          </a:p>
        </p:txBody>
      </p:sp>
      <p:sp>
        <p:nvSpPr>
          <p:cNvPr id="66" name="Google Shape;66;p13"/>
          <p:cNvSpPr txBox="1"/>
          <p:nvPr/>
        </p:nvSpPr>
        <p:spPr>
          <a:xfrm>
            <a:off x="4283975" y="3869588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chemeClr val="dk1"/>
                </a:solidFill>
              </a:rPr>
              <a:t>Rang Nguyen</a:t>
            </a:r>
            <a:r>
              <a:rPr baseline="30000" lang="vi" sz="1200">
                <a:solidFill>
                  <a:schemeClr val="dk1"/>
                </a:solidFill>
              </a:rPr>
              <a:t>1</a:t>
            </a:r>
            <a:endParaRPr sz="1200"/>
          </a:p>
        </p:txBody>
      </p:sp>
      <p:sp>
        <p:nvSpPr>
          <p:cNvPr id="67" name="Google Shape;67;p13"/>
          <p:cNvSpPr txBox="1"/>
          <p:nvPr/>
        </p:nvSpPr>
        <p:spPr>
          <a:xfrm>
            <a:off x="7079225" y="3869588"/>
            <a:ext cx="2060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" sz="1200">
                <a:solidFill>
                  <a:schemeClr val="dk1"/>
                </a:solidFill>
              </a:rPr>
              <a:t>Minh Hoai</a:t>
            </a:r>
            <a:r>
              <a:rPr baseline="30000" lang="vi" sz="1200">
                <a:solidFill>
                  <a:schemeClr val="dk1"/>
                </a:solidFill>
              </a:rPr>
              <a:t>1,4</a:t>
            </a:r>
            <a:endParaRPr sz="1200"/>
          </a:p>
        </p:txBody>
      </p:sp>
      <p:pic>
        <p:nvPicPr>
          <p:cNvPr id="68" name="Google Shape;68;p13"/>
          <p:cNvPicPr preferRelativeResize="0"/>
          <p:nvPr/>
        </p:nvPicPr>
        <p:blipFill rotWithShape="1">
          <a:blip r:embed="rId7">
            <a:alphaModFix/>
          </a:blip>
          <a:srcRect b="16349" l="10611" r="10611" t="4360"/>
          <a:stretch/>
        </p:blipFill>
        <p:spPr>
          <a:xfrm>
            <a:off x="823825" y="2049975"/>
            <a:ext cx="894300" cy="90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 rotWithShape="1">
          <a:blip r:embed="rId8">
            <a:alphaModFix/>
          </a:blip>
          <a:srcRect b="32923" l="25010" r="29141" t="17551"/>
          <a:stretch/>
        </p:blipFill>
        <p:spPr>
          <a:xfrm>
            <a:off x="2162975" y="3012400"/>
            <a:ext cx="894300" cy="915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9">
            <a:alphaModFix/>
          </a:blip>
          <a:srcRect b="8994" l="10259" r="4240" t="5506"/>
          <a:stretch/>
        </p:blipFill>
        <p:spPr>
          <a:xfrm>
            <a:off x="4851725" y="3013200"/>
            <a:ext cx="924600" cy="936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10">
            <a:alphaModFix/>
          </a:blip>
          <a:srcRect b="2135" l="10214" r="1195" t="9275"/>
          <a:stretch/>
        </p:blipFill>
        <p:spPr>
          <a:xfrm>
            <a:off x="6267875" y="2121738"/>
            <a:ext cx="894300" cy="90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10851" y="3018600"/>
            <a:ext cx="924600" cy="926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12">
            <a:alphaModFix/>
          </a:blip>
          <a:srcRect b="1380" l="729" r="729" t="1390"/>
          <a:stretch/>
        </p:blipFill>
        <p:spPr>
          <a:xfrm>
            <a:off x="3475900" y="2045625"/>
            <a:ext cx="924600" cy="909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0" name="Google Shape;19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92" name="Google Shape;192;p22"/>
          <p:cNvSpPr txBox="1"/>
          <p:nvPr>
            <p:ph idx="1" type="body"/>
          </p:nvPr>
        </p:nvSpPr>
        <p:spPr>
          <a:xfrm>
            <a:off x="636600" y="834250"/>
            <a:ext cx="78708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vi" sz="2000">
                <a:solidFill>
                  <a:srgbClr val="FF0000"/>
                </a:solidFill>
              </a:rPr>
              <a:t>Order-Ambiguity Issue     </a:t>
            </a:r>
            <a:r>
              <a:rPr b="1" lang="vi" sz="2000">
                <a:solidFill>
                  <a:srgbClr val="A64D79"/>
                </a:solidFill>
              </a:rPr>
              <a:t>Fail Training</a:t>
            </a:r>
            <a:r>
              <a:rPr b="1" lang="vi" sz="2000">
                <a:solidFill>
                  <a:srgbClr val="FF0000"/>
                </a:solidFill>
              </a:rPr>
              <a:t>     </a:t>
            </a:r>
            <a:r>
              <a:rPr b="1" lang="vi" sz="2000">
                <a:solidFill>
                  <a:srgbClr val="4603BB"/>
                </a:solidFill>
              </a:rPr>
              <a:t>Incorrect Motion</a:t>
            </a:r>
            <a:endParaRPr b="1" sz="2000">
              <a:solidFill>
                <a:srgbClr val="4603BB"/>
              </a:solidFill>
            </a:endParaRPr>
          </a:p>
        </p:txBody>
      </p:sp>
      <p:sp>
        <p:nvSpPr>
          <p:cNvPr id="193" name="Google Shape;193;p22"/>
          <p:cNvSpPr/>
          <p:nvPr/>
        </p:nvSpPr>
        <p:spPr>
          <a:xfrm>
            <a:off x="4000650" y="11227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2"/>
          <p:cNvSpPr/>
          <p:nvPr/>
        </p:nvSpPr>
        <p:spPr>
          <a:xfrm>
            <a:off x="5864675" y="11227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14324" y="25495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2"/>
          <p:cNvSpPr txBox="1"/>
          <p:nvPr/>
        </p:nvSpPr>
        <p:spPr>
          <a:xfrm>
            <a:off x="5219525" y="2242350"/>
            <a:ext cx="205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1100">
                <a:solidFill>
                  <a:srgbClr val="FF0000"/>
                </a:solidFill>
              </a:rPr>
              <a:t>Failure Generated Frames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197" name="Google Shape;197;p22"/>
          <p:cNvSpPr/>
          <p:nvPr/>
        </p:nvSpPr>
        <p:spPr>
          <a:xfrm>
            <a:off x="4061982" y="3078555"/>
            <a:ext cx="7455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23"/>
          <p:cNvSpPr/>
          <p:nvPr/>
        </p:nvSpPr>
        <p:spPr>
          <a:xfrm>
            <a:off x="2365400" y="4480050"/>
            <a:ext cx="426300" cy="3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4475" y="2153424"/>
            <a:ext cx="4555049" cy="253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4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4"/>
          <p:cNvSpPr/>
          <p:nvPr/>
        </p:nvSpPr>
        <p:spPr>
          <a:xfrm>
            <a:off x="2365400" y="4480050"/>
            <a:ext cx="426300" cy="3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5" name="Google Shape;21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50" y="2114499"/>
            <a:ext cx="4555049" cy="253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1" name="Google Shape;221;p25"/>
          <p:cNvCxnSpPr/>
          <p:nvPr/>
        </p:nvCxnSpPr>
        <p:spPr>
          <a:xfrm>
            <a:off x="4724400" y="1843863"/>
            <a:ext cx="0" cy="2940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5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0999" y="2179825"/>
            <a:ext cx="4267203" cy="219958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/>
          <p:nvPr/>
        </p:nvSpPr>
        <p:spPr>
          <a:xfrm>
            <a:off x="2365400" y="4480050"/>
            <a:ext cx="426300" cy="393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6" name="Google Shape;22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750" y="2114499"/>
            <a:ext cx="4555049" cy="253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6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</a:t>
            </a:r>
            <a:r>
              <a:rPr lang="vi"/>
              <a:t>e provide the </a:t>
            </a:r>
            <a:r>
              <a:rPr b="1" lang="vi">
                <a:solidFill>
                  <a:srgbClr val="6AA84F"/>
                </a:solidFill>
              </a:rPr>
              <a:t>first</a:t>
            </a:r>
            <a:r>
              <a:rPr lang="vi"/>
              <a:t> </a:t>
            </a:r>
            <a:r>
              <a:rPr b="1" lang="vi"/>
              <a:t>real-world blur2vid</a:t>
            </a:r>
            <a:r>
              <a:rPr lang="vi"/>
              <a:t> dataset covers a variety of popular domains, including </a:t>
            </a:r>
            <a:r>
              <a:rPr b="1" lang="vi">
                <a:solidFill>
                  <a:srgbClr val="4A86E8"/>
                </a:solidFill>
              </a:rPr>
              <a:t>face</a:t>
            </a:r>
            <a:r>
              <a:rPr lang="vi"/>
              <a:t>, </a:t>
            </a:r>
            <a:r>
              <a:rPr b="1" lang="vi">
                <a:solidFill>
                  <a:srgbClr val="4A86E8"/>
                </a:solidFill>
              </a:rPr>
              <a:t>hand</a:t>
            </a:r>
            <a:r>
              <a:rPr lang="vi"/>
              <a:t>, and </a:t>
            </a:r>
            <a:r>
              <a:rPr b="1" lang="vi">
                <a:solidFill>
                  <a:srgbClr val="4A86E8"/>
                </a:solidFill>
              </a:rPr>
              <a:t>street 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26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7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5875" y="2001550"/>
            <a:ext cx="2757173" cy="2845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3375" y="2683025"/>
            <a:ext cx="3498327" cy="14826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7"/>
          <p:cNvSpPr txBox="1"/>
          <p:nvPr/>
        </p:nvSpPr>
        <p:spPr>
          <a:xfrm>
            <a:off x="5575388" y="4089500"/>
            <a:ext cx="173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Dataset Statistics</a:t>
            </a:r>
            <a:endParaRPr/>
          </a:p>
        </p:txBody>
      </p:sp>
      <p:sp>
        <p:nvSpPr>
          <p:cNvPr id="243" name="Google Shape;243;p27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provide the </a:t>
            </a:r>
            <a:r>
              <a:rPr b="1" lang="vi">
                <a:solidFill>
                  <a:srgbClr val="6AA84F"/>
                </a:solidFill>
              </a:rPr>
              <a:t>first</a:t>
            </a:r>
            <a:r>
              <a:rPr lang="vi"/>
              <a:t> </a:t>
            </a:r>
            <a:r>
              <a:rPr b="1" lang="vi"/>
              <a:t>real-world blur2vid</a:t>
            </a:r>
            <a:r>
              <a:rPr lang="vi"/>
              <a:t> dataset covers a variety of popular domains, including </a:t>
            </a:r>
            <a:r>
              <a:rPr b="1" lang="vi">
                <a:solidFill>
                  <a:srgbClr val="4A86E8"/>
                </a:solidFill>
              </a:rPr>
              <a:t>face</a:t>
            </a:r>
            <a:r>
              <a:rPr lang="vi"/>
              <a:t>, </a:t>
            </a:r>
            <a:r>
              <a:rPr b="1" lang="vi">
                <a:solidFill>
                  <a:srgbClr val="4A86E8"/>
                </a:solidFill>
              </a:rPr>
              <a:t>hand</a:t>
            </a:r>
            <a:r>
              <a:rPr lang="vi"/>
              <a:t>, and </a:t>
            </a:r>
            <a:r>
              <a:rPr b="1" lang="vi">
                <a:solidFill>
                  <a:srgbClr val="4A86E8"/>
                </a:solidFill>
              </a:rPr>
              <a:t>street 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8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625" y="2239425"/>
            <a:ext cx="7144749" cy="197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provide the </a:t>
            </a:r>
            <a:r>
              <a:rPr b="1" lang="vi">
                <a:solidFill>
                  <a:srgbClr val="6AA84F"/>
                </a:solidFill>
              </a:rPr>
              <a:t>first</a:t>
            </a:r>
            <a:r>
              <a:rPr lang="vi"/>
              <a:t> </a:t>
            </a:r>
            <a:r>
              <a:rPr b="1" lang="vi"/>
              <a:t>real-world blur2vid</a:t>
            </a:r>
            <a:r>
              <a:rPr lang="vi"/>
              <a:t> dataset covers a variety of popular domains, including </a:t>
            </a:r>
            <a:r>
              <a:rPr b="1" lang="vi">
                <a:solidFill>
                  <a:srgbClr val="4A86E8"/>
                </a:solidFill>
              </a:rPr>
              <a:t>face</a:t>
            </a:r>
            <a:r>
              <a:rPr lang="vi"/>
              <a:t>, </a:t>
            </a:r>
            <a:r>
              <a:rPr b="1" lang="vi">
                <a:solidFill>
                  <a:srgbClr val="4A86E8"/>
                </a:solidFill>
              </a:rPr>
              <a:t>hand</a:t>
            </a:r>
            <a:r>
              <a:rPr lang="vi"/>
              <a:t>, and </a:t>
            </a:r>
            <a:r>
              <a:rPr b="1" lang="vi">
                <a:solidFill>
                  <a:srgbClr val="4A86E8"/>
                </a:solidFill>
              </a:rPr>
              <a:t>street 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28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253" name="Google Shape;253;p28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  <p:cxnSp>
        <p:nvCxnSpPr>
          <p:cNvPr id="254" name="Google Shape;254;p28"/>
          <p:cNvCxnSpPr/>
          <p:nvPr/>
        </p:nvCxnSpPr>
        <p:spPr>
          <a:xfrm flipH="1" rot="10800000">
            <a:off x="743600" y="2724750"/>
            <a:ext cx="387300" cy="4545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5" name="Google Shape;255;p28"/>
          <p:cNvCxnSpPr/>
          <p:nvPr/>
        </p:nvCxnSpPr>
        <p:spPr>
          <a:xfrm flipH="1" rot="10800000">
            <a:off x="923400" y="3255150"/>
            <a:ext cx="266400" cy="630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6" name="Google Shape;256;p28"/>
          <p:cNvCxnSpPr>
            <a:stCxn id="257" idx="2"/>
          </p:cNvCxnSpPr>
          <p:nvPr/>
        </p:nvCxnSpPr>
        <p:spPr>
          <a:xfrm>
            <a:off x="499800" y="3518250"/>
            <a:ext cx="664500" cy="2754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7" name="Google Shape;257;p28"/>
          <p:cNvSpPr txBox="1"/>
          <p:nvPr/>
        </p:nvSpPr>
        <p:spPr>
          <a:xfrm>
            <a:off x="0" y="3118050"/>
            <a:ext cx="9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solidFill>
                  <a:srgbClr val="85200C"/>
                </a:solidFill>
              </a:rPr>
              <a:t>Baselines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58" name="Google Shape;258;p28"/>
          <p:cNvSpPr txBox="1"/>
          <p:nvPr/>
        </p:nvSpPr>
        <p:spPr>
          <a:xfrm>
            <a:off x="4757125" y="1805550"/>
            <a:ext cx="17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solidFill>
                  <a:srgbClr val="85200C"/>
                </a:solidFill>
              </a:rPr>
              <a:t>Generated frames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59" name="Google Shape;259;p28"/>
          <p:cNvSpPr/>
          <p:nvPr/>
        </p:nvSpPr>
        <p:spPr>
          <a:xfrm rot="5400000">
            <a:off x="5460650" y="-156475"/>
            <a:ext cx="239100" cy="47892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9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625" y="2239425"/>
            <a:ext cx="7144749" cy="1975901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</a:t>
            </a:r>
            <a:r>
              <a:rPr b="1" lang="vi"/>
              <a:t>HyperCUT</a:t>
            </a:r>
            <a:r>
              <a:rPr lang="vi"/>
              <a:t>, an effective </a:t>
            </a:r>
            <a:r>
              <a:rPr b="1" lang="vi">
                <a:solidFill>
                  <a:srgbClr val="4603BB"/>
                </a:solidFill>
              </a:rPr>
              <a:t>Self-supervised Ordering Scheme</a:t>
            </a:r>
            <a:r>
              <a:rPr b="1" lang="vi"/>
              <a:t> </a:t>
            </a:r>
            <a:r>
              <a:rPr lang="vi"/>
              <a:t>that </a:t>
            </a:r>
            <a:r>
              <a:rPr b="1" lang="vi">
                <a:solidFill>
                  <a:srgbClr val="6AA84F"/>
                </a:solidFill>
              </a:rPr>
              <a:t>assigns</a:t>
            </a:r>
            <a:r>
              <a:rPr lang="vi"/>
              <a:t> an </a:t>
            </a:r>
            <a:r>
              <a:rPr b="1" lang="vi">
                <a:solidFill>
                  <a:srgbClr val="4A86E8"/>
                </a:solidFill>
              </a:rPr>
              <a:t>explicit order</a:t>
            </a:r>
            <a:r>
              <a:rPr lang="vi"/>
              <a:t> for each video sequence, thus avoiding the </a:t>
            </a:r>
            <a:r>
              <a:rPr b="1" lang="vi">
                <a:solidFill>
                  <a:srgbClr val="FF0000"/>
                </a:solidFill>
              </a:rPr>
              <a:t>order-ambiguity issue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provide the </a:t>
            </a:r>
            <a:r>
              <a:rPr b="1" lang="vi">
                <a:solidFill>
                  <a:srgbClr val="6AA84F"/>
                </a:solidFill>
              </a:rPr>
              <a:t>first</a:t>
            </a:r>
            <a:r>
              <a:rPr lang="vi"/>
              <a:t> </a:t>
            </a:r>
            <a:r>
              <a:rPr b="1" lang="vi"/>
              <a:t>real-world blur2vid</a:t>
            </a:r>
            <a:r>
              <a:rPr lang="vi"/>
              <a:t> dataset covers a variety of popular domains, including </a:t>
            </a:r>
            <a:r>
              <a:rPr b="1" lang="vi">
                <a:solidFill>
                  <a:srgbClr val="4A86E8"/>
                </a:solidFill>
              </a:rPr>
              <a:t>face</a:t>
            </a:r>
            <a:r>
              <a:rPr lang="vi"/>
              <a:t>, </a:t>
            </a:r>
            <a:r>
              <a:rPr b="1" lang="vi">
                <a:solidFill>
                  <a:srgbClr val="4A86E8"/>
                </a:solidFill>
              </a:rPr>
              <a:t>hand</a:t>
            </a:r>
            <a:r>
              <a:rPr lang="vi"/>
              <a:t>, and </a:t>
            </a:r>
            <a:r>
              <a:rPr b="1" lang="vi">
                <a:solidFill>
                  <a:srgbClr val="4A86E8"/>
                </a:solidFill>
              </a:rPr>
              <a:t>street </a:t>
            </a:r>
            <a:endParaRPr b="1">
              <a:solidFill>
                <a:srgbClr val="4A86E8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"/>
          <p:cNvSpPr/>
          <p:nvPr/>
        </p:nvSpPr>
        <p:spPr>
          <a:xfrm>
            <a:off x="3080975" y="2809725"/>
            <a:ext cx="4934700" cy="218400"/>
          </a:xfrm>
          <a:prstGeom prst="roundRect">
            <a:avLst>
              <a:gd fmla="val 7115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/>
          <p:nvPr/>
        </p:nvSpPr>
        <p:spPr>
          <a:xfrm>
            <a:off x="3080975" y="3351250"/>
            <a:ext cx="4934700" cy="218400"/>
          </a:xfrm>
          <a:prstGeom prst="roundRect">
            <a:avLst>
              <a:gd fmla="val 7115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3080975" y="3892775"/>
            <a:ext cx="4934700" cy="218400"/>
          </a:xfrm>
          <a:prstGeom prst="roundRect">
            <a:avLst>
              <a:gd fmla="val 7115" name="adj"/>
            </a:avLst>
          </a:prstGeom>
          <a:noFill/>
          <a:ln cap="flat" cmpd="sng" w="2857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9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272" name="Google Shape;272;p29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  <p:sp>
        <p:nvSpPr>
          <p:cNvPr id="273" name="Google Shape;273;p29"/>
          <p:cNvSpPr/>
          <p:nvPr/>
        </p:nvSpPr>
        <p:spPr>
          <a:xfrm>
            <a:off x="6594100" y="4537725"/>
            <a:ext cx="507300" cy="432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74" name="Google Shape;274;p29"/>
          <p:cNvCxnSpPr/>
          <p:nvPr/>
        </p:nvCxnSpPr>
        <p:spPr>
          <a:xfrm flipH="1" rot="10800000">
            <a:off x="743600" y="2724750"/>
            <a:ext cx="387300" cy="4545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5" name="Google Shape;275;p29"/>
          <p:cNvCxnSpPr/>
          <p:nvPr/>
        </p:nvCxnSpPr>
        <p:spPr>
          <a:xfrm flipH="1" rot="10800000">
            <a:off x="923400" y="3255150"/>
            <a:ext cx="266400" cy="630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6" name="Google Shape;276;p29"/>
          <p:cNvCxnSpPr>
            <a:stCxn id="277" idx="2"/>
          </p:cNvCxnSpPr>
          <p:nvPr/>
        </p:nvCxnSpPr>
        <p:spPr>
          <a:xfrm>
            <a:off x="499800" y="3518250"/>
            <a:ext cx="664500" cy="275400"/>
          </a:xfrm>
          <a:prstGeom prst="straightConnector1">
            <a:avLst/>
          </a:prstGeom>
          <a:noFill/>
          <a:ln cap="flat" cmpd="sng" w="19050">
            <a:solidFill>
              <a:srgbClr val="85200C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7" name="Google Shape;277;p29"/>
          <p:cNvSpPr txBox="1"/>
          <p:nvPr/>
        </p:nvSpPr>
        <p:spPr>
          <a:xfrm>
            <a:off x="0" y="3118050"/>
            <a:ext cx="99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solidFill>
                  <a:srgbClr val="85200C"/>
                </a:solidFill>
              </a:rPr>
              <a:t>Baselines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78" name="Google Shape;278;p29"/>
          <p:cNvSpPr txBox="1"/>
          <p:nvPr/>
        </p:nvSpPr>
        <p:spPr>
          <a:xfrm>
            <a:off x="4757125" y="1805550"/>
            <a:ext cx="17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>
                <a:solidFill>
                  <a:srgbClr val="85200C"/>
                </a:solidFill>
              </a:rPr>
              <a:t>Generated frames</a:t>
            </a:r>
            <a:endParaRPr>
              <a:solidFill>
                <a:srgbClr val="85200C"/>
              </a:solidFill>
            </a:endParaRPr>
          </a:p>
        </p:txBody>
      </p:sp>
      <p:sp>
        <p:nvSpPr>
          <p:cNvPr id="279" name="Google Shape;279;p29"/>
          <p:cNvSpPr/>
          <p:nvPr/>
        </p:nvSpPr>
        <p:spPr>
          <a:xfrm rot="5400000">
            <a:off x="5460650" y="-156475"/>
            <a:ext cx="239100" cy="4789200"/>
          </a:xfrm>
          <a:prstGeom prst="leftBrace">
            <a:avLst>
              <a:gd fmla="val 50000" name="adj1"/>
              <a:gd fmla="val 50000" name="adj2"/>
            </a:avLst>
          </a:prstGeom>
          <a:noFill/>
          <a:ln cap="flat" cmpd="sng" w="19050">
            <a:solidFill>
              <a:srgbClr val="85200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Motivation</a:t>
            </a:r>
            <a:endParaRPr/>
          </a:p>
        </p:txBody>
      </p:sp>
      <p:pic>
        <p:nvPicPr>
          <p:cNvPr id="285" name="Google Shape;28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996" y="1468025"/>
            <a:ext cx="2528575" cy="30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0"/>
          <p:cNvSpPr/>
          <p:nvPr/>
        </p:nvSpPr>
        <p:spPr>
          <a:xfrm>
            <a:off x="4106400" y="2494900"/>
            <a:ext cx="931200" cy="73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vi"/>
              <a:t>Deblur</a:t>
            </a:r>
            <a:endParaRPr b="1"/>
          </a:p>
        </p:txBody>
      </p:sp>
      <p:pic>
        <p:nvPicPr>
          <p:cNvPr id="287" name="Google Shape;28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1466650"/>
            <a:ext cx="2528575" cy="302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1997238" y="1052513"/>
            <a:ext cx="11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Blur</a:t>
            </a:r>
            <a:endParaRPr sz="1500"/>
          </a:p>
        </p:txBody>
      </p:sp>
      <p:sp>
        <p:nvSpPr>
          <p:cNvPr id="289" name="Google Shape;289;p30"/>
          <p:cNvSpPr txBox="1"/>
          <p:nvPr/>
        </p:nvSpPr>
        <p:spPr>
          <a:xfrm>
            <a:off x="6028650" y="1052513"/>
            <a:ext cx="11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Sharp</a:t>
            </a:r>
            <a:endParaRPr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Motivation</a:t>
            </a:r>
            <a:endParaRPr/>
          </a:p>
        </p:txBody>
      </p:sp>
      <p:pic>
        <p:nvPicPr>
          <p:cNvPr id="295" name="Google Shape;2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1996" y="1468025"/>
            <a:ext cx="2528575" cy="30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/>
          <p:nvPr/>
        </p:nvSpPr>
        <p:spPr>
          <a:xfrm>
            <a:off x="4106400" y="2494900"/>
            <a:ext cx="931200" cy="73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vi"/>
              <a:t>Deblur</a:t>
            </a:r>
            <a:endParaRPr b="1"/>
          </a:p>
        </p:txBody>
      </p:sp>
      <p:pic>
        <p:nvPicPr>
          <p:cNvPr id="297" name="Google Shape;29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425" y="1466650"/>
            <a:ext cx="2528575" cy="3020401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1"/>
          <p:cNvSpPr txBox="1"/>
          <p:nvPr/>
        </p:nvSpPr>
        <p:spPr>
          <a:xfrm>
            <a:off x="1997238" y="1052513"/>
            <a:ext cx="11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Blur</a:t>
            </a:r>
            <a:endParaRPr sz="1500"/>
          </a:p>
        </p:txBody>
      </p:sp>
      <p:sp>
        <p:nvSpPr>
          <p:cNvPr id="299" name="Google Shape;299;p31"/>
          <p:cNvSpPr txBox="1"/>
          <p:nvPr/>
        </p:nvSpPr>
        <p:spPr>
          <a:xfrm>
            <a:off x="6028650" y="1052513"/>
            <a:ext cx="11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Sharp</a:t>
            </a:r>
            <a:endParaRPr sz="1500"/>
          </a:p>
        </p:txBody>
      </p:sp>
      <p:sp>
        <p:nvSpPr>
          <p:cNvPr id="300" name="Google Shape;300;p31"/>
          <p:cNvSpPr/>
          <p:nvPr/>
        </p:nvSpPr>
        <p:spPr>
          <a:xfrm>
            <a:off x="1654950" y="2340325"/>
            <a:ext cx="1262100" cy="509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5702325" y="2340325"/>
            <a:ext cx="1262100" cy="509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Quick Preview</a:t>
            </a:r>
            <a:endParaRPr/>
          </a:p>
        </p:txBody>
      </p:sp>
      <p:sp>
        <p:nvSpPr>
          <p:cNvPr id="79" name="Google Shape;79;p14"/>
          <p:cNvSpPr txBox="1"/>
          <p:nvPr>
            <p:ph idx="1" type="body"/>
          </p:nvPr>
        </p:nvSpPr>
        <p:spPr>
          <a:xfrm>
            <a:off x="311700" y="814875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2000"/>
              <a:t>Image-to-video deblurring (</a:t>
            </a:r>
            <a:r>
              <a:rPr b="1" lang="vi" sz="2000"/>
              <a:t>Blur2Vid</a:t>
            </a:r>
            <a:r>
              <a:rPr lang="vi" sz="2000"/>
              <a:t>)</a:t>
            </a:r>
            <a:endParaRPr sz="2000"/>
          </a:p>
        </p:txBody>
      </p:sp>
      <p:pic>
        <p:nvPicPr>
          <p:cNvPr id="80" name="Google Shape;8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549538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4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83" name="Google Shape;83;p14"/>
          <p:cNvSpPr txBox="1"/>
          <p:nvPr/>
        </p:nvSpPr>
        <p:spPr>
          <a:xfrm>
            <a:off x="5254600" y="224235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84" name="Google Shape;84;p14"/>
          <p:cNvSpPr/>
          <p:nvPr/>
        </p:nvSpPr>
        <p:spPr>
          <a:xfrm>
            <a:off x="4032120" y="3078567"/>
            <a:ext cx="7455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Motivation</a:t>
            </a:r>
            <a:endParaRPr/>
          </a:p>
        </p:txBody>
      </p:sp>
      <p:pic>
        <p:nvPicPr>
          <p:cNvPr id="307" name="Google Shape;3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425" y="1468100"/>
            <a:ext cx="2528575" cy="301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996" y="1468025"/>
            <a:ext cx="2528575" cy="30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2"/>
          <p:cNvSpPr/>
          <p:nvPr/>
        </p:nvSpPr>
        <p:spPr>
          <a:xfrm>
            <a:off x="4106400" y="2494900"/>
            <a:ext cx="931200" cy="73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vi"/>
              <a:t>Deblur</a:t>
            </a:r>
            <a:endParaRPr b="1"/>
          </a:p>
        </p:txBody>
      </p:sp>
      <p:sp>
        <p:nvSpPr>
          <p:cNvPr id="310" name="Google Shape;310;p32"/>
          <p:cNvSpPr txBox="1"/>
          <p:nvPr/>
        </p:nvSpPr>
        <p:spPr>
          <a:xfrm>
            <a:off x="1997238" y="1052513"/>
            <a:ext cx="11181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Blur</a:t>
            </a:r>
            <a:endParaRPr sz="1500"/>
          </a:p>
        </p:txBody>
      </p:sp>
      <p:sp>
        <p:nvSpPr>
          <p:cNvPr id="311" name="Google Shape;311;p32"/>
          <p:cNvSpPr txBox="1"/>
          <p:nvPr/>
        </p:nvSpPr>
        <p:spPr>
          <a:xfrm>
            <a:off x="5811613" y="1052525"/>
            <a:ext cx="1552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500"/>
              <a:t>Sharp images</a:t>
            </a:r>
            <a:endParaRPr sz="1500"/>
          </a:p>
        </p:txBody>
      </p:sp>
      <p:sp>
        <p:nvSpPr>
          <p:cNvPr id="312" name="Google Shape;312;p32"/>
          <p:cNvSpPr/>
          <p:nvPr/>
        </p:nvSpPr>
        <p:spPr>
          <a:xfrm>
            <a:off x="1654950" y="2340325"/>
            <a:ext cx="1262100" cy="509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2"/>
          <p:cNvSpPr/>
          <p:nvPr/>
        </p:nvSpPr>
        <p:spPr>
          <a:xfrm>
            <a:off x="5702325" y="2340325"/>
            <a:ext cx="1262100" cy="509700"/>
          </a:xfrm>
          <a:prstGeom prst="rect">
            <a:avLst/>
          </a:prstGeom>
          <a:noFill/>
          <a:ln cap="flat" cmpd="sng" w="2857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Motivation</a:t>
            </a:r>
            <a:endParaRPr/>
          </a:p>
        </p:txBody>
      </p:sp>
      <p:pic>
        <p:nvPicPr>
          <p:cNvPr id="319" name="Google Shape;31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75" y="1213012"/>
            <a:ext cx="931200" cy="111103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3"/>
          <p:cNvSpPr/>
          <p:nvPr/>
        </p:nvSpPr>
        <p:spPr>
          <a:xfrm>
            <a:off x="1227525" y="1450225"/>
            <a:ext cx="931200" cy="73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vi"/>
              <a:t>Deblur</a:t>
            </a:r>
            <a:endParaRPr b="1"/>
          </a:p>
        </p:txBody>
      </p:sp>
      <p:pic>
        <p:nvPicPr>
          <p:cNvPr id="321" name="Google Shape;32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775" y="1211524"/>
            <a:ext cx="931200" cy="111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200" y="1211525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6625" y="1211576"/>
            <a:ext cx="931200" cy="111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6050" y="1210750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5475" y="1210750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4900" y="1210750"/>
            <a:ext cx="932400" cy="11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25525" y="1210750"/>
            <a:ext cx="931200" cy="1113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Motivation</a:t>
            </a:r>
            <a:endParaRPr/>
          </a:p>
        </p:txBody>
      </p:sp>
      <p:pic>
        <p:nvPicPr>
          <p:cNvPr id="333" name="Google Shape;33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275" y="1213012"/>
            <a:ext cx="931200" cy="111103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4"/>
          <p:cNvSpPr/>
          <p:nvPr/>
        </p:nvSpPr>
        <p:spPr>
          <a:xfrm>
            <a:off x="1227525" y="1450225"/>
            <a:ext cx="931200" cy="739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rgbClr val="38761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vi"/>
              <a:t>Deblur</a:t>
            </a:r>
            <a:endParaRPr b="1"/>
          </a:p>
        </p:txBody>
      </p:sp>
      <p:pic>
        <p:nvPicPr>
          <p:cNvPr id="335" name="Google Shape;33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7775" y="1211524"/>
            <a:ext cx="931200" cy="1113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7200" y="1211525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86625" y="1211576"/>
            <a:ext cx="931200" cy="111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46050" y="1210750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5475" y="1210750"/>
            <a:ext cx="931200" cy="1113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4900" y="1210750"/>
            <a:ext cx="932400" cy="111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025525" y="1210750"/>
            <a:ext cx="931200" cy="111390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4"/>
          <p:cNvSpPr txBox="1"/>
          <p:nvPr>
            <p:ph idx="1" type="body"/>
          </p:nvPr>
        </p:nvSpPr>
        <p:spPr>
          <a:xfrm>
            <a:off x="391925" y="2954242"/>
            <a:ext cx="8520600" cy="50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2000">
                <a:solidFill>
                  <a:srgbClr val="E69138"/>
                </a:solidFill>
              </a:rPr>
              <a:t>Better </a:t>
            </a:r>
            <a:r>
              <a:rPr b="1" lang="vi" sz="2000">
                <a:solidFill>
                  <a:srgbClr val="E69138"/>
                </a:solidFill>
              </a:rPr>
              <a:t>Motion Analysis</a:t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vi" sz="2000">
                <a:solidFill>
                  <a:schemeClr val="dk1"/>
                </a:solidFill>
              </a:rPr>
              <a:t> </a:t>
            </a:r>
            <a:endParaRPr sz="2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5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353" name="Google Shape;353;p36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Naive Optimization approach:</a:t>
            </a:r>
            <a:endParaRPr/>
          </a:p>
        </p:txBody>
      </p:sp>
      <p:pic>
        <p:nvPicPr>
          <p:cNvPr id="354" name="Google Shape;35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74" y="1447575"/>
            <a:ext cx="35139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6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3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364" name="Google Shape;364;p37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Naive Optimization approach:</a:t>
            </a:r>
            <a:endParaRPr/>
          </a:p>
        </p:txBody>
      </p:sp>
      <p:pic>
        <p:nvPicPr>
          <p:cNvPr id="365" name="Google Shape;3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74" y="1447575"/>
            <a:ext cx="35139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37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7" name="Google Shape;36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2253550" y="3729463"/>
            <a:ext cx="806083" cy="7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0575" y="3549989"/>
            <a:ext cx="2507674" cy="9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37"/>
          <p:cNvSpPr/>
          <p:nvPr/>
        </p:nvSpPr>
        <p:spPr>
          <a:xfrm>
            <a:off x="3554250" y="4058300"/>
            <a:ext cx="4317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7"/>
          <p:cNvSpPr txBox="1"/>
          <p:nvPr/>
        </p:nvSpPr>
        <p:spPr>
          <a:xfrm>
            <a:off x="2097463" y="443898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374" name="Google Shape;374;p37"/>
          <p:cNvSpPr txBox="1"/>
          <p:nvPr/>
        </p:nvSpPr>
        <p:spPr>
          <a:xfrm>
            <a:off x="5175363" y="443898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Ground-truth</a:t>
            </a:r>
            <a:endParaRPr sz="1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380" name="Google Shape;380;p38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Naive Optimization approach:</a:t>
            </a:r>
            <a:endParaRPr/>
          </a:p>
        </p:txBody>
      </p:sp>
      <p:pic>
        <p:nvPicPr>
          <p:cNvPr id="381" name="Google Shape;38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74" y="1447575"/>
            <a:ext cx="35139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8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3" name="Google Shape;38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35875" y="3750488"/>
            <a:ext cx="806083" cy="7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38"/>
          <p:cNvSpPr txBox="1"/>
          <p:nvPr/>
        </p:nvSpPr>
        <p:spPr>
          <a:xfrm>
            <a:off x="1179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393" name="Google Shape;393;p39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Naive Optimization approach:</a:t>
            </a:r>
            <a:endParaRPr/>
          </a:p>
        </p:txBody>
      </p:sp>
      <p:pic>
        <p:nvPicPr>
          <p:cNvPr id="394" name="Google Shape;39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74" y="1447575"/>
            <a:ext cx="35139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39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35875" y="3750488"/>
            <a:ext cx="806083" cy="7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9"/>
          <p:cNvSpPr/>
          <p:nvPr/>
        </p:nvSpPr>
        <p:spPr>
          <a:xfrm>
            <a:off x="2636575" y="4079325"/>
            <a:ext cx="4317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9"/>
          <p:cNvSpPr txBox="1"/>
          <p:nvPr/>
        </p:nvSpPr>
        <p:spPr>
          <a:xfrm>
            <a:off x="1179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402" name="Google Shape;402;p39"/>
          <p:cNvSpPr txBox="1"/>
          <p:nvPr/>
        </p:nvSpPr>
        <p:spPr>
          <a:xfrm>
            <a:off x="6656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Ground-truth</a:t>
            </a:r>
            <a:endParaRPr sz="1100"/>
          </a:p>
        </p:txBody>
      </p:sp>
      <p:pic>
        <p:nvPicPr>
          <p:cNvPr id="403" name="Google Shape;403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2100" y="3750500"/>
            <a:ext cx="1562091" cy="78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09" name="Google Shape;409;p40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Naive Optimization approach:</a:t>
            </a:r>
            <a:endParaRPr/>
          </a:p>
        </p:txBody>
      </p:sp>
      <p:pic>
        <p:nvPicPr>
          <p:cNvPr id="410" name="Google Shape;41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85874" y="1447575"/>
            <a:ext cx="3513986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40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1335875" y="3750488"/>
            <a:ext cx="806083" cy="7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0"/>
          <p:cNvSpPr/>
          <p:nvPr/>
        </p:nvSpPr>
        <p:spPr>
          <a:xfrm>
            <a:off x="2636575" y="4079325"/>
            <a:ext cx="4317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0"/>
          <p:cNvSpPr txBox="1"/>
          <p:nvPr/>
        </p:nvSpPr>
        <p:spPr>
          <a:xfrm>
            <a:off x="1179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418" name="Google Shape;418;p40"/>
          <p:cNvSpPr txBox="1"/>
          <p:nvPr/>
        </p:nvSpPr>
        <p:spPr>
          <a:xfrm>
            <a:off x="6656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Ground-truth</a:t>
            </a:r>
            <a:endParaRPr sz="1100"/>
          </a:p>
        </p:txBody>
      </p:sp>
      <p:pic>
        <p:nvPicPr>
          <p:cNvPr id="419" name="Google Shape;419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2100" y="3750500"/>
            <a:ext cx="1562091" cy="78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06225" y="3746675"/>
            <a:ext cx="1562100" cy="79550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0"/>
          <p:cNvSpPr txBox="1"/>
          <p:nvPr/>
        </p:nvSpPr>
        <p:spPr>
          <a:xfrm>
            <a:off x="3974928" y="4460025"/>
            <a:ext cx="142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Naive deblurring</a:t>
            </a:r>
            <a:endParaRPr sz="11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27" name="Google Shape;427;p41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Order-Invariant loss:</a:t>
            </a:r>
            <a:endParaRPr/>
          </a:p>
        </p:txBody>
      </p:sp>
      <p:sp>
        <p:nvSpPr>
          <p:cNvPr id="428" name="Google Shape;428;p41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(                )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(                )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Google Shape;42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4644" y="1333025"/>
            <a:ext cx="3813868" cy="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2375" y="2726663"/>
            <a:ext cx="843614" cy="1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2475" y="3092938"/>
            <a:ext cx="843625" cy="217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Quick Preview</a:t>
            </a:r>
            <a:endParaRPr/>
          </a:p>
        </p:txBody>
      </p:sp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311700" y="814875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2000"/>
              <a:t>Image-to-video deblurring (</a:t>
            </a:r>
            <a:r>
              <a:rPr b="1" lang="vi" sz="2000"/>
              <a:t>Blur2Vid</a:t>
            </a:r>
            <a:r>
              <a:rPr lang="vi" sz="2000"/>
              <a:t>)</a:t>
            </a:r>
            <a:endParaRPr sz="2000"/>
          </a:p>
        </p:txBody>
      </p:sp>
      <p:pic>
        <p:nvPicPr>
          <p:cNvPr id="91" name="Google Shape;9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5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94" name="Google Shape;94;p15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95" name="Google Shape;95;p15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40" name="Google Shape;440;p42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Order-Invariant loss</a:t>
            </a:r>
            <a:r>
              <a:rPr lang="vi"/>
              <a:t>:</a:t>
            </a:r>
            <a:endParaRPr/>
          </a:p>
        </p:txBody>
      </p:sp>
      <p:sp>
        <p:nvSpPr>
          <p:cNvPr id="441" name="Google Shape;441;p42"/>
          <p:cNvSpPr txBox="1"/>
          <p:nvPr>
            <p:ph idx="1" type="body"/>
          </p:nvPr>
        </p:nvSpPr>
        <p:spPr>
          <a:xfrm>
            <a:off x="361275" y="2154425"/>
            <a:ext cx="8520600" cy="130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with y : </a:t>
            </a:r>
            <a:r>
              <a:rPr lang="vi"/>
              <a:t>blur</a:t>
            </a:r>
            <a:r>
              <a:rPr lang="vi"/>
              <a:t> input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xk: ground-truth sharp images (                ) 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vi"/>
              <a:t>       fk : network predict each sharp frame (                )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42" name="Google Shape;44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275" y="3071400"/>
            <a:ext cx="233900" cy="2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275" y="2703750"/>
            <a:ext cx="233900" cy="162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8525" y="2305423"/>
            <a:ext cx="155400" cy="193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14644" y="1333025"/>
            <a:ext cx="3813868" cy="8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22375" y="2726663"/>
            <a:ext cx="843614" cy="1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32475" y="3092938"/>
            <a:ext cx="843625" cy="217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flipH="1">
            <a:off x="1335875" y="3750488"/>
            <a:ext cx="806083" cy="78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2"/>
          <p:cNvSpPr/>
          <p:nvPr/>
        </p:nvSpPr>
        <p:spPr>
          <a:xfrm>
            <a:off x="2636575" y="4079325"/>
            <a:ext cx="431700" cy="1302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A86E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42"/>
          <p:cNvSpPr txBox="1"/>
          <p:nvPr/>
        </p:nvSpPr>
        <p:spPr>
          <a:xfrm>
            <a:off x="1179788" y="4460013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451" name="Google Shape;451;p42"/>
          <p:cNvSpPr txBox="1"/>
          <p:nvPr/>
        </p:nvSpPr>
        <p:spPr>
          <a:xfrm>
            <a:off x="5039341" y="4460025"/>
            <a:ext cx="1424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Possible Solutions</a:t>
            </a:r>
            <a:endParaRPr sz="1100"/>
          </a:p>
        </p:txBody>
      </p:sp>
      <p:pic>
        <p:nvPicPr>
          <p:cNvPr id="452" name="Google Shape;452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562900" y="3792500"/>
            <a:ext cx="4377577" cy="72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58" name="Google Shape;458;p43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Motion Guidance:</a:t>
            </a:r>
            <a:endParaRPr/>
          </a:p>
        </p:txBody>
      </p:sp>
      <p:sp>
        <p:nvSpPr>
          <p:cNvPr id="459" name="Google Shape;459;p43"/>
          <p:cNvSpPr txBox="1"/>
          <p:nvPr>
            <p:ph idx="1" type="body"/>
          </p:nvPr>
        </p:nvSpPr>
        <p:spPr>
          <a:xfrm>
            <a:off x="-46325" y="4928075"/>
            <a:ext cx="91068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Figure from Zhong et al. “Animation from blur: Multimodal blur decomposition with motion guidance”. ECCV,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65" name="Google Shape;465;p44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Motion Guidance:</a:t>
            </a:r>
            <a:endParaRPr/>
          </a:p>
        </p:txBody>
      </p:sp>
      <p:sp>
        <p:nvSpPr>
          <p:cNvPr id="466" name="Google Shape;466;p44"/>
          <p:cNvSpPr txBox="1"/>
          <p:nvPr>
            <p:ph idx="1" type="body"/>
          </p:nvPr>
        </p:nvSpPr>
        <p:spPr>
          <a:xfrm>
            <a:off x="817700" y="3897075"/>
            <a:ext cx="42402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✅ Multi-directional motion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✅ Refinement </a:t>
            </a:r>
            <a:endParaRPr/>
          </a:p>
        </p:txBody>
      </p:sp>
      <p:sp>
        <p:nvSpPr>
          <p:cNvPr id="467" name="Google Shape;467;p44"/>
          <p:cNvSpPr txBox="1"/>
          <p:nvPr>
            <p:ph idx="1" type="body"/>
          </p:nvPr>
        </p:nvSpPr>
        <p:spPr>
          <a:xfrm>
            <a:off x="-46325" y="4928075"/>
            <a:ext cx="91068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Figure from Zhong et al. “Animation from blur: Multimodal blur decomposition with motion guidance”. ECCV,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pic>
        <p:nvPicPr>
          <p:cNvPr id="468" name="Google Shape;4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5" y="1934563"/>
            <a:ext cx="7698760" cy="1274363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44"/>
          <p:cNvSpPr/>
          <p:nvPr/>
        </p:nvSpPr>
        <p:spPr>
          <a:xfrm>
            <a:off x="3591350" y="1576500"/>
            <a:ext cx="4863900" cy="49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75" name="Google Shape;475;p45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Motion Guidance:</a:t>
            </a:r>
            <a:endParaRPr/>
          </a:p>
        </p:txBody>
      </p:sp>
      <p:sp>
        <p:nvSpPr>
          <p:cNvPr id="476" name="Google Shape;476;p45"/>
          <p:cNvSpPr txBox="1"/>
          <p:nvPr>
            <p:ph idx="1" type="body"/>
          </p:nvPr>
        </p:nvSpPr>
        <p:spPr>
          <a:xfrm>
            <a:off x="817700" y="3897075"/>
            <a:ext cx="42402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✅ Multi-directional motion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✅ Refinement </a:t>
            </a:r>
            <a:endParaRPr/>
          </a:p>
        </p:txBody>
      </p:sp>
      <p:sp>
        <p:nvSpPr>
          <p:cNvPr id="477" name="Google Shape;477;p45"/>
          <p:cNvSpPr txBox="1"/>
          <p:nvPr>
            <p:ph idx="1" type="body"/>
          </p:nvPr>
        </p:nvSpPr>
        <p:spPr>
          <a:xfrm>
            <a:off x="4681200" y="3965900"/>
            <a:ext cx="42402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❌ Accurate annotation requirement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❌ Handcrafted heuristics dependence</a:t>
            </a:r>
            <a:endParaRPr/>
          </a:p>
        </p:txBody>
      </p:sp>
      <p:sp>
        <p:nvSpPr>
          <p:cNvPr id="478" name="Google Shape;478;p45"/>
          <p:cNvSpPr txBox="1"/>
          <p:nvPr>
            <p:ph idx="1" type="body"/>
          </p:nvPr>
        </p:nvSpPr>
        <p:spPr>
          <a:xfrm>
            <a:off x="-46325" y="4928075"/>
            <a:ext cx="91068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Figure from Zhong et al. “Animation from blur: Multimodal blur decomposition with motion guidance”. ECCV,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pic>
        <p:nvPicPr>
          <p:cNvPr id="479" name="Google Shape;47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625" y="1934563"/>
            <a:ext cx="7698760" cy="1274363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45"/>
          <p:cNvSpPr/>
          <p:nvPr/>
        </p:nvSpPr>
        <p:spPr>
          <a:xfrm>
            <a:off x="3591350" y="1576500"/>
            <a:ext cx="4863900" cy="496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Previous Approaches</a:t>
            </a:r>
            <a:endParaRPr/>
          </a:p>
        </p:txBody>
      </p:sp>
      <p:sp>
        <p:nvSpPr>
          <p:cNvPr id="486" name="Google Shape;486;p46"/>
          <p:cNvSpPr txBox="1"/>
          <p:nvPr>
            <p:ph idx="1" type="body"/>
          </p:nvPr>
        </p:nvSpPr>
        <p:spPr>
          <a:xfrm>
            <a:off x="311700" y="925850"/>
            <a:ext cx="85206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Motion Guidance:</a:t>
            </a:r>
            <a:endParaRPr/>
          </a:p>
        </p:txBody>
      </p:sp>
      <p:pic>
        <p:nvPicPr>
          <p:cNvPr id="487" name="Google Shape;48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075" y="1296575"/>
            <a:ext cx="5989827" cy="2550349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6"/>
          <p:cNvSpPr txBox="1"/>
          <p:nvPr>
            <p:ph idx="1" type="body"/>
          </p:nvPr>
        </p:nvSpPr>
        <p:spPr>
          <a:xfrm>
            <a:off x="817700" y="3897075"/>
            <a:ext cx="42402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✅ Multi-directional motion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✅ Refinement </a:t>
            </a:r>
            <a:endParaRPr/>
          </a:p>
        </p:txBody>
      </p:sp>
      <p:sp>
        <p:nvSpPr>
          <p:cNvPr id="489" name="Google Shape;489;p46"/>
          <p:cNvSpPr txBox="1"/>
          <p:nvPr>
            <p:ph idx="1" type="body"/>
          </p:nvPr>
        </p:nvSpPr>
        <p:spPr>
          <a:xfrm>
            <a:off x="4681200" y="3965900"/>
            <a:ext cx="4240200" cy="89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❌ Accurate annotation requirement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❌ Handcrafted heuristics dependence</a:t>
            </a:r>
            <a:endParaRPr/>
          </a:p>
        </p:txBody>
      </p:sp>
      <p:sp>
        <p:nvSpPr>
          <p:cNvPr id="490" name="Google Shape;490;p46"/>
          <p:cNvSpPr/>
          <p:nvPr/>
        </p:nvSpPr>
        <p:spPr>
          <a:xfrm>
            <a:off x="-28225" y="14100"/>
            <a:ext cx="9186300" cy="5143500"/>
          </a:xfrm>
          <a:prstGeom prst="rect">
            <a:avLst/>
          </a:prstGeom>
          <a:solidFill>
            <a:srgbClr val="FFFFFF">
              <a:alpha val="841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6"/>
          <p:cNvSpPr/>
          <p:nvPr/>
        </p:nvSpPr>
        <p:spPr>
          <a:xfrm>
            <a:off x="268025" y="1426950"/>
            <a:ext cx="8593800" cy="22590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46"/>
          <p:cNvSpPr txBox="1"/>
          <p:nvPr>
            <p:ph idx="1" type="body"/>
          </p:nvPr>
        </p:nvSpPr>
        <p:spPr>
          <a:xfrm>
            <a:off x="304625" y="1672954"/>
            <a:ext cx="8520600" cy="17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2500">
                <a:solidFill>
                  <a:schemeClr val="dk1"/>
                </a:solidFill>
              </a:rPr>
              <a:t>Our goal</a:t>
            </a:r>
            <a:endParaRPr b="1" sz="25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 sz="1500">
                <a:solidFill>
                  <a:srgbClr val="4A86E8"/>
                </a:solidFill>
              </a:rPr>
              <a:t>Separate</a:t>
            </a:r>
            <a:r>
              <a:rPr lang="vi" sz="1500"/>
              <a:t> the solution space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 sz="1500">
                <a:solidFill>
                  <a:srgbClr val="6AA84F"/>
                </a:solidFill>
              </a:rPr>
              <a:t>Consistent and efficient</a:t>
            </a:r>
            <a:r>
              <a:rPr lang="vi" sz="1500"/>
              <a:t> order alignment </a:t>
            </a:r>
            <a:endParaRPr sz="1500"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>
                <a:solidFill>
                  <a:srgbClr val="E69138"/>
                </a:solidFill>
              </a:rPr>
              <a:t>No heuristic dependence</a:t>
            </a:r>
            <a:endParaRPr b="1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4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sp>
        <p:nvSpPr>
          <p:cNvPr id="498" name="Google Shape;498;p47"/>
          <p:cNvSpPr txBox="1"/>
          <p:nvPr>
            <p:ph idx="1" type="body"/>
          </p:nvPr>
        </p:nvSpPr>
        <p:spPr>
          <a:xfrm>
            <a:off x="304625" y="1672954"/>
            <a:ext cx="8520600" cy="17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2500">
                <a:solidFill>
                  <a:schemeClr val="dk1"/>
                </a:solidFill>
              </a:rPr>
              <a:t>Our goal</a:t>
            </a:r>
            <a:endParaRPr b="1" sz="2500">
              <a:solidFill>
                <a:schemeClr val="dk1"/>
              </a:solidFill>
            </a:endParaRPr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 sz="1500">
                <a:solidFill>
                  <a:srgbClr val="4A86E8"/>
                </a:solidFill>
              </a:rPr>
              <a:t>Separate</a:t>
            </a:r>
            <a:r>
              <a:rPr lang="vi" sz="1500"/>
              <a:t> the solution space</a:t>
            </a:r>
            <a:endParaRPr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 sz="1500">
                <a:solidFill>
                  <a:srgbClr val="6AA84F"/>
                </a:solidFill>
              </a:rPr>
              <a:t>Consistent and efficient</a:t>
            </a:r>
            <a:r>
              <a:rPr lang="vi" sz="1500"/>
              <a:t> order alignment </a:t>
            </a:r>
            <a:endParaRPr sz="1500"/>
          </a:p>
          <a:p>
            <a:pPr indent="0" lvl="0" marL="45720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vi">
                <a:solidFill>
                  <a:srgbClr val="E69138"/>
                </a:solidFill>
              </a:rPr>
              <a:t>No heuristic </a:t>
            </a:r>
            <a:r>
              <a:rPr b="1" lang="vi">
                <a:solidFill>
                  <a:srgbClr val="E69138"/>
                </a:solidFill>
              </a:rPr>
              <a:t>dependence</a:t>
            </a:r>
            <a:endParaRPr b="1">
              <a:solidFill>
                <a:srgbClr val="E69138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pic>
        <p:nvPicPr>
          <p:cNvPr id="504" name="Google Shape;50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825" y="2419350"/>
            <a:ext cx="1633026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525" y="31915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8"/>
          <p:cNvSpPr/>
          <p:nvPr/>
        </p:nvSpPr>
        <p:spPr>
          <a:xfrm>
            <a:off x="2776100" y="239225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48"/>
          <p:cNvSpPr/>
          <p:nvPr/>
        </p:nvSpPr>
        <p:spPr>
          <a:xfrm>
            <a:off x="4573525" y="31875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48"/>
          <p:cNvSpPr/>
          <p:nvPr/>
        </p:nvSpPr>
        <p:spPr>
          <a:xfrm>
            <a:off x="4294075" y="2392248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48"/>
          <p:cNvSpPr/>
          <p:nvPr/>
        </p:nvSpPr>
        <p:spPr>
          <a:xfrm>
            <a:off x="6212725" y="32086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48"/>
          <p:cNvSpPr/>
          <p:nvPr/>
        </p:nvSpPr>
        <p:spPr>
          <a:xfrm>
            <a:off x="3402799" y="23922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48"/>
          <p:cNvSpPr/>
          <p:nvPr/>
        </p:nvSpPr>
        <p:spPr>
          <a:xfrm>
            <a:off x="3765799" y="23922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8"/>
          <p:cNvSpPr/>
          <p:nvPr/>
        </p:nvSpPr>
        <p:spPr>
          <a:xfrm>
            <a:off x="5236174" y="31875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48"/>
          <p:cNvSpPr/>
          <p:nvPr/>
        </p:nvSpPr>
        <p:spPr>
          <a:xfrm>
            <a:off x="6026025" y="31875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sp>
        <p:nvSpPr>
          <p:cNvPr id="519" name="Google Shape;519;p49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49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49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49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/>
          <p:nvPr/>
        </p:nvSpPr>
        <p:spPr>
          <a:xfrm>
            <a:off x="28683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9"/>
          <p:cNvSpPr/>
          <p:nvPr/>
        </p:nvSpPr>
        <p:spPr>
          <a:xfrm>
            <a:off x="32620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p49"/>
          <p:cNvSpPr/>
          <p:nvPr/>
        </p:nvSpPr>
        <p:spPr>
          <a:xfrm>
            <a:off x="505319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49"/>
          <p:cNvSpPr/>
          <p:nvPr/>
        </p:nvSpPr>
        <p:spPr>
          <a:xfrm>
            <a:off x="5743625" y="369587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49"/>
          <p:cNvSpPr/>
          <p:nvPr/>
        </p:nvSpPr>
        <p:spPr>
          <a:xfrm>
            <a:off x="2776100" y="170645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49"/>
          <p:cNvSpPr/>
          <p:nvPr/>
        </p:nvSpPr>
        <p:spPr>
          <a:xfrm>
            <a:off x="4573525" y="25017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49"/>
          <p:cNvSpPr/>
          <p:nvPr/>
        </p:nvSpPr>
        <p:spPr>
          <a:xfrm>
            <a:off x="6212725" y="25228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49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1" name="Google Shape;53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50" y="1083975"/>
            <a:ext cx="1633026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49"/>
          <p:cNvSpPr/>
          <p:nvPr/>
        </p:nvSpPr>
        <p:spPr>
          <a:xfrm>
            <a:off x="1196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3" name="Google Shape;533;p49"/>
          <p:cNvSpPr/>
          <p:nvPr/>
        </p:nvSpPr>
        <p:spPr>
          <a:xfrm>
            <a:off x="207225" y="1056875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9"/>
          <p:cNvSpPr/>
          <p:nvPr/>
        </p:nvSpPr>
        <p:spPr>
          <a:xfrm>
            <a:off x="1730475" y="107802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5" name="Google Shape;535;p49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6" name="Google Shape;53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7475" y="29648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9"/>
          <p:cNvSpPr/>
          <p:nvPr/>
        </p:nvSpPr>
        <p:spPr>
          <a:xfrm>
            <a:off x="7910124" y="29608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9"/>
          <p:cNvSpPr/>
          <p:nvPr/>
        </p:nvSpPr>
        <p:spPr>
          <a:xfrm>
            <a:off x="8699975" y="29608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49"/>
          <p:cNvSpPr/>
          <p:nvPr/>
        </p:nvSpPr>
        <p:spPr>
          <a:xfrm>
            <a:off x="7247475" y="29608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49"/>
          <p:cNvSpPr/>
          <p:nvPr/>
        </p:nvSpPr>
        <p:spPr>
          <a:xfrm>
            <a:off x="8886675" y="29819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5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sp>
        <p:nvSpPr>
          <p:cNvPr id="546" name="Google Shape;546;p50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7" name="Google Shape;547;p50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0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9" name="Google Shape;549;p50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50"/>
          <p:cNvSpPr/>
          <p:nvPr/>
        </p:nvSpPr>
        <p:spPr>
          <a:xfrm>
            <a:off x="28683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50"/>
          <p:cNvSpPr/>
          <p:nvPr/>
        </p:nvSpPr>
        <p:spPr>
          <a:xfrm>
            <a:off x="32620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50"/>
          <p:cNvSpPr/>
          <p:nvPr/>
        </p:nvSpPr>
        <p:spPr>
          <a:xfrm>
            <a:off x="505319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3" name="Google Shape;553;p50"/>
          <p:cNvSpPr/>
          <p:nvPr/>
        </p:nvSpPr>
        <p:spPr>
          <a:xfrm>
            <a:off x="5743625" y="369587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50"/>
          <p:cNvSpPr/>
          <p:nvPr/>
        </p:nvSpPr>
        <p:spPr>
          <a:xfrm>
            <a:off x="2776100" y="170645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0"/>
          <p:cNvSpPr/>
          <p:nvPr/>
        </p:nvSpPr>
        <p:spPr>
          <a:xfrm>
            <a:off x="4573525" y="25017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50"/>
          <p:cNvSpPr/>
          <p:nvPr/>
        </p:nvSpPr>
        <p:spPr>
          <a:xfrm>
            <a:off x="6212725" y="25228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50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8" name="Google Shape;55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50" y="1083975"/>
            <a:ext cx="1633026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0"/>
          <p:cNvSpPr/>
          <p:nvPr/>
        </p:nvSpPr>
        <p:spPr>
          <a:xfrm>
            <a:off x="1196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50"/>
          <p:cNvSpPr/>
          <p:nvPr/>
        </p:nvSpPr>
        <p:spPr>
          <a:xfrm>
            <a:off x="207225" y="1056875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50"/>
          <p:cNvSpPr/>
          <p:nvPr/>
        </p:nvSpPr>
        <p:spPr>
          <a:xfrm>
            <a:off x="1730475" y="107802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50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3" name="Google Shape;563;p50"/>
          <p:cNvSpPr/>
          <p:nvPr/>
        </p:nvSpPr>
        <p:spPr>
          <a:xfrm>
            <a:off x="2179725" y="1237925"/>
            <a:ext cx="4702200" cy="2118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4" name="Google Shape;56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825" y="1733550"/>
            <a:ext cx="1633026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525" y="25057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0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50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50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p50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70" name="Google Shape;57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7475" y="29648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0"/>
          <p:cNvSpPr/>
          <p:nvPr/>
        </p:nvSpPr>
        <p:spPr>
          <a:xfrm>
            <a:off x="7910124" y="29608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50"/>
          <p:cNvSpPr/>
          <p:nvPr/>
        </p:nvSpPr>
        <p:spPr>
          <a:xfrm>
            <a:off x="8699975" y="29608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p50"/>
          <p:cNvSpPr/>
          <p:nvPr/>
        </p:nvSpPr>
        <p:spPr>
          <a:xfrm>
            <a:off x="7247475" y="29608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50"/>
          <p:cNvSpPr/>
          <p:nvPr/>
        </p:nvSpPr>
        <p:spPr>
          <a:xfrm>
            <a:off x="8886675" y="29819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50"/>
          <p:cNvSpPr/>
          <p:nvPr/>
        </p:nvSpPr>
        <p:spPr>
          <a:xfrm>
            <a:off x="2776100" y="1716450"/>
            <a:ext cx="418200" cy="38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p50"/>
          <p:cNvSpPr/>
          <p:nvPr/>
        </p:nvSpPr>
        <p:spPr>
          <a:xfrm>
            <a:off x="4573525" y="250170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p50"/>
          <p:cNvSpPr/>
          <p:nvPr/>
        </p:nvSpPr>
        <p:spPr>
          <a:xfrm>
            <a:off x="4309400" y="1733548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50"/>
          <p:cNvSpPr/>
          <p:nvPr/>
        </p:nvSpPr>
        <p:spPr>
          <a:xfrm>
            <a:off x="6250825" y="252287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sp>
        <p:nvSpPr>
          <p:cNvPr id="584" name="Google Shape;584;p51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51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51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7" name="Google Shape;587;p51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51"/>
          <p:cNvSpPr/>
          <p:nvPr/>
        </p:nvSpPr>
        <p:spPr>
          <a:xfrm>
            <a:off x="28683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51"/>
          <p:cNvSpPr/>
          <p:nvPr/>
        </p:nvSpPr>
        <p:spPr>
          <a:xfrm>
            <a:off x="32620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51"/>
          <p:cNvSpPr/>
          <p:nvPr/>
        </p:nvSpPr>
        <p:spPr>
          <a:xfrm>
            <a:off x="505319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1" name="Google Shape;591;p51"/>
          <p:cNvSpPr/>
          <p:nvPr/>
        </p:nvSpPr>
        <p:spPr>
          <a:xfrm>
            <a:off x="5743625" y="369587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2" name="Google Shape;592;p51"/>
          <p:cNvSpPr/>
          <p:nvPr/>
        </p:nvSpPr>
        <p:spPr>
          <a:xfrm>
            <a:off x="2776100" y="170645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51"/>
          <p:cNvSpPr/>
          <p:nvPr/>
        </p:nvSpPr>
        <p:spPr>
          <a:xfrm>
            <a:off x="4573525" y="25017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4" name="Google Shape;594;p51"/>
          <p:cNvSpPr/>
          <p:nvPr/>
        </p:nvSpPr>
        <p:spPr>
          <a:xfrm>
            <a:off x="6212725" y="25228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51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6" name="Google Shape;596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950" y="1083975"/>
            <a:ext cx="1633026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51"/>
          <p:cNvSpPr/>
          <p:nvPr/>
        </p:nvSpPr>
        <p:spPr>
          <a:xfrm>
            <a:off x="1196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51"/>
          <p:cNvSpPr/>
          <p:nvPr/>
        </p:nvSpPr>
        <p:spPr>
          <a:xfrm>
            <a:off x="207225" y="1056875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51"/>
          <p:cNvSpPr/>
          <p:nvPr/>
        </p:nvSpPr>
        <p:spPr>
          <a:xfrm>
            <a:off x="1730475" y="107802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51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51"/>
          <p:cNvSpPr/>
          <p:nvPr/>
        </p:nvSpPr>
        <p:spPr>
          <a:xfrm>
            <a:off x="2179725" y="1237925"/>
            <a:ext cx="4702200" cy="2118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2" name="Google Shape;602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4825" y="1733550"/>
            <a:ext cx="1633026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525" y="25057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51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51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51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7" name="Google Shape;607;p51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8" name="Google Shape;6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47475" y="29648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51"/>
          <p:cNvSpPr/>
          <p:nvPr/>
        </p:nvSpPr>
        <p:spPr>
          <a:xfrm>
            <a:off x="7910124" y="29608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0" name="Google Shape;610;p51"/>
          <p:cNvSpPr/>
          <p:nvPr/>
        </p:nvSpPr>
        <p:spPr>
          <a:xfrm>
            <a:off x="8699975" y="29608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51"/>
          <p:cNvSpPr/>
          <p:nvPr/>
        </p:nvSpPr>
        <p:spPr>
          <a:xfrm>
            <a:off x="7247475" y="29608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2" name="Google Shape;612;p51"/>
          <p:cNvSpPr/>
          <p:nvPr/>
        </p:nvSpPr>
        <p:spPr>
          <a:xfrm>
            <a:off x="8886675" y="29819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3" name="Google Shape;613;p51"/>
          <p:cNvCxnSpPr>
            <a:stCxn id="596" idx="2"/>
            <a:endCxn id="602" idx="1"/>
          </p:cNvCxnSpPr>
          <p:nvPr/>
        </p:nvCxnSpPr>
        <p:spPr>
          <a:xfrm flipH="1" rot="-5400000">
            <a:off x="1660863" y="793875"/>
            <a:ext cx="475500" cy="1752300"/>
          </a:xfrm>
          <a:prstGeom prst="curvedConnector2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4" name="Google Shape;614;p51"/>
          <p:cNvCxnSpPr/>
          <p:nvPr/>
        </p:nvCxnSpPr>
        <p:spPr>
          <a:xfrm flipH="1" rot="-5400000">
            <a:off x="6386425" y="1589675"/>
            <a:ext cx="841800" cy="2673900"/>
          </a:xfrm>
          <a:prstGeom prst="curvedConnector5">
            <a:avLst>
              <a:gd fmla="val -28288" name="adj1"/>
              <a:gd fmla="val 50001" name="adj2"/>
              <a:gd fmla="val 128273" name="adj3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5" name="Google Shape;615;p51"/>
          <p:cNvSpPr/>
          <p:nvPr/>
        </p:nvSpPr>
        <p:spPr>
          <a:xfrm rot="-6178265">
            <a:off x="2740800" y="1870438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51"/>
          <p:cNvSpPr/>
          <p:nvPr/>
        </p:nvSpPr>
        <p:spPr>
          <a:xfrm rot="839746">
            <a:off x="5429564" y="2473434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51"/>
          <p:cNvSpPr/>
          <p:nvPr/>
        </p:nvSpPr>
        <p:spPr>
          <a:xfrm>
            <a:off x="2820350" y="1710500"/>
            <a:ext cx="374100" cy="382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8" name="Google Shape;618;p51"/>
          <p:cNvSpPr/>
          <p:nvPr/>
        </p:nvSpPr>
        <p:spPr>
          <a:xfrm>
            <a:off x="4573525" y="2501700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51"/>
          <p:cNvSpPr/>
          <p:nvPr/>
        </p:nvSpPr>
        <p:spPr>
          <a:xfrm>
            <a:off x="4309400" y="1733548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51"/>
          <p:cNvSpPr/>
          <p:nvPr/>
        </p:nvSpPr>
        <p:spPr>
          <a:xfrm>
            <a:off x="6250825" y="252287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1" name="Google Shape;621;p51"/>
          <p:cNvSpPr/>
          <p:nvPr/>
        </p:nvSpPr>
        <p:spPr>
          <a:xfrm>
            <a:off x="2774775" y="1706450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2" name="Google Shape;622;p51"/>
          <p:cNvCxnSpPr/>
          <p:nvPr/>
        </p:nvCxnSpPr>
        <p:spPr>
          <a:xfrm flipH="1">
            <a:off x="4091300" y="991975"/>
            <a:ext cx="692400" cy="252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311700" y="814875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2000"/>
              <a:t>Image-to-video deblurring (</a:t>
            </a:r>
            <a:r>
              <a:rPr b="1" lang="vi" sz="2000"/>
              <a:t>Blur2Vid</a:t>
            </a:r>
            <a:r>
              <a:rPr lang="vi" sz="2000"/>
              <a:t>)</a:t>
            </a:r>
            <a:endParaRPr sz="2000"/>
          </a:p>
        </p:txBody>
      </p:sp>
      <p:pic>
        <p:nvPicPr>
          <p:cNvPr id="102" name="Google Shape;10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05" name="Google Shape;105;p16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06" name="Google Shape;106;p16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/>
          <p:nvPr/>
        </p:nvSpPr>
        <p:spPr>
          <a:xfrm rot="1824846">
            <a:off x="4007807" y="32946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750" y="2998700"/>
            <a:ext cx="308275" cy="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425" y="1724500"/>
            <a:ext cx="308275" cy="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52"/>
          <p:cNvSpPr/>
          <p:nvPr/>
        </p:nvSpPr>
        <p:spPr>
          <a:xfrm>
            <a:off x="2179725" y="1237925"/>
            <a:ext cx="4702200" cy="2118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cxnSp>
        <p:nvCxnSpPr>
          <p:cNvPr id="631" name="Google Shape;631;p52"/>
          <p:cNvCxnSpPr/>
          <p:nvPr/>
        </p:nvCxnSpPr>
        <p:spPr>
          <a:xfrm flipH="1">
            <a:off x="4091300" y="991975"/>
            <a:ext cx="692400" cy="252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32" name="Google Shape;63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825" y="1733550"/>
            <a:ext cx="1633026" cy="3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3525" y="25057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52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5" name="Google Shape;635;p52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52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52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8" name="Google Shape;638;p52"/>
          <p:cNvSpPr/>
          <p:nvPr/>
        </p:nvSpPr>
        <p:spPr>
          <a:xfrm>
            <a:off x="2835774" y="368890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2"/>
          <p:cNvSpPr/>
          <p:nvPr/>
        </p:nvSpPr>
        <p:spPr>
          <a:xfrm>
            <a:off x="3031499" y="369590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0" name="Google Shape;640;p52"/>
          <p:cNvSpPr/>
          <p:nvPr/>
        </p:nvSpPr>
        <p:spPr>
          <a:xfrm>
            <a:off x="4550099" y="36910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1" name="Google Shape;641;p52"/>
          <p:cNvSpPr/>
          <p:nvPr/>
        </p:nvSpPr>
        <p:spPr>
          <a:xfrm>
            <a:off x="5240525" y="3691050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2" name="Google Shape;642;p52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3" name="Google Shape;6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50" y="1083975"/>
            <a:ext cx="1633026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52"/>
          <p:cNvSpPr/>
          <p:nvPr/>
        </p:nvSpPr>
        <p:spPr>
          <a:xfrm>
            <a:off x="1196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52"/>
          <p:cNvSpPr/>
          <p:nvPr/>
        </p:nvSpPr>
        <p:spPr>
          <a:xfrm>
            <a:off x="207225" y="1056875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2"/>
          <p:cNvSpPr/>
          <p:nvPr/>
        </p:nvSpPr>
        <p:spPr>
          <a:xfrm>
            <a:off x="1730475" y="107802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7" name="Google Shape;647;p52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8" name="Google Shape;648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7475" y="29648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52"/>
          <p:cNvSpPr/>
          <p:nvPr/>
        </p:nvSpPr>
        <p:spPr>
          <a:xfrm>
            <a:off x="7910124" y="29608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52"/>
          <p:cNvSpPr/>
          <p:nvPr/>
        </p:nvSpPr>
        <p:spPr>
          <a:xfrm>
            <a:off x="8699975" y="29608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1" name="Google Shape;651;p52"/>
          <p:cNvSpPr/>
          <p:nvPr/>
        </p:nvSpPr>
        <p:spPr>
          <a:xfrm>
            <a:off x="7247475" y="29608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2" name="Google Shape;652;p52"/>
          <p:cNvSpPr/>
          <p:nvPr/>
        </p:nvSpPr>
        <p:spPr>
          <a:xfrm>
            <a:off x="8886675" y="29819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3" name="Google Shape;65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5850" y="874550"/>
            <a:ext cx="251300" cy="297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4" name="Google Shape;654;p52"/>
          <p:cNvCxnSpPr/>
          <p:nvPr/>
        </p:nvCxnSpPr>
        <p:spPr>
          <a:xfrm flipH="1" rot="-5400000">
            <a:off x="6386425" y="1589675"/>
            <a:ext cx="841800" cy="2673900"/>
          </a:xfrm>
          <a:prstGeom prst="curvedConnector5">
            <a:avLst>
              <a:gd fmla="val -28288" name="adj1"/>
              <a:gd fmla="val 50001" name="adj2"/>
              <a:gd fmla="val 128273" name="adj3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55" name="Google Shape;655;p52"/>
          <p:cNvCxnSpPr/>
          <p:nvPr/>
        </p:nvCxnSpPr>
        <p:spPr>
          <a:xfrm flipH="1" rot="-5400000">
            <a:off x="1660863" y="793875"/>
            <a:ext cx="475500" cy="1752300"/>
          </a:xfrm>
          <a:prstGeom prst="curvedConnector2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56" name="Google Shape;656;p52"/>
          <p:cNvSpPr/>
          <p:nvPr/>
        </p:nvSpPr>
        <p:spPr>
          <a:xfrm rot="-6178265">
            <a:off x="2740800" y="1870438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52"/>
          <p:cNvSpPr/>
          <p:nvPr/>
        </p:nvSpPr>
        <p:spPr>
          <a:xfrm rot="839746">
            <a:off x="5429564" y="2473434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8" name="Google Shape;658;p52"/>
          <p:cNvSpPr txBox="1"/>
          <p:nvPr>
            <p:ph idx="1" type="body"/>
          </p:nvPr>
        </p:nvSpPr>
        <p:spPr>
          <a:xfrm>
            <a:off x="1697900" y="3625550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: hyperplane, </a:t>
            </a:r>
            <a:endParaRPr/>
          </a:p>
        </p:txBody>
      </p:sp>
      <p:pic>
        <p:nvPicPr>
          <p:cNvPr id="659" name="Google Shape;659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90275" y="3725638"/>
            <a:ext cx="154500" cy="18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13463" y="3711312"/>
            <a:ext cx="2053763" cy="2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5750" y="2998700"/>
            <a:ext cx="308275" cy="3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1425" y="1724500"/>
            <a:ext cx="308275" cy="31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3"/>
          <p:cNvSpPr/>
          <p:nvPr/>
        </p:nvSpPr>
        <p:spPr>
          <a:xfrm>
            <a:off x="2179725" y="1237925"/>
            <a:ext cx="4702200" cy="21183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5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</a:t>
            </a:r>
            <a:endParaRPr/>
          </a:p>
        </p:txBody>
      </p:sp>
      <p:cxnSp>
        <p:nvCxnSpPr>
          <p:cNvPr id="669" name="Google Shape;669;p53"/>
          <p:cNvCxnSpPr/>
          <p:nvPr/>
        </p:nvCxnSpPr>
        <p:spPr>
          <a:xfrm flipH="1">
            <a:off x="4091300" y="991975"/>
            <a:ext cx="692400" cy="2529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0" name="Google Shape;670;p53"/>
          <p:cNvCxnSpPr>
            <a:endCxn id="667" idx="3"/>
          </p:cNvCxnSpPr>
          <p:nvPr/>
        </p:nvCxnSpPr>
        <p:spPr>
          <a:xfrm>
            <a:off x="2249746" y="2081807"/>
            <a:ext cx="618600" cy="9642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1" name="Google Shape;671;p53"/>
          <p:cNvCxnSpPr/>
          <p:nvPr/>
        </p:nvCxnSpPr>
        <p:spPr>
          <a:xfrm>
            <a:off x="2456971" y="1814982"/>
            <a:ext cx="888000" cy="13926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2" name="Google Shape;672;p53"/>
          <p:cNvCxnSpPr/>
          <p:nvPr/>
        </p:nvCxnSpPr>
        <p:spPr>
          <a:xfrm>
            <a:off x="2746446" y="1600782"/>
            <a:ext cx="1085400" cy="16959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3" name="Google Shape;673;p53"/>
          <p:cNvCxnSpPr/>
          <p:nvPr/>
        </p:nvCxnSpPr>
        <p:spPr>
          <a:xfrm>
            <a:off x="3083921" y="1478982"/>
            <a:ext cx="1085400" cy="16959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4" name="Google Shape;674;p53"/>
          <p:cNvCxnSpPr/>
          <p:nvPr/>
        </p:nvCxnSpPr>
        <p:spPr>
          <a:xfrm>
            <a:off x="3416546" y="1377782"/>
            <a:ext cx="867600" cy="13638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5" name="Google Shape;675;p53"/>
          <p:cNvCxnSpPr/>
          <p:nvPr/>
        </p:nvCxnSpPr>
        <p:spPr>
          <a:xfrm>
            <a:off x="3747071" y="1303982"/>
            <a:ext cx="653700" cy="10263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6" name="Google Shape;676;p53"/>
          <p:cNvCxnSpPr/>
          <p:nvPr/>
        </p:nvCxnSpPr>
        <p:spPr>
          <a:xfrm>
            <a:off x="4015096" y="1269707"/>
            <a:ext cx="481500" cy="7725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77" name="Google Shape;677;p53"/>
          <p:cNvCxnSpPr/>
          <p:nvPr/>
        </p:nvCxnSpPr>
        <p:spPr>
          <a:xfrm>
            <a:off x="4290000" y="1269650"/>
            <a:ext cx="282000" cy="464100"/>
          </a:xfrm>
          <a:prstGeom prst="straightConnector1">
            <a:avLst/>
          </a:prstGeom>
          <a:noFill/>
          <a:ln cap="flat" cmpd="sng" w="9525">
            <a:solidFill>
              <a:srgbClr val="93C47D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78" name="Google Shape;67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4825" y="1733550"/>
            <a:ext cx="1633026" cy="348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9" name="Google Shape;679;p53"/>
          <p:cNvCxnSpPr/>
          <p:nvPr/>
        </p:nvCxnSpPr>
        <p:spPr>
          <a:xfrm flipH="1">
            <a:off x="6470600" y="1960075"/>
            <a:ext cx="288000" cy="9255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0" name="Google Shape;680;p53"/>
          <p:cNvCxnSpPr>
            <a:endCxn id="667" idx="5"/>
          </p:cNvCxnSpPr>
          <p:nvPr/>
        </p:nvCxnSpPr>
        <p:spPr>
          <a:xfrm flipH="1">
            <a:off x="6193304" y="1761407"/>
            <a:ext cx="366600" cy="12846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1" name="Google Shape;681;p53"/>
          <p:cNvCxnSpPr/>
          <p:nvPr/>
        </p:nvCxnSpPr>
        <p:spPr>
          <a:xfrm flipH="1">
            <a:off x="5867400" y="1614325"/>
            <a:ext cx="440400" cy="15522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2" name="Google Shape;682;p53"/>
          <p:cNvCxnSpPr/>
          <p:nvPr/>
        </p:nvCxnSpPr>
        <p:spPr>
          <a:xfrm flipH="1">
            <a:off x="5518050" y="1480525"/>
            <a:ext cx="510300" cy="17820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3" name="Google Shape;683;p53"/>
          <p:cNvCxnSpPr/>
          <p:nvPr/>
        </p:nvCxnSpPr>
        <p:spPr>
          <a:xfrm flipH="1">
            <a:off x="5202713" y="1406075"/>
            <a:ext cx="540900" cy="18975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4" name="Google Shape;684;p53"/>
          <p:cNvCxnSpPr/>
          <p:nvPr/>
        </p:nvCxnSpPr>
        <p:spPr>
          <a:xfrm flipH="1">
            <a:off x="4880338" y="1348325"/>
            <a:ext cx="572100" cy="20031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5" name="Google Shape;685;p53"/>
          <p:cNvCxnSpPr>
            <a:endCxn id="667" idx="4"/>
          </p:cNvCxnSpPr>
          <p:nvPr/>
        </p:nvCxnSpPr>
        <p:spPr>
          <a:xfrm flipH="1">
            <a:off x="4530825" y="1295525"/>
            <a:ext cx="604800" cy="20607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86" name="Google Shape;686;p53"/>
          <p:cNvCxnSpPr/>
          <p:nvPr/>
        </p:nvCxnSpPr>
        <p:spPr>
          <a:xfrm flipH="1">
            <a:off x="4269600" y="1266725"/>
            <a:ext cx="604800" cy="2060700"/>
          </a:xfrm>
          <a:prstGeom prst="straightConnector1">
            <a:avLst/>
          </a:prstGeom>
          <a:noFill/>
          <a:ln cap="flat" cmpd="sng" w="9525">
            <a:solidFill>
              <a:srgbClr val="6D9EE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687" name="Google Shape;687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3525" y="2505725"/>
            <a:ext cx="1793700" cy="38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4163" y="4036825"/>
            <a:ext cx="4735671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3"/>
          <p:cNvSpPr/>
          <p:nvPr/>
        </p:nvSpPr>
        <p:spPr>
          <a:xfrm>
            <a:off x="3402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3"/>
          <p:cNvSpPr/>
          <p:nvPr/>
        </p:nvSpPr>
        <p:spPr>
          <a:xfrm>
            <a:off x="3765799" y="17064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p53"/>
          <p:cNvSpPr/>
          <p:nvPr/>
        </p:nvSpPr>
        <p:spPr>
          <a:xfrm>
            <a:off x="5236174" y="25017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2" name="Google Shape;692;p53"/>
          <p:cNvSpPr/>
          <p:nvPr/>
        </p:nvSpPr>
        <p:spPr>
          <a:xfrm>
            <a:off x="6026025" y="25017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53"/>
          <p:cNvSpPr/>
          <p:nvPr/>
        </p:nvSpPr>
        <p:spPr>
          <a:xfrm>
            <a:off x="28683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4" name="Google Shape;694;p53"/>
          <p:cNvSpPr/>
          <p:nvPr/>
        </p:nvSpPr>
        <p:spPr>
          <a:xfrm>
            <a:off x="326204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5" name="Google Shape;695;p53"/>
          <p:cNvSpPr/>
          <p:nvPr/>
        </p:nvSpPr>
        <p:spPr>
          <a:xfrm>
            <a:off x="5053199" y="3695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53"/>
          <p:cNvSpPr/>
          <p:nvPr/>
        </p:nvSpPr>
        <p:spPr>
          <a:xfrm>
            <a:off x="5743625" y="369587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3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8" name="Google Shape;69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950" y="1083975"/>
            <a:ext cx="1633026" cy="348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53"/>
          <p:cNvSpPr/>
          <p:nvPr/>
        </p:nvSpPr>
        <p:spPr>
          <a:xfrm>
            <a:off x="1196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53"/>
          <p:cNvSpPr/>
          <p:nvPr/>
        </p:nvSpPr>
        <p:spPr>
          <a:xfrm>
            <a:off x="207225" y="1056875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53"/>
          <p:cNvSpPr/>
          <p:nvPr/>
        </p:nvSpPr>
        <p:spPr>
          <a:xfrm>
            <a:off x="1730475" y="1078023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53"/>
          <p:cNvSpPr/>
          <p:nvPr/>
        </p:nvSpPr>
        <p:spPr>
          <a:xfrm>
            <a:off x="833924" y="105687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3" name="Google Shape;703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47475" y="2964825"/>
            <a:ext cx="1793700" cy="382575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53"/>
          <p:cNvSpPr/>
          <p:nvPr/>
        </p:nvSpPr>
        <p:spPr>
          <a:xfrm>
            <a:off x="7910124" y="2960825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53"/>
          <p:cNvSpPr/>
          <p:nvPr/>
        </p:nvSpPr>
        <p:spPr>
          <a:xfrm>
            <a:off x="8699975" y="2960825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53"/>
          <p:cNvSpPr/>
          <p:nvPr/>
        </p:nvSpPr>
        <p:spPr>
          <a:xfrm>
            <a:off x="7247475" y="2960813"/>
            <a:ext cx="418200" cy="39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3"/>
          <p:cNvSpPr/>
          <p:nvPr/>
        </p:nvSpPr>
        <p:spPr>
          <a:xfrm>
            <a:off x="8886675" y="2981961"/>
            <a:ext cx="154500" cy="348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8" name="Google Shape;70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05850" y="874550"/>
            <a:ext cx="251300" cy="297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9" name="Google Shape;709;p53"/>
          <p:cNvCxnSpPr/>
          <p:nvPr/>
        </p:nvCxnSpPr>
        <p:spPr>
          <a:xfrm flipH="1" rot="-5400000">
            <a:off x="6386425" y="1589675"/>
            <a:ext cx="841800" cy="2673900"/>
          </a:xfrm>
          <a:prstGeom prst="curvedConnector5">
            <a:avLst>
              <a:gd fmla="val -28288" name="adj1"/>
              <a:gd fmla="val 50001" name="adj2"/>
              <a:gd fmla="val 128273" name="adj3"/>
            </a:avLst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710" name="Google Shape;710;p53"/>
          <p:cNvCxnSpPr/>
          <p:nvPr/>
        </p:nvCxnSpPr>
        <p:spPr>
          <a:xfrm flipH="1" rot="-5400000">
            <a:off x="1660863" y="793875"/>
            <a:ext cx="475500" cy="1752300"/>
          </a:xfrm>
          <a:prstGeom prst="curvedConnector2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11" name="Google Shape;711;p53"/>
          <p:cNvSpPr/>
          <p:nvPr/>
        </p:nvSpPr>
        <p:spPr>
          <a:xfrm rot="-6178265">
            <a:off x="2740800" y="1870438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2" name="Google Shape;712;p53"/>
          <p:cNvSpPr/>
          <p:nvPr/>
        </p:nvSpPr>
        <p:spPr>
          <a:xfrm rot="839746">
            <a:off x="5429564" y="2473434"/>
            <a:ext cx="70625" cy="74525"/>
          </a:xfrm>
          <a:prstGeom prst="flowChartMerge">
            <a:avLst/>
          </a:prstGeom>
          <a:solidFill>
            <a:srgbClr val="FF0000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53"/>
          <p:cNvSpPr/>
          <p:nvPr/>
        </p:nvSpPr>
        <p:spPr>
          <a:xfrm>
            <a:off x="2835774" y="368890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53"/>
          <p:cNvSpPr/>
          <p:nvPr/>
        </p:nvSpPr>
        <p:spPr>
          <a:xfrm>
            <a:off x="3031499" y="369590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5" name="Google Shape;715;p53"/>
          <p:cNvSpPr/>
          <p:nvPr/>
        </p:nvSpPr>
        <p:spPr>
          <a:xfrm>
            <a:off x="4550099" y="3691050"/>
            <a:ext cx="1545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6" name="Google Shape;716;p53"/>
          <p:cNvSpPr/>
          <p:nvPr/>
        </p:nvSpPr>
        <p:spPr>
          <a:xfrm>
            <a:off x="5240525" y="3691050"/>
            <a:ext cx="115800" cy="1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7" name="Google Shape;717;p53"/>
          <p:cNvSpPr txBox="1"/>
          <p:nvPr>
            <p:ph idx="1" type="body"/>
          </p:nvPr>
        </p:nvSpPr>
        <p:spPr>
          <a:xfrm>
            <a:off x="1697900" y="3625550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9144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: hyperplane, </a:t>
            </a:r>
            <a:endParaRPr/>
          </a:p>
        </p:txBody>
      </p:sp>
      <p:pic>
        <p:nvPicPr>
          <p:cNvPr id="718" name="Google Shape;718;p5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0275" y="3725638"/>
            <a:ext cx="154500" cy="183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313463" y="3711312"/>
            <a:ext cx="2053763" cy="21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 - HyperCUT Training</a:t>
            </a:r>
            <a:endParaRPr/>
          </a:p>
        </p:txBody>
      </p:sp>
      <p:sp>
        <p:nvSpPr>
          <p:cNvPr id="725" name="Google Shape;725;p54"/>
          <p:cNvSpPr/>
          <p:nvPr/>
        </p:nvSpPr>
        <p:spPr>
          <a:xfrm>
            <a:off x="4197467" y="3756609"/>
            <a:ext cx="539100" cy="4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6" name="Google Shape;72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7575" y="1247075"/>
            <a:ext cx="4728849" cy="319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 - HyperCUT Training</a:t>
            </a:r>
            <a:endParaRPr/>
          </a:p>
        </p:txBody>
      </p:sp>
      <p:sp>
        <p:nvSpPr>
          <p:cNvPr id="732" name="Google Shape;732;p55"/>
          <p:cNvSpPr/>
          <p:nvPr/>
        </p:nvSpPr>
        <p:spPr>
          <a:xfrm>
            <a:off x="4197467" y="3756609"/>
            <a:ext cx="539100" cy="4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3" name="Google Shape;73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1255425"/>
            <a:ext cx="4728849" cy="319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5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 - HyperCUT Training</a:t>
            </a:r>
            <a:endParaRPr/>
          </a:p>
        </p:txBody>
      </p:sp>
      <p:sp>
        <p:nvSpPr>
          <p:cNvPr id="739" name="Google Shape;739;p56"/>
          <p:cNvSpPr/>
          <p:nvPr/>
        </p:nvSpPr>
        <p:spPr>
          <a:xfrm>
            <a:off x="4197467" y="3756609"/>
            <a:ext cx="539100" cy="4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0" name="Google Shape;74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1255425"/>
            <a:ext cx="4728849" cy="31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6"/>
          <p:cNvSpPr txBox="1"/>
          <p:nvPr>
            <p:ph idx="1" type="body"/>
          </p:nvPr>
        </p:nvSpPr>
        <p:spPr>
          <a:xfrm>
            <a:off x="4359500" y="925850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For each sample , , our objective:</a:t>
            </a:r>
            <a:endParaRPr/>
          </a:p>
        </p:txBody>
      </p:sp>
      <p:pic>
        <p:nvPicPr>
          <p:cNvPr id="742" name="Google Shape;742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7338" y="966975"/>
            <a:ext cx="119021" cy="28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 - HyperCUT Training</a:t>
            </a:r>
            <a:endParaRPr/>
          </a:p>
        </p:txBody>
      </p:sp>
      <p:sp>
        <p:nvSpPr>
          <p:cNvPr id="748" name="Google Shape;748;p57"/>
          <p:cNvSpPr/>
          <p:nvPr/>
        </p:nvSpPr>
        <p:spPr>
          <a:xfrm>
            <a:off x="4197467" y="3756609"/>
            <a:ext cx="539100" cy="4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49" name="Google Shape;7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1255425"/>
            <a:ext cx="4728849" cy="319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0275" y="1382275"/>
            <a:ext cx="4137374" cy="3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2250" y="1745750"/>
            <a:ext cx="1633425" cy="2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7"/>
          <p:cNvSpPr txBox="1"/>
          <p:nvPr>
            <p:ph idx="1" type="body"/>
          </p:nvPr>
        </p:nvSpPr>
        <p:spPr>
          <a:xfrm>
            <a:off x="4359500" y="925850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For each sample , , our objective:</a:t>
            </a:r>
            <a:endParaRPr/>
          </a:p>
        </p:txBody>
      </p:sp>
      <p:pic>
        <p:nvPicPr>
          <p:cNvPr id="753" name="Google Shape;753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7338" y="966975"/>
            <a:ext cx="119021" cy="280550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7"/>
          <p:cNvSpPr txBox="1"/>
          <p:nvPr/>
        </p:nvSpPr>
        <p:spPr>
          <a:xfrm>
            <a:off x="5366425" y="1073325"/>
            <a:ext cx="378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Proposed Method - HyperCUT Training</a:t>
            </a:r>
            <a:endParaRPr/>
          </a:p>
        </p:txBody>
      </p:sp>
      <p:sp>
        <p:nvSpPr>
          <p:cNvPr id="760" name="Google Shape;760;p58"/>
          <p:cNvSpPr/>
          <p:nvPr/>
        </p:nvSpPr>
        <p:spPr>
          <a:xfrm>
            <a:off x="4197467" y="3756609"/>
            <a:ext cx="539100" cy="46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61" name="Google Shape;761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25" y="1255425"/>
            <a:ext cx="4728849" cy="319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58"/>
          <p:cNvSpPr/>
          <p:nvPr/>
        </p:nvSpPr>
        <p:spPr>
          <a:xfrm>
            <a:off x="3309900" y="2587475"/>
            <a:ext cx="1497900" cy="534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3" name="Google Shape;763;p58"/>
          <p:cNvSpPr txBox="1"/>
          <p:nvPr>
            <p:ph idx="1" type="body"/>
          </p:nvPr>
        </p:nvSpPr>
        <p:spPr>
          <a:xfrm>
            <a:off x="4054700" y="3289675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Loss function:</a:t>
            </a:r>
            <a:endParaRPr/>
          </a:p>
        </p:txBody>
      </p:sp>
      <p:pic>
        <p:nvPicPr>
          <p:cNvPr id="764" name="Google Shape;764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3425" y="3637350"/>
            <a:ext cx="3237505" cy="5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0924" y="3764375"/>
            <a:ext cx="1672654" cy="280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6" name="Google Shape;766;p58"/>
          <p:cNvCxnSpPr>
            <a:stCxn id="762" idx="2"/>
          </p:cNvCxnSpPr>
          <p:nvPr/>
        </p:nvCxnSpPr>
        <p:spPr>
          <a:xfrm flipH="1" rot="-5400000">
            <a:off x="4104450" y="3076475"/>
            <a:ext cx="388500" cy="479700"/>
          </a:xfrm>
          <a:prstGeom prst="curvedConnector2">
            <a:avLst/>
          </a:prstGeom>
          <a:noFill/>
          <a:ln cap="flat" cmpd="sng" w="9525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767" name="Google Shape;767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47863" y="4314263"/>
            <a:ext cx="2296274" cy="24337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8"/>
          <p:cNvSpPr txBox="1"/>
          <p:nvPr>
            <p:ph idx="1" type="body"/>
          </p:nvPr>
        </p:nvSpPr>
        <p:spPr>
          <a:xfrm>
            <a:off x="4957200" y="4224600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With</a:t>
            </a:r>
            <a:endParaRPr/>
          </a:p>
        </p:txBody>
      </p:sp>
      <p:sp>
        <p:nvSpPr>
          <p:cNvPr id="769" name="Google Shape;769;p58"/>
          <p:cNvSpPr/>
          <p:nvPr/>
        </p:nvSpPr>
        <p:spPr>
          <a:xfrm rot="-5718697">
            <a:off x="4492438" y="3478337"/>
            <a:ext cx="70625" cy="74525"/>
          </a:xfrm>
          <a:prstGeom prst="flowChartMerge">
            <a:avLst/>
          </a:prstGeom>
          <a:solidFill>
            <a:srgbClr val="CC0000"/>
          </a:solidFill>
          <a:ln cap="flat" cmpd="sng" w="9525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0" name="Google Shape;770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80275" y="1382275"/>
            <a:ext cx="4137374" cy="35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32250" y="1745750"/>
            <a:ext cx="1633425" cy="218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2" name="Google Shape;772;p58"/>
          <p:cNvSpPr txBox="1"/>
          <p:nvPr>
            <p:ph idx="1" type="body"/>
          </p:nvPr>
        </p:nvSpPr>
        <p:spPr>
          <a:xfrm>
            <a:off x="4359500" y="925850"/>
            <a:ext cx="4473000" cy="60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For each sample , , our objective:</a:t>
            </a:r>
            <a:endParaRPr/>
          </a:p>
        </p:txBody>
      </p:sp>
      <p:pic>
        <p:nvPicPr>
          <p:cNvPr id="773" name="Google Shape;773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67338" y="966975"/>
            <a:ext cx="119021" cy="28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" name="Google Shape;77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00" y="504675"/>
            <a:ext cx="5015951" cy="24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79" name="Google Shape;779;p5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HyperCUT Regularization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00" y="504675"/>
            <a:ext cx="5015951" cy="24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85" name="Google Shape;785;p6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HyperCUT Regularization</a:t>
            </a:r>
            <a:endParaRPr/>
          </a:p>
        </p:txBody>
      </p:sp>
      <p:pic>
        <p:nvPicPr>
          <p:cNvPr id="786" name="Google Shape;78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5225" y="3043925"/>
            <a:ext cx="4413551" cy="6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600" y="504675"/>
            <a:ext cx="5015951" cy="24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6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HyperCUT Regularization</a:t>
            </a:r>
            <a:endParaRPr/>
          </a:p>
        </p:txBody>
      </p:sp>
      <p:pic>
        <p:nvPicPr>
          <p:cNvPr id="793" name="Google Shape;793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65225" y="3043925"/>
            <a:ext cx="4413551" cy="6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45500" y="3836225"/>
            <a:ext cx="3416800" cy="65245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61"/>
          <p:cNvSpPr txBox="1"/>
          <p:nvPr>
            <p:ph idx="1" type="body"/>
          </p:nvPr>
        </p:nvSpPr>
        <p:spPr>
          <a:xfrm>
            <a:off x="510200" y="3963700"/>
            <a:ext cx="20877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400"/>
              <a:t>Total Deblurring Loss:</a:t>
            </a:r>
            <a:endParaRPr sz="1400"/>
          </a:p>
        </p:txBody>
      </p:sp>
      <p:sp>
        <p:nvSpPr>
          <p:cNvPr id="796" name="Google Shape;796;p61"/>
          <p:cNvSpPr txBox="1"/>
          <p:nvPr>
            <p:ph idx="1" type="body"/>
          </p:nvPr>
        </p:nvSpPr>
        <p:spPr>
          <a:xfrm>
            <a:off x="5869975" y="3963700"/>
            <a:ext cx="31764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400"/>
              <a:t>where        can be any deblurring loss</a:t>
            </a:r>
            <a:endParaRPr sz="1400"/>
          </a:p>
        </p:txBody>
      </p:sp>
      <p:pic>
        <p:nvPicPr>
          <p:cNvPr id="797" name="Google Shape;797;p6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1375" y="4040300"/>
            <a:ext cx="327400" cy="24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 txBox="1"/>
          <p:nvPr>
            <p:ph idx="1" type="body"/>
          </p:nvPr>
        </p:nvSpPr>
        <p:spPr>
          <a:xfrm>
            <a:off x="311700" y="814875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2000"/>
              <a:t>Image-to-video deblurring (</a:t>
            </a:r>
            <a:r>
              <a:rPr b="1" lang="vi" sz="2000"/>
              <a:t>Blur2Vid</a:t>
            </a:r>
            <a:r>
              <a:rPr lang="vi" sz="2000"/>
              <a:t>)</a:t>
            </a:r>
            <a:endParaRPr sz="2000"/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17" name="Google Shape;117;p17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18" name="Google Shape;118;p17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 rot="1824846">
            <a:off x="4007807" y="32946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4599" y="33307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7"/>
          <p:cNvSpPr txBox="1"/>
          <p:nvPr/>
        </p:nvSpPr>
        <p:spPr>
          <a:xfrm>
            <a:off x="5254600" y="46371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Ano</a:t>
            </a:r>
            <a:r>
              <a:rPr lang="vi" sz="1100"/>
              <a:t>ther solution</a:t>
            </a:r>
            <a:endParaRPr sz="11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6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Datasets - Real</a:t>
            </a:r>
            <a:endParaRPr/>
          </a:p>
        </p:txBody>
      </p:sp>
      <p:pic>
        <p:nvPicPr>
          <p:cNvPr id="803" name="Google Shape;803;p62"/>
          <p:cNvPicPr preferRelativeResize="0"/>
          <p:nvPr/>
        </p:nvPicPr>
        <p:blipFill rotWithShape="1">
          <a:blip r:embed="rId3">
            <a:alphaModFix/>
          </a:blip>
          <a:srcRect b="0" l="0" r="51138" t="0"/>
          <a:stretch/>
        </p:blipFill>
        <p:spPr>
          <a:xfrm>
            <a:off x="594350" y="1450400"/>
            <a:ext cx="2505126" cy="2039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62"/>
          <p:cNvSpPr txBox="1"/>
          <p:nvPr>
            <p:ph idx="1" type="body"/>
          </p:nvPr>
        </p:nvSpPr>
        <p:spPr>
          <a:xfrm>
            <a:off x="6216225" y="2246775"/>
            <a:ext cx="2829300" cy="12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propose a real-world blur2vid dataset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Three categories: Street, Face, and Hand</a:t>
            </a:r>
            <a:endParaRPr/>
          </a:p>
        </p:txBody>
      </p:sp>
      <p:pic>
        <p:nvPicPr>
          <p:cNvPr id="805" name="Google Shape;80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4913" y="1386238"/>
            <a:ext cx="2901101" cy="301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600" y="3607000"/>
            <a:ext cx="2901100" cy="1179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6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Datasets - Synthetic</a:t>
            </a:r>
            <a:endParaRPr/>
          </a:p>
        </p:txBody>
      </p:sp>
      <p:sp>
        <p:nvSpPr>
          <p:cNvPr id="812" name="Google Shape;812;p63"/>
          <p:cNvSpPr txBox="1"/>
          <p:nvPr>
            <p:ph idx="1" type="body"/>
          </p:nvPr>
        </p:nvSpPr>
        <p:spPr>
          <a:xfrm>
            <a:off x="416525" y="1089675"/>
            <a:ext cx="4240200" cy="128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REDS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vi"/>
              <a:t>120fps 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vi"/>
              <a:t>Interpolate frames to form 7 sharp sequences </a:t>
            </a:r>
            <a:endParaRPr/>
          </a:p>
        </p:txBody>
      </p:sp>
      <p:pic>
        <p:nvPicPr>
          <p:cNvPr id="813" name="Google Shape;813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175" y="853850"/>
            <a:ext cx="2656261" cy="41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814" name="Google Shape;814;p63"/>
          <p:cNvSpPr txBox="1"/>
          <p:nvPr>
            <p:ph idx="1" type="body"/>
          </p:nvPr>
        </p:nvSpPr>
        <p:spPr>
          <a:xfrm>
            <a:off x="416525" y="2815500"/>
            <a:ext cx="4240200" cy="172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B-Aist++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vi"/>
              <a:t>Config</a:t>
            </a:r>
            <a:r>
              <a:rPr lang="vi"/>
              <a:t> augmentation and setting proposed as in [3]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15" name="Google Shape;815;p63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[3] Zhihang Zhong, Xiao Sun, Zhirong Wu, Yinqiang Zheng, Stephen Lin, and Imari Sato. Animation from blur: Multimodal blur decomposition with motion guidance. </a:t>
            </a:r>
            <a:r>
              <a:rPr i="1" lang="vi" sz="600"/>
              <a:t>ECCV</a:t>
            </a:r>
            <a:r>
              <a:rPr i="1" lang="vi" sz="600"/>
              <a:t>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64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5"/>
          <p:cNvSpPr txBox="1"/>
          <p:nvPr>
            <p:ph idx="1" type="body"/>
          </p:nvPr>
        </p:nvSpPr>
        <p:spPr>
          <a:xfrm>
            <a:off x="311700" y="925850"/>
            <a:ext cx="7520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We define 2 metrics for analyzing the effectiveness of HyperCUT:</a:t>
            </a:r>
            <a:endParaRPr/>
          </a:p>
          <a:p>
            <a:pPr indent="-317500" lvl="1" marL="13716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b="1" i="1" lang="vi">
                <a:latin typeface="Roboto Mono"/>
                <a:ea typeface="Roboto Mono"/>
                <a:cs typeface="Roboto Mono"/>
                <a:sym typeface="Roboto Mono"/>
              </a:rPr>
              <a:t>hit</a:t>
            </a:r>
            <a:r>
              <a:rPr lang="vi"/>
              <a:t>: is the ratio of frame pairs (xk, xN−k)  that satisfy:</a:t>
            </a:r>
            <a:endParaRPr/>
          </a:p>
          <a:p>
            <a:pPr indent="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1" marL="1371600" rtl="0" algn="l">
              <a:spcBef>
                <a:spcPts val="1200"/>
              </a:spcBef>
              <a:spcAft>
                <a:spcPts val="0"/>
              </a:spcAft>
              <a:buSzPts val="1400"/>
              <a:buChar char="○"/>
            </a:pPr>
            <a:r>
              <a:rPr b="1" i="1" lang="vi">
                <a:latin typeface="Roboto Mono"/>
                <a:ea typeface="Roboto Mono"/>
                <a:cs typeface="Roboto Mono"/>
                <a:sym typeface="Roboto Mono"/>
              </a:rPr>
              <a:t>con</a:t>
            </a:r>
            <a:r>
              <a:rPr lang="vi"/>
              <a:t>: measures the </a:t>
            </a:r>
            <a:r>
              <a:rPr b="1" lang="vi"/>
              <a:t>con</a:t>
            </a:r>
            <a:r>
              <a:rPr lang="vi"/>
              <a:t>sistency ratio that the pairs x1, x7 ), (x2, x6), and (x3, x5) are in the same side of the hyperplane h.</a:t>
            </a:r>
            <a:endParaRPr/>
          </a:p>
        </p:txBody>
      </p:sp>
      <p:sp>
        <p:nvSpPr>
          <p:cNvPr id="826" name="Google Shape;826;p6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Order Accuracy of HyperCUT </a:t>
            </a:r>
            <a:endParaRPr/>
          </a:p>
        </p:txBody>
      </p:sp>
      <p:pic>
        <p:nvPicPr>
          <p:cNvPr id="827" name="Google Shape;827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1562051"/>
            <a:ext cx="4572000" cy="43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8" name="Google Shape;828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3113" y="1267375"/>
            <a:ext cx="903225" cy="2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Google Shape;829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2525" y="2106788"/>
            <a:ext cx="610775" cy="2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Google Shape;830;p6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6575" y="2106800"/>
            <a:ext cx="610775" cy="2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Google Shape;831;p6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53575" y="2328213"/>
            <a:ext cx="610775" cy="2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48725" y="2351425"/>
            <a:ext cx="130650" cy="1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6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455601" y="2842450"/>
            <a:ext cx="4232777" cy="1528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6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Order Accuracy of HyperCUT </a:t>
            </a:r>
            <a:endParaRPr/>
          </a:p>
        </p:txBody>
      </p:sp>
      <p:pic>
        <p:nvPicPr>
          <p:cNvPr id="839" name="Google Shape;8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475" y="1423924"/>
            <a:ext cx="7405051" cy="2711799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66"/>
          <p:cNvSpPr txBox="1"/>
          <p:nvPr>
            <p:ph idx="1" type="body"/>
          </p:nvPr>
        </p:nvSpPr>
        <p:spPr>
          <a:xfrm>
            <a:off x="264250" y="4228963"/>
            <a:ext cx="8520600" cy="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The t-SNE visualization of HyperCUT ordering mapping</a:t>
            </a:r>
            <a:endParaRPr/>
          </a:p>
        </p:txBody>
      </p:sp>
      <p:sp>
        <p:nvSpPr>
          <p:cNvPr id="841" name="Google Shape;841;p66"/>
          <p:cNvSpPr txBox="1"/>
          <p:nvPr>
            <p:ph idx="1" type="body"/>
          </p:nvPr>
        </p:nvSpPr>
        <p:spPr>
          <a:xfrm>
            <a:off x="1867025" y="1070425"/>
            <a:ext cx="18603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RV2B-Street (Real)</a:t>
            </a:r>
            <a:endParaRPr/>
          </a:p>
        </p:txBody>
      </p:sp>
      <p:sp>
        <p:nvSpPr>
          <p:cNvPr id="842" name="Google Shape;842;p66"/>
          <p:cNvSpPr txBox="1"/>
          <p:nvPr>
            <p:ph idx="1" type="body"/>
          </p:nvPr>
        </p:nvSpPr>
        <p:spPr>
          <a:xfrm>
            <a:off x="5617825" y="1070425"/>
            <a:ext cx="18975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REDS (Synthetic)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p6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Effectiveness</a:t>
            </a:r>
            <a:endParaRPr/>
          </a:p>
        </p:txBody>
      </p:sp>
      <p:sp>
        <p:nvSpPr>
          <p:cNvPr id="848" name="Google Shape;848;p67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849" name="Google Shape;849;p67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  <p:sp>
        <p:nvSpPr>
          <p:cNvPr id="850" name="Google Shape;850;p67"/>
          <p:cNvSpPr txBox="1"/>
          <p:nvPr>
            <p:ph idx="1" type="body"/>
          </p:nvPr>
        </p:nvSpPr>
        <p:spPr>
          <a:xfrm>
            <a:off x="311700" y="925850"/>
            <a:ext cx="7780200" cy="95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For fair comparison, as forward and backward frames are plausible solutions, w</a:t>
            </a:r>
            <a:r>
              <a:rPr lang="vi"/>
              <a:t>e define </a:t>
            </a:r>
            <a:r>
              <a:rPr lang="vi"/>
              <a:t>metric</a:t>
            </a:r>
            <a:r>
              <a:rPr lang="vi"/>
              <a:t>         where      is represented for </a:t>
            </a:r>
            <a:r>
              <a:rPr b="1" lang="vi"/>
              <a:t>PSNR, SSIM, LPIPS</a:t>
            </a:r>
            <a:endParaRPr b="1"/>
          </a:p>
        </p:txBody>
      </p:sp>
      <p:pic>
        <p:nvPicPr>
          <p:cNvPr id="851" name="Google Shape;851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3775" y="1953450"/>
            <a:ext cx="5556450" cy="34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5750" y="1260000"/>
            <a:ext cx="275076" cy="23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5500" y="1283000"/>
            <a:ext cx="341281" cy="23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6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Effectiveness</a:t>
            </a:r>
            <a:endParaRPr/>
          </a:p>
        </p:txBody>
      </p:sp>
      <p:pic>
        <p:nvPicPr>
          <p:cNvPr id="859" name="Google Shape;85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8288" y="1635575"/>
            <a:ext cx="6907427" cy="1910251"/>
          </a:xfrm>
          <a:prstGeom prst="rect">
            <a:avLst/>
          </a:prstGeom>
          <a:noFill/>
          <a:ln>
            <a:noFill/>
          </a:ln>
        </p:spPr>
      </p:pic>
      <p:sp>
        <p:nvSpPr>
          <p:cNvPr id="860" name="Google Shape;860;p68"/>
          <p:cNvSpPr txBox="1"/>
          <p:nvPr>
            <p:ph idx="1" type="body"/>
          </p:nvPr>
        </p:nvSpPr>
        <p:spPr>
          <a:xfrm>
            <a:off x="259625" y="3469613"/>
            <a:ext cx="8520600" cy="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The pPSNR↑ scores (dB) </a:t>
            </a:r>
            <a:endParaRPr/>
          </a:p>
        </p:txBody>
      </p:sp>
      <p:sp>
        <p:nvSpPr>
          <p:cNvPr id="861" name="Google Shape;861;p68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862" name="Google Shape;862;p68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</a:t>
            </a:r>
            <a:r>
              <a:rPr lang="vi"/>
              <a:t>Effectiveness</a:t>
            </a:r>
            <a:r>
              <a:rPr lang="vi"/>
              <a:t> </a:t>
            </a:r>
            <a:endParaRPr/>
          </a:p>
        </p:txBody>
      </p:sp>
      <p:pic>
        <p:nvPicPr>
          <p:cNvPr id="868" name="Google Shape;868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425" y="2969050"/>
            <a:ext cx="6694702" cy="16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Google Shape;869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71450" y="1258400"/>
            <a:ext cx="6694652" cy="1673663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69"/>
          <p:cNvSpPr txBox="1"/>
          <p:nvPr>
            <p:ph idx="1" type="body"/>
          </p:nvPr>
        </p:nvSpPr>
        <p:spPr>
          <a:xfrm>
            <a:off x="1609800" y="860900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Blur</a:t>
            </a:r>
            <a:endParaRPr/>
          </a:p>
        </p:txBody>
      </p:sp>
      <p:sp>
        <p:nvSpPr>
          <p:cNvPr id="871" name="Google Shape;871;p69"/>
          <p:cNvSpPr txBox="1"/>
          <p:nvPr>
            <p:ph idx="1" type="body"/>
          </p:nvPr>
        </p:nvSpPr>
        <p:spPr>
          <a:xfrm>
            <a:off x="3100138" y="860900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[1]</a:t>
            </a:r>
            <a:endParaRPr sz="1300"/>
          </a:p>
        </p:txBody>
      </p:sp>
      <p:sp>
        <p:nvSpPr>
          <p:cNvPr id="872" name="Google Shape;872;p69"/>
          <p:cNvSpPr txBox="1"/>
          <p:nvPr>
            <p:ph idx="1" type="body"/>
          </p:nvPr>
        </p:nvSpPr>
        <p:spPr>
          <a:xfrm>
            <a:off x="4610950" y="86090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[1] + HyperCUT</a:t>
            </a:r>
            <a:endParaRPr sz="1300"/>
          </a:p>
        </p:txBody>
      </p:sp>
      <p:sp>
        <p:nvSpPr>
          <p:cNvPr id="873" name="Google Shape;873;p69"/>
          <p:cNvSpPr txBox="1"/>
          <p:nvPr>
            <p:ph idx="1" type="body"/>
          </p:nvPr>
        </p:nvSpPr>
        <p:spPr>
          <a:xfrm>
            <a:off x="6316600" y="86090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GT</a:t>
            </a:r>
            <a:endParaRPr sz="1300"/>
          </a:p>
        </p:txBody>
      </p:sp>
      <p:sp>
        <p:nvSpPr>
          <p:cNvPr id="874" name="Google Shape;874;p69"/>
          <p:cNvSpPr txBox="1"/>
          <p:nvPr>
            <p:ph idx="1" type="body"/>
          </p:nvPr>
        </p:nvSpPr>
        <p:spPr>
          <a:xfrm>
            <a:off x="311700" y="3643225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200"/>
              <a:t>REDS</a:t>
            </a:r>
            <a:endParaRPr sz="1200"/>
          </a:p>
        </p:txBody>
      </p:sp>
      <p:sp>
        <p:nvSpPr>
          <p:cNvPr id="875" name="Google Shape;875;p69"/>
          <p:cNvSpPr txBox="1"/>
          <p:nvPr>
            <p:ph idx="1" type="body"/>
          </p:nvPr>
        </p:nvSpPr>
        <p:spPr>
          <a:xfrm>
            <a:off x="140000" y="1924725"/>
            <a:ext cx="988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200"/>
              <a:t>RB2V-Hand</a:t>
            </a:r>
            <a:endParaRPr sz="1200"/>
          </a:p>
        </p:txBody>
      </p:sp>
      <p:sp>
        <p:nvSpPr>
          <p:cNvPr id="876" name="Google Shape;876;p69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877" name="Google Shape;877;p69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7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</a:t>
            </a:r>
            <a:r>
              <a:rPr lang="vi"/>
              <a:t>Effectiveness</a:t>
            </a:r>
            <a:r>
              <a:rPr lang="vi"/>
              <a:t> </a:t>
            </a:r>
            <a:endParaRPr/>
          </a:p>
        </p:txBody>
      </p:sp>
      <p:sp>
        <p:nvSpPr>
          <p:cNvPr id="883" name="Google Shape;883;p70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vi" sz="600"/>
              <a:t>[2] Kuldeep Purohit, Anshul Shah, and AN Rajagopalan. Bringing alive blurred moments. CVPR, 2019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sp>
        <p:nvSpPr>
          <p:cNvPr id="884" name="Google Shape;884;p70"/>
          <p:cNvSpPr txBox="1"/>
          <p:nvPr/>
        </p:nvSpPr>
        <p:spPr>
          <a:xfrm>
            <a:off x="-46325" y="4832100"/>
            <a:ext cx="85206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vi" sz="600">
                <a:solidFill>
                  <a:schemeClr val="dk2"/>
                </a:solidFill>
              </a:rPr>
              <a:t>[1] Meiguang Jin, Givi Meishvili, and Paolo Favaro. Learning to extract a video sequence from a single motion-blurred image. CVPR, 2018</a:t>
            </a:r>
            <a:endParaRPr i="1" sz="600">
              <a:solidFill>
                <a:schemeClr val="dk2"/>
              </a:solidFill>
            </a:endParaRPr>
          </a:p>
        </p:txBody>
      </p:sp>
      <p:pic>
        <p:nvPicPr>
          <p:cNvPr id="885" name="Google Shape;885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1425" y="2969050"/>
            <a:ext cx="6694702" cy="1673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Google Shape;886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1450" y="1258400"/>
            <a:ext cx="6694652" cy="1673663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70"/>
          <p:cNvSpPr txBox="1"/>
          <p:nvPr>
            <p:ph idx="1" type="body"/>
          </p:nvPr>
        </p:nvSpPr>
        <p:spPr>
          <a:xfrm>
            <a:off x="1609800" y="860900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Blur</a:t>
            </a:r>
            <a:endParaRPr/>
          </a:p>
        </p:txBody>
      </p:sp>
      <p:sp>
        <p:nvSpPr>
          <p:cNvPr id="888" name="Google Shape;888;p70"/>
          <p:cNvSpPr txBox="1"/>
          <p:nvPr>
            <p:ph idx="1" type="body"/>
          </p:nvPr>
        </p:nvSpPr>
        <p:spPr>
          <a:xfrm>
            <a:off x="3100138" y="860900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[2]</a:t>
            </a:r>
            <a:endParaRPr sz="1300"/>
          </a:p>
        </p:txBody>
      </p:sp>
      <p:sp>
        <p:nvSpPr>
          <p:cNvPr id="889" name="Google Shape;889;p70"/>
          <p:cNvSpPr txBox="1"/>
          <p:nvPr>
            <p:ph idx="1" type="body"/>
          </p:nvPr>
        </p:nvSpPr>
        <p:spPr>
          <a:xfrm>
            <a:off x="4610950" y="86090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[2] + HyperCUT</a:t>
            </a:r>
            <a:endParaRPr sz="1300"/>
          </a:p>
        </p:txBody>
      </p:sp>
      <p:sp>
        <p:nvSpPr>
          <p:cNvPr id="890" name="Google Shape;890;p70"/>
          <p:cNvSpPr txBox="1"/>
          <p:nvPr>
            <p:ph idx="1" type="body"/>
          </p:nvPr>
        </p:nvSpPr>
        <p:spPr>
          <a:xfrm>
            <a:off x="6316600" y="86090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GT</a:t>
            </a:r>
            <a:endParaRPr sz="1300"/>
          </a:p>
        </p:txBody>
      </p:sp>
      <p:sp>
        <p:nvSpPr>
          <p:cNvPr id="891" name="Google Shape;891;p70"/>
          <p:cNvSpPr txBox="1"/>
          <p:nvPr>
            <p:ph idx="1" type="body"/>
          </p:nvPr>
        </p:nvSpPr>
        <p:spPr>
          <a:xfrm>
            <a:off x="311700" y="3643225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200"/>
              <a:t>REDS</a:t>
            </a:r>
            <a:endParaRPr sz="1200"/>
          </a:p>
        </p:txBody>
      </p:sp>
      <p:sp>
        <p:nvSpPr>
          <p:cNvPr id="892" name="Google Shape;892;p70"/>
          <p:cNvSpPr txBox="1"/>
          <p:nvPr>
            <p:ph idx="1" type="body"/>
          </p:nvPr>
        </p:nvSpPr>
        <p:spPr>
          <a:xfrm>
            <a:off x="91725" y="1924725"/>
            <a:ext cx="10371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200"/>
              <a:t>RB2V-Street</a:t>
            </a:r>
            <a:endParaRPr sz="120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</a:t>
            </a:r>
            <a:r>
              <a:rPr lang="vi"/>
              <a:t>Effectiveness</a:t>
            </a:r>
            <a:endParaRPr/>
          </a:p>
        </p:txBody>
      </p:sp>
      <p:sp>
        <p:nvSpPr>
          <p:cNvPr id="898" name="Google Shape;898;p71"/>
          <p:cNvSpPr txBox="1"/>
          <p:nvPr>
            <p:ph idx="1" type="body"/>
          </p:nvPr>
        </p:nvSpPr>
        <p:spPr>
          <a:xfrm>
            <a:off x="264275" y="3265813"/>
            <a:ext cx="8520600" cy="3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The </a:t>
            </a:r>
            <a:r>
              <a:rPr lang="vi">
                <a:solidFill>
                  <a:srgbClr val="A82C72"/>
                </a:solidFill>
              </a:rPr>
              <a:t>pPSNR↑</a:t>
            </a:r>
            <a:r>
              <a:rPr lang="vi"/>
              <a:t>/ </a:t>
            </a:r>
            <a:r>
              <a:rPr lang="vi">
                <a:solidFill>
                  <a:srgbClr val="008080"/>
                </a:solidFill>
              </a:rPr>
              <a:t>pSSIM</a:t>
            </a:r>
            <a:r>
              <a:rPr lang="vi">
                <a:solidFill>
                  <a:srgbClr val="008080"/>
                </a:solidFill>
              </a:rPr>
              <a:t>↑</a:t>
            </a:r>
            <a:r>
              <a:rPr lang="vi"/>
              <a:t> / </a:t>
            </a:r>
            <a:r>
              <a:rPr lang="vi">
                <a:solidFill>
                  <a:srgbClr val="0F2694"/>
                </a:solidFill>
              </a:rPr>
              <a:t>pLPIPS↓</a:t>
            </a:r>
            <a:r>
              <a:rPr lang="vi"/>
              <a:t> scores</a:t>
            </a:r>
            <a:endParaRPr/>
          </a:p>
        </p:txBody>
      </p:sp>
      <p:pic>
        <p:nvPicPr>
          <p:cNvPr id="899" name="Google Shape;899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775" y="1810600"/>
            <a:ext cx="7592451" cy="1522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0" name="Google Shape;900;p71"/>
          <p:cNvCxnSpPr/>
          <p:nvPr/>
        </p:nvCxnSpPr>
        <p:spPr>
          <a:xfrm>
            <a:off x="3321275" y="3367625"/>
            <a:ext cx="514200" cy="0"/>
          </a:xfrm>
          <a:prstGeom prst="straightConnector1">
            <a:avLst/>
          </a:prstGeom>
          <a:noFill/>
          <a:ln cap="flat" cmpd="sng" w="19050">
            <a:solidFill>
              <a:srgbClr val="A82C7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1" name="Google Shape;901;p71"/>
          <p:cNvCxnSpPr/>
          <p:nvPr/>
        </p:nvCxnSpPr>
        <p:spPr>
          <a:xfrm flipH="1" rot="10800000">
            <a:off x="4164351" y="3365975"/>
            <a:ext cx="430800" cy="3300"/>
          </a:xfrm>
          <a:prstGeom prst="straightConnector1">
            <a:avLst/>
          </a:prstGeom>
          <a:noFill/>
          <a:ln cap="flat" cmpd="sng" w="19050">
            <a:solidFill>
              <a:srgbClr val="00808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2" name="Google Shape;902;p71"/>
          <p:cNvCxnSpPr/>
          <p:nvPr/>
        </p:nvCxnSpPr>
        <p:spPr>
          <a:xfrm>
            <a:off x="4983325" y="3367625"/>
            <a:ext cx="514200" cy="0"/>
          </a:xfrm>
          <a:prstGeom prst="straightConnector1">
            <a:avLst/>
          </a:prstGeom>
          <a:noFill/>
          <a:ln cap="flat" cmpd="sng" w="19050">
            <a:solidFill>
              <a:srgbClr val="0F269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3" name="Google Shape;903;p71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[3] Zhihang Zhong, Xiao Sun, Zhirong Wu, Yinqiang Zheng, Stephen Lin, and Imari Sato. Animation from blur: Multimodal blur decomposition with motion guidance. ECCV,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30" name="Google Shape;130;p18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31" name="Google Shape;131;p18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 rot="1824846">
            <a:off x="4007807" y="32946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3648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7582738" y="29247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135" name="Google Shape;13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3307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8"/>
          <p:cNvSpPr txBox="1"/>
          <p:nvPr/>
        </p:nvSpPr>
        <p:spPr>
          <a:xfrm>
            <a:off x="5254600" y="46371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>
                <a:solidFill>
                  <a:schemeClr val="dk1"/>
                </a:solidFill>
              </a:rPr>
              <a:t>Another </a:t>
            </a:r>
            <a:r>
              <a:rPr lang="vi" sz="1100"/>
              <a:t>solution</a:t>
            </a:r>
            <a:endParaRPr sz="1100"/>
          </a:p>
        </p:txBody>
      </p:sp>
      <p:sp>
        <p:nvSpPr>
          <p:cNvPr id="137" name="Google Shape;137;p18"/>
          <p:cNvSpPr txBox="1"/>
          <p:nvPr>
            <p:ph idx="1" type="body"/>
          </p:nvPr>
        </p:nvSpPr>
        <p:spPr>
          <a:xfrm>
            <a:off x="311700" y="814875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2000"/>
              <a:t>Image-to-video deblurring (</a:t>
            </a:r>
            <a:r>
              <a:rPr b="1" lang="vi" sz="2000"/>
              <a:t>Blur2Vid</a:t>
            </a:r>
            <a:r>
              <a:rPr lang="vi" sz="2000"/>
              <a:t>)</a:t>
            </a:r>
            <a:endParaRPr sz="20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8" name="Google Shape;908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5675" y="2858200"/>
            <a:ext cx="5952754" cy="14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7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</a:t>
            </a:r>
            <a:r>
              <a:rPr lang="vi"/>
              <a:t>Effectiveness</a:t>
            </a:r>
            <a:r>
              <a:rPr lang="vi"/>
              <a:t> </a:t>
            </a:r>
            <a:endParaRPr/>
          </a:p>
        </p:txBody>
      </p:sp>
      <p:sp>
        <p:nvSpPr>
          <p:cNvPr id="910" name="Google Shape;910;p72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[3] Zhihang Zhong, Xiao Sun, Zhirong Wu, Yinqiang Zheng, Stephen Lin, and Imari Sato. Animation from blur: Multimodal blur decomposition with motion guidance. </a:t>
            </a:r>
            <a:r>
              <a:rPr i="1" lang="vi" sz="600"/>
              <a:t>ECCV</a:t>
            </a:r>
            <a:r>
              <a:rPr i="1" lang="vi" sz="600"/>
              <a:t>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pic>
        <p:nvPicPr>
          <p:cNvPr id="911" name="Google Shape;911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5687" y="1407000"/>
            <a:ext cx="5952624" cy="1428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2" name="Google Shape;912;p72"/>
          <p:cNvCxnSpPr/>
          <p:nvPr/>
        </p:nvCxnSpPr>
        <p:spPr>
          <a:xfrm>
            <a:off x="6364200" y="1375813"/>
            <a:ext cx="600" cy="360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13" name="Google Shape;913;p72"/>
          <p:cNvCxnSpPr/>
          <p:nvPr/>
        </p:nvCxnSpPr>
        <p:spPr>
          <a:xfrm>
            <a:off x="5168625" y="1375813"/>
            <a:ext cx="600" cy="36000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14" name="Google Shape;914;p72"/>
          <p:cNvSpPr txBox="1"/>
          <p:nvPr>
            <p:ph idx="1" type="body"/>
          </p:nvPr>
        </p:nvSpPr>
        <p:spPr>
          <a:xfrm>
            <a:off x="1802625" y="1041925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100"/>
              <a:t>Blur</a:t>
            </a:r>
            <a:endParaRPr sz="1100"/>
          </a:p>
        </p:txBody>
      </p:sp>
      <p:sp>
        <p:nvSpPr>
          <p:cNvPr id="915" name="Google Shape;915;p72"/>
          <p:cNvSpPr txBox="1"/>
          <p:nvPr>
            <p:ph idx="1" type="body"/>
          </p:nvPr>
        </p:nvSpPr>
        <p:spPr>
          <a:xfrm>
            <a:off x="2853675" y="954525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100"/>
              <a:t>Motion Guidance</a:t>
            </a:r>
            <a:endParaRPr sz="1100"/>
          </a:p>
        </p:txBody>
      </p:sp>
      <p:sp>
        <p:nvSpPr>
          <p:cNvPr id="916" name="Google Shape;916;p72"/>
          <p:cNvSpPr txBox="1"/>
          <p:nvPr>
            <p:ph idx="1" type="body"/>
          </p:nvPr>
        </p:nvSpPr>
        <p:spPr>
          <a:xfrm>
            <a:off x="4037088" y="1041925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100"/>
              <a:t>[3]</a:t>
            </a:r>
            <a:endParaRPr sz="1100"/>
          </a:p>
        </p:txBody>
      </p:sp>
      <p:sp>
        <p:nvSpPr>
          <p:cNvPr id="917" name="Google Shape;917;p72"/>
          <p:cNvSpPr txBox="1"/>
          <p:nvPr>
            <p:ph idx="1" type="body"/>
          </p:nvPr>
        </p:nvSpPr>
        <p:spPr>
          <a:xfrm>
            <a:off x="5069875" y="1041925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100"/>
              <a:t>[3] + HyperCUT</a:t>
            </a:r>
            <a:endParaRPr sz="1100"/>
          </a:p>
        </p:txBody>
      </p:sp>
      <p:sp>
        <p:nvSpPr>
          <p:cNvPr id="918" name="Google Shape;918;p72"/>
          <p:cNvSpPr txBox="1"/>
          <p:nvPr>
            <p:ph idx="1" type="body"/>
          </p:nvPr>
        </p:nvSpPr>
        <p:spPr>
          <a:xfrm>
            <a:off x="6239600" y="1041925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100"/>
              <a:t>GT</a:t>
            </a:r>
            <a:endParaRPr sz="11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73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Conclusion</a:t>
            </a:r>
            <a:endParaRPr/>
          </a:p>
        </p:txBody>
      </p:sp>
      <p:sp>
        <p:nvSpPr>
          <p:cNvPr id="924" name="Google Shape;924;p73"/>
          <p:cNvSpPr txBox="1"/>
          <p:nvPr>
            <p:ph idx="1" type="body"/>
          </p:nvPr>
        </p:nvSpPr>
        <p:spPr>
          <a:xfrm>
            <a:off x="416525" y="1089675"/>
            <a:ext cx="5626500" cy="386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09562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vi"/>
              <a:t>We introduce </a:t>
            </a:r>
            <a:r>
              <a:rPr b="1" lang="vi">
                <a:solidFill>
                  <a:srgbClr val="38761D"/>
                </a:solidFill>
              </a:rPr>
              <a:t>HyperCUT</a:t>
            </a:r>
            <a:r>
              <a:rPr lang="vi"/>
              <a:t> which is used to solve the             </a:t>
            </a:r>
            <a:r>
              <a:rPr b="1" lang="vi">
                <a:solidFill>
                  <a:srgbClr val="CC0000"/>
                </a:solidFill>
              </a:rPr>
              <a:t>order-ambiguity issue</a:t>
            </a:r>
            <a:r>
              <a:rPr lang="vi"/>
              <a:t> effectively for the task of extracting a sharp video sequence from a blurry image.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956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vi"/>
              <a:t>We build a new dataset for the task - </a:t>
            </a:r>
            <a:r>
              <a:rPr b="1" lang="vi">
                <a:solidFill>
                  <a:srgbClr val="3C78D8"/>
                </a:solidFill>
              </a:rPr>
              <a:t>RB2V</a:t>
            </a:r>
            <a:r>
              <a:rPr lang="vi"/>
              <a:t>, covering three categories: </a:t>
            </a:r>
            <a:r>
              <a:rPr b="1" lang="vi">
                <a:solidFill>
                  <a:srgbClr val="6AA84F"/>
                </a:solidFill>
              </a:rPr>
              <a:t>Street</a:t>
            </a:r>
            <a:r>
              <a:rPr lang="vi"/>
              <a:t>, </a:t>
            </a:r>
            <a:r>
              <a:rPr b="1" lang="vi">
                <a:solidFill>
                  <a:srgbClr val="6AA84F"/>
                </a:solidFill>
              </a:rPr>
              <a:t>Face</a:t>
            </a:r>
            <a:r>
              <a:rPr lang="vi"/>
              <a:t>, and </a:t>
            </a:r>
            <a:r>
              <a:rPr b="1" lang="vi">
                <a:solidFill>
                  <a:srgbClr val="6AA84F"/>
                </a:solidFill>
              </a:rPr>
              <a:t>Hand</a:t>
            </a:r>
            <a:r>
              <a:rPr lang="vi"/>
              <a:t>. This is the </a:t>
            </a:r>
            <a:r>
              <a:rPr b="1" lang="vi">
                <a:solidFill>
                  <a:srgbClr val="674EA7"/>
                </a:solidFill>
              </a:rPr>
              <a:t>first</a:t>
            </a:r>
            <a:r>
              <a:rPr lang="vi"/>
              <a:t> real and large-scale dataset for image-to-video deblurring.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956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vi"/>
              <a:t>Our model achieves </a:t>
            </a:r>
            <a:r>
              <a:rPr b="1" lang="vi">
                <a:solidFill>
                  <a:srgbClr val="6AA84F"/>
                </a:solidFill>
              </a:rPr>
              <a:t>state-of-the-art performance</a:t>
            </a:r>
            <a:r>
              <a:rPr lang="vi"/>
              <a:t> on both synthetic and real-world benchmarks.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09562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vi"/>
              <a:t>Future research on adapting HyperCUT for handling complex movements and long exposure blur would be an interesting avenue for exploration.</a:t>
            </a:r>
            <a:endParaRPr/>
          </a:p>
        </p:txBody>
      </p:sp>
      <p:sp>
        <p:nvSpPr>
          <p:cNvPr id="925" name="Google Shape;925;p73"/>
          <p:cNvSpPr txBox="1"/>
          <p:nvPr/>
        </p:nvSpPr>
        <p:spPr>
          <a:xfrm>
            <a:off x="6817400" y="1031400"/>
            <a:ext cx="16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>
                <a:solidFill>
                  <a:srgbClr val="4603BB"/>
                </a:solidFill>
              </a:rPr>
              <a:t>Code</a:t>
            </a:r>
            <a:endParaRPr b="1">
              <a:solidFill>
                <a:srgbClr val="4603BB"/>
              </a:solidFill>
            </a:endParaRPr>
          </a:p>
        </p:txBody>
      </p:sp>
      <p:sp>
        <p:nvSpPr>
          <p:cNvPr id="926" name="Google Shape;926;p73"/>
          <p:cNvSpPr txBox="1"/>
          <p:nvPr/>
        </p:nvSpPr>
        <p:spPr>
          <a:xfrm>
            <a:off x="6817400" y="2930925"/>
            <a:ext cx="161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>
                <a:solidFill>
                  <a:srgbClr val="4603BB"/>
                </a:solidFill>
              </a:rPr>
              <a:t>Paper</a:t>
            </a:r>
            <a:endParaRPr b="1">
              <a:solidFill>
                <a:srgbClr val="4603BB"/>
              </a:solidFill>
            </a:endParaRPr>
          </a:p>
        </p:txBody>
      </p:sp>
      <p:pic>
        <p:nvPicPr>
          <p:cNvPr id="927" name="Google Shape;92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77013" y="3289675"/>
            <a:ext cx="1495974" cy="149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1338" y="1363225"/>
            <a:ext cx="1467325" cy="146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74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Results - HyperCUT Application </a:t>
            </a:r>
            <a:endParaRPr/>
          </a:p>
        </p:txBody>
      </p:sp>
      <p:sp>
        <p:nvSpPr>
          <p:cNvPr id="934" name="Google Shape;934;p74"/>
          <p:cNvSpPr txBox="1"/>
          <p:nvPr>
            <p:ph idx="1" type="body"/>
          </p:nvPr>
        </p:nvSpPr>
        <p:spPr>
          <a:xfrm>
            <a:off x="-46325" y="4928075"/>
            <a:ext cx="8520600" cy="2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vi" sz="600"/>
              <a:t>[3] Zhihang Zhong, Xiao Sun, Zhirong Wu, Yinqiang Zheng, Stephen Lin, and Imari Sato. Animation from blur: Multimodal blur decomposition with motion guidance. In Proceedings of the European Conference on Computer Vision. Springer, 2022</a:t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i="1" sz="600"/>
          </a:p>
        </p:txBody>
      </p:sp>
      <p:pic>
        <p:nvPicPr>
          <p:cNvPr id="935" name="Google Shape;935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7388" y="2146450"/>
            <a:ext cx="7069226" cy="1696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6" name="Google Shape;936;p74"/>
          <p:cNvCxnSpPr/>
          <p:nvPr/>
        </p:nvCxnSpPr>
        <p:spPr>
          <a:xfrm>
            <a:off x="6693100" y="2137813"/>
            <a:ext cx="600" cy="171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7" name="Google Shape;937;p74"/>
          <p:cNvCxnSpPr/>
          <p:nvPr/>
        </p:nvCxnSpPr>
        <p:spPr>
          <a:xfrm>
            <a:off x="5279800" y="2137813"/>
            <a:ext cx="600" cy="17139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8" name="Google Shape;938;p74"/>
          <p:cNvSpPr txBox="1"/>
          <p:nvPr>
            <p:ph idx="1" type="body"/>
          </p:nvPr>
        </p:nvSpPr>
        <p:spPr>
          <a:xfrm>
            <a:off x="1283825" y="1748950"/>
            <a:ext cx="7950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/>
              <a:t>Blur</a:t>
            </a:r>
            <a:endParaRPr/>
          </a:p>
        </p:txBody>
      </p:sp>
      <p:sp>
        <p:nvSpPr>
          <p:cNvPr id="939" name="Google Shape;939;p74"/>
          <p:cNvSpPr txBox="1"/>
          <p:nvPr>
            <p:ph idx="1" type="body"/>
          </p:nvPr>
        </p:nvSpPr>
        <p:spPr>
          <a:xfrm>
            <a:off x="2668400" y="1624525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Motion Guidance</a:t>
            </a:r>
            <a:endParaRPr sz="1300"/>
          </a:p>
        </p:txBody>
      </p:sp>
      <p:sp>
        <p:nvSpPr>
          <p:cNvPr id="940" name="Google Shape;940;p74"/>
          <p:cNvSpPr txBox="1"/>
          <p:nvPr>
            <p:ph idx="1" type="body"/>
          </p:nvPr>
        </p:nvSpPr>
        <p:spPr>
          <a:xfrm>
            <a:off x="4037113" y="1748950"/>
            <a:ext cx="10698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[3]</a:t>
            </a:r>
            <a:endParaRPr sz="1300"/>
          </a:p>
        </p:txBody>
      </p:sp>
      <p:sp>
        <p:nvSpPr>
          <p:cNvPr id="941" name="Google Shape;941;p74"/>
          <p:cNvSpPr txBox="1"/>
          <p:nvPr>
            <p:ph idx="1" type="body"/>
          </p:nvPr>
        </p:nvSpPr>
        <p:spPr>
          <a:xfrm>
            <a:off x="5279800" y="174895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[3] + HyperCUT</a:t>
            </a:r>
            <a:endParaRPr sz="1300"/>
          </a:p>
        </p:txBody>
      </p:sp>
      <p:sp>
        <p:nvSpPr>
          <p:cNvPr id="942" name="Google Shape;942;p74"/>
          <p:cNvSpPr txBox="1"/>
          <p:nvPr>
            <p:ph idx="1" type="body"/>
          </p:nvPr>
        </p:nvSpPr>
        <p:spPr>
          <a:xfrm>
            <a:off x="6675025" y="1748950"/>
            <a:ext cx="14316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vi" sz="1300"/>
              <a:t>GT</a:t>
            </a:r>
            <a:endParaRPr sz="130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75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vi"/>
              <a:t>Quick Preview</a:t>
            </a:r>
            <a:endParaRPr/>
          </a:p>
        </p:txBody>
      </p:sp>
      <p:sp>
        <p:nvSpPr>
          <p:cNvPr id="948" name="Google Shape;948;p75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9" name="Google Shape;949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75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952" name="Google Shape;952;p75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953" name="Google Shape;953;p75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76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76"/>
          <p:cNvSpPr txBox="1"/>
          <p:nvPr>
            <p:ph idx="1" type="body"/>
          </p:nvPr>
        </p:nvSpPr>
        <p:spPr>
          <a:xfrm>
            <a:off x="311700" y="773450"/>
            <a:ext cx="8520600" cy="11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0" name="Google Shape;960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Google Shape;96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962" name="Google Shape;962;p76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963" name="Google Shape;963;p76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964" name="Google Shape;964;p76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76"/>
          <p:cNvSpPr/>
          <p:nvPr/>
        </p:nvSpPr>
        <p:spPr>
          <a:xfrm rot="1824846">
            <a:off x="4007807" y="34470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69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77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1" name="Google Shape;971;p77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2" name="Google Shape;972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Google Shape;973;p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77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975" name="Google Shape;975;p77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976" name="Google Shape;976;p77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77"/>
          <p:cNvSpPr/>
          <p:nvPr/>
        </p:nvSpPr>
        <p:spPr>
          <a:xfrm rot="1824846">
            <a:off x="4007807" y="34470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8" name="Google Shape;978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54599" y="34831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79" name="Google Shape;979;p77"/>
          <p:cNvSpPr txBox="1"/>
          <p:nvPr/>
        </p:nvSpPr>
        <p:spPr>
          <a:xfrm>
            <a:off x="5254600" y="47895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Other solution</a:t>
            </a:r>
            <a:endParaRPr sz="11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78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5" name="Google Shape;985;p78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6" name="Google Shape;986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Google Shape;987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988" name="Google Shape;988;p78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989" name="Google Shape;989;p78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990" name="Google Shape;990;p78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78"/>
          <p:cNvSpPr/>
          <p:nvPr/>
        </p:nvSpPr>
        <p:spPr>
          <a:xfrm rot="1824846">
            <a:off x="4007807" y="34470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92" name="Google Shape;992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5172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78"/>
          <p:cNvSpPr txBox="1"/>
          <p:nvPr/>
        </p:nvSpPr>
        <p:spPr>
          <a:xfrm>
            <a:off x="7582738" y="30771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994" name="Google Shape;994;p7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4831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5" name="Google Shape;995;p78"/>
          <p:cNvSpPr txBox="1"/>
          <p:nvPr/>
        </p:nvSpPr>
        <p:spPr>
          <a:xfrm>
            <a:off x="5254600" y="47895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Other solution</a:t>
            </a:r>
            <a:endParaRPr sz="11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99" name="Shape 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0" name="Google Shape;1000;p7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79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                                         …  </a:t>
            </a:r>
            <a:r>
              <a:rPr b="1" lang="vi">
                <a:solidFill>
                  <a:srgbClr val="FF0000"/>
                </a:solidFill>
              </a:rPr>
              <a:t>Order-Ambiguity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 </a:t>
            </a:r>
            <a:endParaRPr/>
          </a:p>
        </p:txBody>
      </p:sp>
      <p:pic>
        <p:nvPicPr>
          <p:cNvPr id="1002" name="Google Shape;100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9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005" name="Google Shape;1005;p79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006" name="Google Shape;1006;p79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79"/>
          <p:cNvSpPr/>
          <p:nvPr/>
        </p:nvSpPr>
        <p:spPr>
          <a:xfrm rot="1824846">
            <a:off x="4007807" y="34470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08" name="Google Shape;1008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5172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09" name="Google Shape;1009;p79"/>
          <p:cNvSpPr txBox="1"/>
          <p:nvPr/>
        </p:nvSpPr>
        <p:spPr>
          <a:xfrm>
            <a:off x="7582738" y="30771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1010" name="Google Shape;1010;p7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4831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79"/>
          <p:cNvSpPr txBox="1"/>
          <p:nvPr/>
        </p:nvSpPr>
        <p:spPr>
          <a:xfrm>
            <a:off x="5254600" y="47895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Other solution</a:t>
            </a:r>
            <a:endParaRPr sz="1100"/>
          </a:p>
        </p:txBody>
      </p:sp>
      <p:sp>
        <p:nvSpPr>
          <p:cNvPr id="1012" name="Google Shape;1012;p79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79"/>
          <p:cNvSpPr/>
          <p:nvPr/>
        </p:nvSpPr>
        <p:spPr>
          <a:xfrm>
            <a:off x="902750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17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8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80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                                         …  </a:t>
            </a:r>
            <a:r>
              <a:rPr b="1" lang="vi">
                <a:solidFill>
                  <a:srgbClr val="FF0000"/>
                </a:solidFill>
              </a:rPr>
              <a:t>Order-Ambiguity      </a:t>
            </a:r>
            <a:r>
              <a:rPr lang="vi"/>
              <a:t>Training Failure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 </a:t>
            </a:r>
            <a:endParaRPr/>
          </a:p>
        </p:txBody>
      </p:sp>
      <p:pic>
        <p:nvPicPr>
          <p:cNvPr id="1020" name="Google Shape;1020;p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20148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Google Shape;1021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22" name="Google Shape;1022;p80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023" name="Google Shape;1023;p80"/>
          <p:cNvSpPr txBox="1"/>
          <p:nvPr/>
        </p:nvSpPr>
        <p:spPr>
          <a:xfrm>
            <a:off x="5254600" y="17252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024" name="Google Shape;1024;p80"/>
          <p:cNvSpPr/>
          <p:nvPr/>
        </p:nvSpPr>
        <p:spPr>
          <a:xfrm rot="-1695984">
            <a:off x="4007757" y="29216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80"/>
          <p:cNvSpPr/>
          <p:nvPr/>
        </p:nvSpPr>
        <p:spPr>
          <a:xfrm rot="1824846">
            <a:off x="4007807" y="34470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26" name="Google Shape;1026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5172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Google Shape;1027;p80"/>
          <p:cNvSpPr txBox="1"/>
          <p:nvPr/>
        </p:nvSpPr>
        <p:spPr>
          <a:xfrm>
            <a:off x="7582738" y="30771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1028" name="Google Shape;1028;p8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4831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029" name="Google Shape;1029;p80"/>
          <p:cNvSpPr txBox="1"/>
          <p:nvPr/>
        </p:nvSpPr>
        <p:spPr>
          <a:xfrm>
            <a:off x="5254600" y="47895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Other solution</a:t>
            </a:r>
            <a:endParaRPr sz="1100"/>
          </a:p>
        </p:txBody>
      </p:sp>
      <p:sp>
        <p:nvSpPr>
          <p:cNvPr id="1030" name="Google Shape;1030;p80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1" name="Google Shape;1031;p80"/>
          <p:cNvSpPr/>
          <p:nvPr/>
        </p:nvSpPr>
        <p:spPr>
          <a:xfrm>
            <a:off x="902750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2" name="Google Shape;1032;p80"/>
          <p:cNvSpPr/>
          <p:nvPr/>
        </p:nvSpPr>
        <p:spPr>
          <a:xfrm>
            <a:off x="2735175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36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38" name="Google Shape;1038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39" name="Google Shape;1039;p81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040" name="Google Shape;1040;p81"/>
          <p:cNvSpPr/>
          <p:nvPr/>
        </p:nvSpPr>
        <p:spPr>
          <a:xfrm>
            <a:off x="4045832" y="3230967"/>
            <a:ext cx="7455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81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81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                                         …  </a:t>
            </a:r>
            <a:r>
              <a:rPr b="1" lang="vi">
                <a:solidFill>
                  <a:srgbClr val="FF0000"/>
                </a:solidFill>
              </a:rPr>
              <a:t>Order-Ambiguity      </a:t>
            </a:r>
            <a:r>
              <a:rPr lang="vi"/>
              <a:t>Training Failure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 </a:t>
            </a:r>
            <a:endParaRPr/>
          </a:p>
        </p:txBody>
      </p:sp>
      <p:sp>
        <p:nvSpPr>
          <p:cNvPr id="1043" name="Google Shape;1043;p81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81"/>
          <p:cNvSpPr/>
          <p:nvPr/>
        </p:nvSpPr>
        <p:spPr>
          <a:xfrm>
            <a:off x="902750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81"/>
          <p:cNvSpPr/>
          <p:nvPr/>
        </p:nvSpPr>
        <p:spPr>
          <a:xfrm>
            <a:off x="2735175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46" name="Google Shape;146;p19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47" name="Google Shape;147;p19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 rot="1824846">
            <a:off x="4007807" y="32946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3648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9"/>
          <p:cNvSpPr txBox="1"/>
          <p:nvPr/>
        </p:nvSpPr>
        <p:spPr>
          <a:xfrm>
            <a:off x="7582738" y="29247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151" name="Google Shape;151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3307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9"/>
          <p:cNvSpPr txBox="1"/>
          <p:nvPr/>
        </p:nvSpPr>
        <p:spPr>
          <a:xfrm>
            <a:off x="5254600" y="46371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>
                <a:solidFill>
                  <a:schemeClr val="dk1"/>
                </a:solidFill>
              </a:rPr>
              <a:t>Another </a:t>
            </a:r>
            <a:r>
              <a:rPr lang="vi" sz="1100"/>
              <a:t>solution</a:t>
            </a:r>
            <a:endParaRPr sz="1100"/>
          </a:p>
        </p:txBody>
      </p:sp>
      <p:sp>
        <p:nvSpPr>
          <p:cNvPr id="153" name="Google Shape;153;p19"/>
          <p:cNvSpPr txBox="1"/>
          <p:nvPr>
            <p:ph idx="1" type="body"/>
          </p:nvPr>
        </p:nvSpPr>
        <p:spPr>
          <a:xfrm>
            <a:off x="311700" y="835200"/>
            <a:ext cx="85206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vi" sz="1900">
                <a:solidFill>
                  <a:srgbClr val="FF0000"/>
                </a:solidFill>
              </a:rPr>
              <a:t>Order-Ambiguity Issue</a:t>
            </a:r>
            <a:endParaRPr b="1" sz="19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82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1" name="Google Shape;105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2024" y="2694875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6948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82"/>
          <p:cNvSpPr txBox="1"/>
          <p:nvPr/>
        </p:nvSpPr>
        <p:spPr>
          <a:xfrm>
            <a:off x="2055288" y="23947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054" name="Google Shape;1054;p82"/>
          <p:cNvSpPr txBox="1"/>
          <p:nvPr/>
        </p:nvSpPr>
        <p:spPr>
          <a:xfrm>
            <a:off x="5187225" y="2394750"/>
            <a:ext cx="2052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vi" sz="1100">
                <a:solidFill>
                  <a:srgbClr val="FF0000"/>
                </a:solidFill>
              </a:rPr>
              <a:t>Failure Generated Frames</a:t>
            </a:r>
            <a:endParaRPr b="1" sz="1100">
              <a:solidFill>
                <a:srgbClr val="FF0000"/>
              </a:solidFill>
            </a:endParaRPr>
          </a:p>
        </p:txBody>
      </p:sp>
      <p:sp>
        <p:nvSpPr>
          <p:cNvPr id="1055" name="Google Shape;1055;p82"/>
          <p:cNvSpPr/>
          <p:nvPr/>
        </p:nvSpPr>
        <p:spPr>
          <a:xfrm>
            <a:off x="4045832" y="3230967"/>
            <a:ext cx="7455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6" name="Google Shape;1056;p82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82"/>
          <p:cNvSpPr/>
          <p:nvPr/>
        </p:nvSpPr>
        <p:spPr>
          <a:xfrm>
            <a:off x="954800" y="19494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8" name="Google Shape;1058;p82"/>
          <p:cNvSpPr txBox="1"/>
          <p:nvPr>
            <p:ph idx="1" type="body"/>
          </p:nvPr>
        </p:nvSpPr>
        <p:spPr>
          <a:xfrm>
            <a:off x="311700" y="773450"/>
            <a:ext cx="8520600" cy="71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Image-to-video deblurring (</a:t>
            </a:r>
            <a:r>
              <a:rPr b="1" lang="vi"/>
              <a:t>Blur2Vid</a:t>
            </a:r>
            <a:r>
              <a:rPr lang="vi"/>
              <a:t>), which aims to recover a sequence of sharp images corresponding to a given blurry image input</a:t>
            </a:r>
            <a:endParaRPr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vi"/>
              <a:t>However, both the </a:t>
            </a:r>
            <a:r>
              <a:rPr b="1" lang="vi"/>
              <a:t>forward and backward</a:t>
            </a:r>
            <a:r>
              <a:rPr lang="vi"/>
              <a:t> sequences as plausible solutions                                         …  </a:t>
            </a:r>
            <a:r>
              <a:rPr b="1" lang="vi">
                <a:solidFill>
                  <a:srgbClr val="FF0000"/>
                </a:solidFill>
              </a:rPr>
              <a:t>Order-Ambiguity      </a:t>
            </a:r>
            <a:r>
              <a:rPr lang="vi"/>
              <a:t>Training Failure      Incorrect Motion Decompose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vi"/>
              <a:t> </a:t>
            </a:r>
            <a:endParaRPr/>
          </a:p>
        </p:txBody>
      </p:sp>
      <p:sp>
        <p:nvSpPr>
          <p:cNvPr id="1059" name="Google Shape;1059;p82"/>
          <p:cNvSpPr/>
          <p:nvPr/>
        </p:nvSpPr>
        <p:spPr>
          <a:xfrm>
            <a:off x="2735175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0" name="Google Shape;1060;p82"/>
          <p:cNvSpPr/>
          <p:nvPr/>
        </p:nvSpPr>
        <p:spPr>
          <a:xfrm>
            <a:off x="802400" y="1797050"/>
            <a:ext cx="250800" cy="13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82"/>
          <p:cNvSpPr/>
          <p:nvPr/>
        </p:nvSpPr>
        <p:spPr>
          <a:xfrm>
            <a:off x="902750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2" name="Google Shape;1062;p82"/>
          <p:cNvSpPr/>
          <p:nvPr/>
        </p:nvSpPr>
        <p:spPr>
          <a:xfrm>
            <a:off x="4388100" y="1725200"/>
            <a:ext cx="1839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0"/>
          <p:cNvSpPr/>
          <p:nvPr/>
        </p:nvSpPr>
        <p:spPr>
          <a:xfrm>
            <a:off x="3356525" y="11160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0"/>
          <p:cNvSpPr/>
          <p:nvPr/>
        </p:nvSpPr>
        <p:spPr>
          <a:xfrm>
            <a:off x="5219525" y="11160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3356525" y="813600"/>
            <a:ext cx="5653800" cy="75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4599" y="1862450"/>
            <a:ext cx="1862700" cy="13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65" name="Google Shape;165;p20"/>
          <p:cNvSpPr txBox="1"/>
          <p:nvPr/>
        </p:nvSpPr>
        <p:spPr>
          <a:xfrm>
            <a:off x="5254600" y="15728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Seq. of sharp images</a:t>
            </a:r>
            <a:endParaRPr sz="1100"/>
          </a:p>
        </p:txBody>
      </p:sp>
      <p:sp>
        <p:nvSpPr>
          <p:cNvPr id="166" name="Google Shape;166;p20"/>
          <p:cNvSpPr/>
          <p:nvPr/>
        </p:nvSpPr>
        <p:spPr>
          <a:xfrm rot="-1695984">
            <a:off x="4007757" y="2769280"/>
            <a:ext cx="745610" cy="338914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"/>
          <p:cNvSpPr/>
          <p:nvPr/>
        </p:nvSpPr>
        <p:spPr>
          <a:xfrm rot="1824846">
            <a:off x="4007807" y="3294669"/>
            <a:ext cx="745487" cy="338862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8" name="Google Shape;16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51138" y="2364875"/>
            <a:ext cx="635825" cy="1704826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0"/>
          <p:cNvSpPr txBox="1"/>
          <p:nvPr/>
        </p:nvSpPr>
        <p:spPr>
          <a:xfrm>
            <a:off x="7582738" y="2924788"/>
            <a:ext cx="111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300"/>
              <a:t>Reverse Order</a:t>
            </a:r>
            <a:endParaRPr sz="1300"/>
          </a:p>
        </p:txBody>
      </p:sp>
      <p:pic>
        <p:nvPicPr>
          <p:cNvPr id="170" name="Google Shape;17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254599" y="3330750"/>
            <a:ext cx="1862700" cy="13970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0"/>
          <p:cNvSpPr txBox="1"/>
          <p:nvPr/>
        </p:nvSpPr>
        <p:spPr>
          <a:xfrm>
            <a:off x="5254600" y="4637100"/>
            <a:ext cx="1862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>
                <a:solidFill>
                  <a:schemeClr val="dk1"/>
                </a:solidFill>
              </a:rPr>
              <a:t>Another </a:t>
            </a:r>
            <a:r>
              <a:rPr lang="vi" sz="1100"/>
              <a:t>solution</a:t>
            </a:r>
            <a:endParaRPr sz="1100"/>
          </a:p>
        </p:txBody>
      </p:sp>
      <p:sp>
        <p:nvSpPr>
          <p:cNvPr id="172" name="Google Shape;172;p20"/>
          <p:cNvSpPr txBox="1"/>
          <p:nvPr>
            <p:ph idx="1" type="body"/>
          </p:nvPr>
        </p:nvSpPr>
        <p:spPr>
          <a:xfrm>
            <a:off x="636600" y="834250"/>
            <a:ext cx="78708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vi" sz="2000">
                <a:solidFill>
                  <a:srgbClr val="FF0000"/>
                </a:solidFill>
              </a:rPr>
              <a:t>Order-Ambiguity Issue</a:t>
            </a:r>
            <a:endParaRPr b="1" sz="2000">
              <a:solidFill>
                <a:srgbClr val="4603BB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"/>
          <p:cNvSpPr txBox="1"/>
          <p:nvPr>
            <p:ph type="title"/>
          </p:nvPr>
        </p:nvSpPr>
        <p:spPr>
          <a:xfrm>
            <a:off x="311700" y="14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vi"/>
              <a:t>Quick Preview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8" name="Google Shape;1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3575" y="2542475"/>
            <a:ext cx="1881550" cy="141118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1"/>
          <p:cNvSpPr txBox="1"/>
          <p:nvPr/>
        </p:nvSpPr>
        <p:spPr>
          <a:xfrm>
            <a:off x="2055288" y="2242338"/>
            <a:ext cx="1118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vi" sz="1100"/>
              <a:t>Blur input</a:t>
            </a:r>
            <a:endParaRPr sz="1100"/>
          </a:p>
        </p:txBody>
      </p:sp>
      <p:sp>
        <p:nvSpPr>
          <p:cNvPr id="180" name="Google Shape;180;p21"/>
          <p:cNvSpPr/>
          <p:nvPr/>
        </p:nvSpPr>
        <p:spPr>
          <a:xfrm>
            <a:off x="4061982" y="3078555"/>
            <a:ext cx="7455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9DAF8"/>
          </a:solidFill>
          <a:ln cap="flat" cmpd="sng" w="9525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21"/>
          <p:cNvSpPr txBox="1"/>
          <p:nvPr>
            <p:ph idx="1" type="body"/>
          </p:nvPr>
        </p:nvSpPr>
        <p:spPr>
          <a:xfrm>
            <a:off x="636600" y="834250"/>
            <a:ext cx="7870800" cy="71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vi" sz="2000">
                <a:solidFill>
                  <a:srgbClr val="FF0000"/>
                </a:solidFill>
              </a:rPr>
              <a:t>Order-Ambiguity Issue     </a:t>
            </a:r>
            <a:r>
              <a:rPr b="1" lang="vi" sz="2000">
                <a:solidFill>
                  <a:srgbClr val="A64D79"/>
                </a:solidFill>
              </a:rPr>
              <a:t>Fail Training</a:t>
            </a:r>
            <a:r>
              <a:rPr b="1" lang="vi" sz="2000">
                <a:solidFill>
                  <a:srgbClr val="FF0000"/>
                </a:solidFill>
              </a:rPr>
              <a:t>     </a:t>
            </a:r>
            <a:r>
              <a:rPr b="1" lang="vi" sz="2000">
                <a:solidFill>
                  <a:srgbClr val="4603BB"/>
                </a:solidFill>
              </a:rPr>
              <a:t>Incorrect Motion</a:t>
            </a:r>
            <a:endParaRPr b="1" sz="2000">
              <a:solidFill>
                <a:srgbClr val="4603BB"/>
              </a:solidFill>
            </a:endParaRPr>
          </a:p>
        </p:txBody>
      </p:sp>
      <p:sp>
        <p:nvSpPr>
          <p:cNvPr id="182" name="Google Shape;182;p21"/>
          <p:cNvSpPr/>
          <p:nvPr/>
        </p:nvSpPr>
        <p:spPr>
          <a:xfrm>
            <a:off x="4000650" y="11227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1"/>
          <p:cNvSpPr/>
          <p:nvPr/>
        </p:nvSpPr>
        <p:spPr>
          <a:xfrm>
            <a:off x="5864675" y="1122700"/>
            <a:ext cx="198600" cy="133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21"/>
          <p:cNvSpPr/>
          <p:nvPr/>
        </p:nvSpPr>
        <p:spPr>
          <a:xfrm>
            <a:off x="5820675" y="745475"/>
            <a:ext cx="2940600" cy="757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