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41148000" cy="27432000"/>
  <p:notesSz cx="6858000" cy="9144000"/>
  <p:defaultTextStyle>
    <a:defPPr>
      <a:defRPr lang="en-US"/>
    </a:defPPr>
    <a:lvl1pPr marL="0" algn="l" defTabSz="3467405" rtl="0" eaLnBrk="1" latinLnBrk="0" hangingPunct="1">
      <a:defRPr sz="6826" kern="1200">
        <a:solidFill>
          <a:schemeClr val="tx1"/>
        </a:solidFill>
        <a:latin typeface="+mn-lt"/>
        <a:ea typeface="+mn-ea"/>
        <a:cs typeface="+mn-cs"/>
      </a:defRPr>
    </a:lvl1pPr>
    <a:lvl2pPr marL="1733702" algn="l" defTabSz="3467405" rtl="0" eaLnBrk="1" latinLnBrk="0" hangingPunct="1">
      <a:defRPr sz="6826" kern="1200">
        <a:solidFill>
          <a:schemeClr val="tx1"/>
        </a:solidFill>
        <a:latin typeface="+mn-lt"/>
        <a:ea typeface="+mn-ea"/>
        <a:cs typeface="+mn-cs"/>
      </a:defRPr>
    </a:lvl2pPr>
    <a:lvl3pPr marL="3467405" algn="l" defTabSz="3467405" rtl="0" eaLnBrk="1" latinLnBrk="0" hangingPunct="1">
      <a:defRPr sz="6826" kern="1200">
        <a:solidFill>
          <a:schemeClr val="tx1"/>
        </a:solidFill>
        <a:latin typeface="+mn-lt"/>
        <a:ea typeface="+mn-ea"/>
        <a:cs typeface="+mn-cs"/>
      </a:defRPr>
    </a:lvl3pPr>
    <a:lvl4pPr marL="5201107" algn="l" defTabSz="3467405" rtl="0" eaLnBrk="1" latinLnBrk="0" hangingPunct="1">
      <a:defRPr sz="6826" kern="1200">
        <a:solidFill>
          <a:schemeClr val="tx1"/>
        </a:solidFill>
        <a:latin typeface="+mn-lt"/>
        <a:ea typeface="+mn-ea"/>
        <a:cs typeface="+mn-cs"/>
      </a:defRPr>
    </a:lvl4pPr>
    <a:lvl5pPr marL="6934810" algn="l" defTabSz="3467405" rtl="0" eaLnBrk="1" latinLnBrk="0" hangingPunct="1">
      <a:defRPr sz="6826" kern="1200">
        <a:solidFill>
          <a:schemeClr val="tx1"/>
        </a:solidFill>
        <a:latin typeface="+mn-lt"/>
        <a:ea typeface="+mn-ea"/>
        <a:cs typeface="+mn-cs"/>
      </a:defRPr>
    </a:lvl5pPr>
    <a:lvl6pPr marL="8668512" algn="l" defTabSz="3467405" rtl="0" eaLnBrk="1" latinLnBrk="0" hangingPunct="1">
      <a:defRPr sz="6826" kern="1200">
        <a:solidFill>
          <a:schemeClr val="tx1"/>
        </a:solidFill>
        <a:latin typeface="+mn-lt"/>
        <a:ea typeface="+mn-ea"/>
        <a:cs typeface="+mn-cs"/>
      </a:defRPr>
    </a:lvl6pPr>
    <a:lvl7pPr marL="10402214" algn="l" defTabSz="3467405" rtl="0" eaLnBrk="1" latinLnBrk="0" hangingPunct="1">
      <a:defRPr sz="6826" kern="1200">
        <a:solidFill>
          <a:schemeClr val="tx1"/>
        </a:solidFill>
        <a:latin typeface="+mn-lt"/>
        <a:ea typeface="+mn-ea"/>
        <a:cs typeface="+mn-cs"/>
      </a:defRPr>
    </a:lvl7pPr>
    <a:lvl8pPr marL="12135917" algn="l" defTabSz="3467405" rtl="0" eaLnBrk="1" latinLnBrk="0" hangingPunct="1">
      <a:defRPr sz="6826" kern="1200">
        <a:solidFill>
          <a:schemeClr val="tx1"/>
        </a:solidFill>
        <a:latin typeface="+mn-lt"/>
        <a:ea typeface="+mn-ea"/>
        <a:cs typeface="+mn-cs"/>
      </a:defRPr>
    </a:lvl8pPr>
    <a:lvl9pPr marL="13869619" algn="l" defTabSz="3467405" rtl="0" eaLnBrk="1" latinLnBrk="0" hangingPunct="1">
      <a:defRPr sz="68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64" userDrawn="1">
          <p15:clr>
            <a:srgbClr val="A4A3A4"/>
          </p15:clr>
        </p15:guide>
        <p15:guide id="2" pos="12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0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0"/>
    <p:restoredTop sz="94673"/>
  </p:normalViewPr>
  <p:slideViewPr>
    <p:cSldViewPr snapToGrid="0" snapToObjects="1">
      <p:cViewPr varScale="1">
        <p:scale>
          <a:sx n="37" d="100"/>
          <a:sy n="37" d="100"/>
        </p:scale>
        <p:origin x="1112" y="296"/>
      </p:cViewPr>
      <p:guideLst>
        <p:guide orient="horz" pos="8664"/>
        <p:guide pos="12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C3434-BFCA-A24A-BA4C-D408812E4CAE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47F9E-D699-0A42-8F9F-75471168F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3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67405" rtl="0" eaLnBrk="1" latinLnBrk="0" hangingPunct="1">
      <a:defRPr sz="4550" kern="1200">
        <a:solidFill>
          <a:schemeClr val="tx1"/>
        </a:solidFill>
        <a:latin typeface="+mn-lt"/>
        <a:ea typeface="+mn-ea"/>
        <a:cs typeface="+mn-cs"/>
      </a:defRPr>
    </a:lvl1pPr>
    <a:lvl2pPr marL="1733702" algn="l" defTabSz="3467405" rtl="0" eaLnBrk="1" latinLnBrk="0" hangingPunct="1">
      <a:defRPr sz="4550" kern="1200">
        <a:solidFill>
          <a:schemeClr val="tx1"/>
        </a:solidFill>
        <a:latin typeface="+mn-lt"/>
        <a:ea typeface="+mn-ea"/>
        <a:cs typeface="+mn-cs"/>
      </a:defRPr>
    </a:lvl2pPr>
    <a:lvl3pPr marL="3467405" algn="l" defTabSz="3467405" rtl="0" eaLnBrk="1" latinLnBrk="0" hangingPunct="1">
      <a:defRPr sz="4550" kern="1200">
        <a:solidFill>
          <a:schemeClr val="tx1"/>
        </a:solidFill>
        <a:latin typeface="+mn-lt"/>
        <a:ea typeface="+mn-ea"/>
        <a:cs typeface="+mn-cs"/>
      </a:defRPr>
    </a:lvl3pPr>
    <a:lvl4pPr marL="5201107" algn="l" defTabSz="3467405" rtl="0" eaLnBrk="1" latinLnBrk="0" hangingPunct="1">
      <a:defRPr sz="4550" kern="1200">
        <a:solidFill>
          <a:schemeClr val="tx1"/>
        </a:solidFill>
        <a:latin typeface="+mn-lt"/>
        <a:ea typeface="+mn-ea"/>
        <a:cs typeface="+mn-cs"/>
      </a:defRPr>
    </a:lvl4pPr>
    <a:lvl5pPr marL="6934810" algn="l" defTabSz="3467405" rtl="0" eaLnBrk="1" latinLnBrk="0" hangingPunct="1">
      <a:defRPr sz="4550" kern="1200">
        <a:solidFill>
          <a:schemeClr val="tx1"/>
        </a:solidFill>
        <a:latin typeface="+mn-lt"/>
        <a:ea typeface="+mn-ea"/>
        <a:cs typeface="+mn-cs"/>
      </a:defRPr>
    </a:lvl5pPr>
    <a:lvl6pPr marL="8668512" algn="l" defTabSz="3467405" rtl="0" eaLnBrk="1" latinLnBrk="0" hangingPunct="1">
      <a:defRPr sz="4550" kern="1200">
        <a:solidFill>
          <a:schemeClr val="tx1"/>
        </a:solidFill>
        <a:latin typeface="+mn-lt"/>
        <a:ea typeface="+mn-ea"/>
        <a:cs typeface="+mn-cs"/>
      </a:defRPr>
    </a:lvl6pPr>
    <a:lvl7pPr marL="10402214" algn="l" defTabSz="3467405" rtl="0" eaLnBrk="1" latinLnBrk="0" hangingPunct="1">
      <a:defRPr sz="4550" kern="1200">
        <a:solidFill>
          <a:schemeClr val="tx1"/>
        </a:solidFill>
        <a:latin typeface="+mn-lt"/>
        <a:ea typeface="+mn-ea"/>
        <a:cs typeface="+mn-cs"/>
      </a:defRPr>
    </a:lvl7pPr>
    <a:lvl8pPr marL="12135917" algn="l" defTabSz="3467405" rtl="0" eaLnBrk="1" latinLnBrk="0" hangingPunct="1">
      <a:defRPr sz="4550" kern="1200">
        <a:solidFill>
          <a:schemeClr val="tx1"/>
        </a:solidFill>
        <a:latin typeface="+mn-lt"/>
        <a:ea typeface="+mn-ea"/>
        <a:cs typeface="+mn-cs"/>
      </a:defRPr>
    </a:lvl8pPr>
    <a:lvl9pPr marL="13869619" algn="l" defTabSz="3467405" rtl="0" eaLnBrk="1" latinLnBrk="0" hangingPunct="1">
      <a:defRPr sz="45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47F9E-D699-0A42-8F9F-75471168F0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94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6100" y="4489452"/>
            <a:ext cx="34975800" cy="9550400"/>
          </a:xfrm>
        </p:spPr>
        <p:txBody>
          <a:bodyPr anchor="b"/>
          <a:lstStyle>
            <a:lvl1pPr algn="ctr"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0" y="14408152"/>
            <a:ext cx="30861000" cy="6623048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800" indent="0" algn="ctr">
              <a:buNone/>
              <a:defRPr sz="8000"/>
            </a:lvl2pPr>
            <a:lvl3pPr marL="3657600" indent="0" algn="ctr">
              <a:buNone/>
              <a:defRPr sz="7200"/>
            </a:lvl3pPr>
            <a:lvl4pPr marL="5486400" indent="0" algn="ctr">
              <a:buNone/>
              <a:defRPr sz="6400"/>
            </a:lvl4pPr>
            <a:lvl5pPr marL="7315200" indent="0" algn="ctr">
              <a:buNone/>
              <a:defRPr sz="6400"/>
            </a:lvl5pPr>
            <a:lvl6pPr marL="9144000" indent="0" algn="ctr">
              <a:buNone/>
              <a:defRPr sz="6400"/>
            </a:lvl6pPr>
            <a:lvl7pPr marL="10972800" indent="0" algn="ctr">
              <a:buNone/>
              <a:defRPr sz="6400"/>
            </a:lvl7pPr>
            <a:lvl8pPr marL="12801600" indent="0" algn="ctr">
              <a:buNone/>
              <a:defRPr sz="6400"/>
            </a:lvl8pPr>
            <a:lvl9pPr marL="14630400" indent="0" algn="ctr">
              <a:buNone/>
              <a:defRPr sz="6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887-8868-7E4F-8A07-03B712ED02E0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6BCA-DF55-A748-98E0-49DFEE7A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887-8868-7E4F-8A07-03B712ED02E0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6BCA-DF55-A748-98E0-49DFEE7A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9446540" y="1460500"/>
            <a:ext cx="8872538" cy="232473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8927" y="1460500"/>
            <a:ext cx="26103263" cy="232473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887-8868-7E4F-8A07-03B712ED02E0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6BCA-DF55-A748-98E0-49DFEE7A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9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887-8868-7E4F-8A07-03B712ED02E0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6BCA-DF55-A748-98E0-49DFEE7A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6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496" y="6838958"/>
            <a:ext cx="35490150" cy="11410948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07496" y="18357858"/>
            <a:ext cx="35490150" cy="6000748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/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887-8868-7E4F-8A07-03B712ED02E0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6BCA-DF55-A748-98E0-49DFEE7A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6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8925" y="7302500"/>
            <a:ext cx="17487900" cy="174053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31175" y="7302500"/>
            <a:ext cx="17487900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887-8868-7E4F-8A07-03B712ED02E0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6BCA-DF55-A748-98E0-49DFEE7A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4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285" y="1460506"/>
            <a:ext cx="35490150" cy="53022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4289" y="6724652"/>
            <a:ext cx="17407530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34289" y="10020300"/>
            <a:ext cx="17407530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831177" y="6724652"/>
            <a:ext cx="17493260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831177" y="10020300"/>
            <a:ext cx="17493260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887-8868-7E4F-8A07-03B712ED02E0}" type="datetimeFigureOut">
              <a:rPr lang="en-US" smtClean="0"/>
              <a:t>9/6/18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6BCA-DF55-A748-98E0-49DFEE7A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6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887-8868-7E4F-8A07-03B712ED02E0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6BCA-DF55-A748-98E0-49DFEE7A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9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887-8868-7E4F-8A07-03B712ED02E0}" type="datetimeFigureOut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6BCA-DF55-A748-98E0-49DFEE7A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5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285" y="1828800"/>
            <a:ext cx="13271301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93259" y="3949706"/>
            <a:ext cx="20831175" cy="19494500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34285" y="8229600"/>
            <a:ext cx="13271301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887-8868-7E4F-8A07-03B712ED02E0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6BCA-DF55-A748-98E0-49DFEE7A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5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285" y="1828800"/>
            <a:ext cx="13271301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493259" y="3949706"/>
            <a:ext cx="20831175" cy="19494500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34285" y="8229600"/>
            <a:ext cx="13271301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887-8868-7E4F-8A07-03B712ED02E0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6BCA-DF55-A748-98E0-49DFEE7A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69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8925" y="1460506"/>
            <a:ext cx="3549015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8925" y="7302500"/>
            <a:ext cx="3549015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28925" y="25425406"/>
            <a:ext cx="92583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7B887-8868-7E4F-8A07-03B712ED02E0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30275" y="25425406"/>
            <a:ext cx="1388745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060775" y="25425406"/>
            <a:ext cx="92583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86BCA-DF55-A748-98E0-49DFEE7A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9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SzPct val="96000"/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jpg"/><Relationship Id="rId26" Type="http://schemas.openxmlformats.org/officeDocument/2006/relationships/image" Target="../media/image24.png"/><Relationship Id="rId3" Type="http://schemas.openxmlformats.org/officeDocument/2006/relationships/image" Target="../media/image1.emf"/><Relationship Id="rId21" Type="http://schemas.openxmlformats.org/officeDocument/2006/relationships/image" Target="../media/image19.jp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jpg"/><Relationship Id="rId25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jp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115" y="5726776"/>
            <a:ext cx="11116386" cy="466888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16513" y="4883381"/>
            <a:ext cx="12933331" cy="1022857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alibri" charset="0"/>
                <a:ea typeface="Calibri" charset="0"/>
                <a:cs typeface="Calibri" charset="0"/>
              </a:rPr>
              <a:t>Introduction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765047" y="179426"/>
            <a:ext cx="28058325" cy="454058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8800" b="1" dirty="0"/>
              <a:t>A+D Net: Training a Shadow Detector with </a:t>
            </a:r>
          </a:p>
          <a:p>
            <a:pPr algn="ctr"/>
            <a:r>
              <a:rPr lang="en-US" sz="8800" b="1" dirty="0"/>
              <a:t>Adversarial Shadow Attenuation</a:t>
            </a:r>
          </a:p>
          <a:p>
            <a:pPr algn="ctr"/>
            <a:r>
              <a:rPr lang="en-US" sz="5400" dirty="0"/>
              <a:t>Hieu Le , Tomas F. </a:t>
            </a:r>
            <a:r>
              <a:rPr lang="en-US" sz="5400" dirty="0" err="1"/>
              <a:t>Yago</a:t>
            </a:r>
            <a:r>
              <a:rPr lang="en-US" sz="5400" dirty="0"/>
              <a:t> Vicente, Vu Nguyen, Minh </a:t>
            </a:r>
            <a:r>
              <a:rPr lang="en-US" sz="5400" dirty="0" err="1"/>
              <a:t>Hoai</a:t>
            </a:r>
            <a:r>
              <a:rPr lang="en-US" sz="5400" dirty="0"/>
              <a:t>, and Dimitris Samaras</a:t>
            </a:r>
          </a:p>
          <a:p>
            <a:pPr algn="ctr"/>
            <a:r>
              <a:rPr lang="en-US" sz="5400" dirty="0"/>
              <a:t>Department of Computer Science, Stony Brook University</a:t>
            </a:r>
          </a:p>
        </p:txBody>
      </p:sp>
      <p:pic>
        <p:nvPicPr>
          <p:cNvPr id="1026" name="Picture 2" descr="mage result for stony br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43" y="1472176"/>
            <a:ext cx="5597957" cy="197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/>
          <p:cNvSpPr/>
          <p:nvPr/>
        </p:nvSpPr>
        <p:spPr>
          <a:xfrm>
            <a:off x="293067" y="153631"/>
            <a:ext cx="40550134" cy="456637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mage result for ECCV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983" y="1091356"/>
            <a:ext cx="5007429" cy="302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ounded Rectangle 78"/>
          <p:cNvSpPr/>
          <p:nvPr/>
        </p:nvSpPr>
        <p:spPr>
          <a:xfrm>
            <a:off x="27876037" y="4930273"/>
            <a:ext cx="12990610" cy="1022857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alibri" charset="0"/>
                <a:ea typeface="Calibri" charset="0"/>
                <a:cs typeface="Calibri" charset="0"/>
              </a:rPr>
              <a:t>Results</a:t>
            </a:r>
          </a:p>
        </p:txBody>
      </p:sp>
      <p:sp>
        <p:nvSpPr>
          <p:cNvPr id="80" name="Rectangle 79"/>
          <p:cNvSpPr/>
          <p:nvPr/>
        </p:nvSpPr>
        <p:spPr>
          <a:xfrm>
            <a:off x="331167" y="5048928"/>
            <a:ext cx="12918677" cy="19944671"/>
          </a:xfrm>
          <a:prstGeom prst="rect">
            <a:avLst/>
          </a:prstGeom>
          <a:noFill/>
          <a:ln w="15875">
            <a:solidFill>
              <a:srgbClr val="BA0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27876037" y="4947657"/>
            <a:ext cx="13009004" cy="21990355"/>
          </a:xfrm>
          <a:prstGeom prst="rect">
            <a:avLst/>
          </a:prstGeom>
          <a:noFill/>
          <a:ln w="15875">
            <a:solidFill>
              <a:srgbClr val="BA0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568070" y="6121347"/>
            <a:ext cx="12385930" cy="498598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571500" indent="-571500">
              <a:spcAft>
                <a:spcPts val="1200"/>
              </a:spcAft>
              <a:buFont typeface="Wingdings" charset="2"/>
              <a:buChar char="§"/>
            </a:pPr>
            <a:r>
              <a:rPr lang="en-US" sz="3600" dirty="0">
                <a:ea typeface="Andale Mono" charset="0"/>
                <a:cs typeface="Andale Mono" charset="0"/>
              </a:rPr>
              <a:t>We </a:t>
            </a:r>
            <a:r>
              <a:rPr lang="en-US" sz="3600" dirty="0">
                <a:ea typeface="Times" charset="0"/>
                <a:cs typeface="Times" charset="0"/>
              </a:rPr>
              <a:t>use a GAN-based framework for shadow detection.</a:t>
            </a:r>
          </a:p>
          <a:p>
            <a:pPr marL="571500" indent="-571500">
              <a:spcAft>
                <a:spcPts val="1200"/>
              </a:spcAft>
              <a:buFont typeface="Wingdings" charset="2"/>
              <a:buChar char="§"/>
            </a:pPr>
            <a:r>
              <a:rPr lang="en-US" sz="3600" dirty="0">
                <a:ea typeface="Times" charset="0"/>
                <a:cs typeface="Times" charset="0"/>
              </a:rPr>
              <a:t>A shadow detection network (D-Net) is trained together with a shadow attenuation network (A-Net):</a:t>
            </a:r>
          </a:p>
          <a:p>
            <a:pPr marL="1157288" lvl="1" indent="-373063" algn="just">
              <a:spcAft>
                <a:spcPts val="1200"/>
              </a:spcAft>
              <a:buFont typeface="Wingdings" charset="2"/>
              <a:buChar char="§"/>
            </a:pPr>
            <a:r>
              <a:rPr lang="en-US" sz="3600" dirty="0">
                <a:ea typeface="Times" charset="0"/>
                <a:cs typeface="Times" charset="0"/>
              </a:rPr>
              <a:t>A-Net generates hard-samples to train D-Net by </a:t>
            </a:r>
            <a:r>
              <a:rPr lang="en-US" sz="3600" dirty="0"/>
              <a:t>attenuating the shadow regions in the input image</a:t>
            </a:r>
            <a:r>
              <a:rPr lang="en-US" sz="3600" dirty="0">
                <a:ea typeface="Times" charset="0"/>
                <a:cs typeface="Times" charset="0"/>
              </a:rPr>
              <a:t>, following a </a:t>
            </a:r>
            <a:r>
              <a:rPr lang="en-US" sz="3600" dirty="0"/>
              <a:t>physics-inspired illumination constraint.</a:t>
            </a:r>
          </a:p>
          <a:p>
            <a:pPr marL="1157288" lvl="1" indent="-373063">
              <a:spcAft>
                <a:spcPts val="1200"/>
              </a:spcAft>
              <a:buFont typeface="Wingdings" charset="2"/>
              <a:buChar char="§"/>
            </a:pPr>
            <a:r>
              <a:rPr lang="en-US" sz="3600" dirty="0">
                <a:ea typeface="Times" charset="0"/>
                <a:cs typeface="Times" charset="0"/>
              </a:rPr>
              <a:t>D-Net learns to detect shadow pixels from the original images and the images generated by A-Net.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31167" y="25238082"/>
            <a:ext cx="9772950" cy="1569660"/>
          </a:xfrm>
          <a:prstGeom prst="rect">
            <a:avLst/>
          </a:prstGeom>
          <a:noFill/>
          <a:ln>
            <a:solidFill>
              <a:srgbClr val="BA0313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Acknowledgements. </a:t>
            </a:r>
            <a:r>
              <a:rPr lang="en-US" sz="2400" dirty="0"/>
              <a:t>This work was supported by the Vietnam Education Foundation, a gift from Adobe, NSF grant CNS-1718014, the Partner University Fund, and the SUNY2020 Infrastructure Transportation Security Center. The authors would also like to thank NVIDIA for GPU donation.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28113" y="11494696"/>
            <a:ext cx="10562901" cy="6662434"/>
            <a:chOff x="1640620" y="12218775"/>
            <a:chExt cx="10562901" cy="6662434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0620" y="12218775"/>
              <a:ext cx="9754427" cy="6662434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2985854" y="15277154"/>
              <a:ext cx="1050224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A-Net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1140986" y="16636075"/>
              <a:ext cx="1062535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D-Net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10182" y="18389470"/>
            <a:ext cx="1238593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spcAft>
                <a:spcPts val="1200"/>
              </a:spcAft>
              <a:buFont typeface="Wingdings" charset="2"/>
              <a:buChar char="§"/>
            </a:pPr>
            <a:r>
              <a:rPr lang="en-US" sz="3600" dirty="0">
                <a:ea typeface="Times" charset="0"/>
                <a:cs typeface="Times" charset="0"/>
              </a:rPr>
              <a:t>Highlights:</a:t>
            </a:r>
          </a:p>
          <a:p>
            <a:pPr marL="1193800" lvl="1" indent="-334963" algn="just">
              <a:spcAft>
                <a:spcPts val="1200"/>
              </a:spcAft>
              <a:buFont typeface="Wingdings" charset="2"/>
              <a:buChar char="§"/>
            </a:pPr>
            <a:r>
              <a:rPr lang="en-US" sz="3600" dirty="0">
                <a:ea typeface="Times" charset="0"/>
                <a:cs typeface="Times" charset="0"/>
              </a:rPr>
              <a:t>Increasing resilience to adversarial examples improves overall shadow detection performance. </a:t>
            </a:r>
          </a:p>
          <a:p>
            <a:pPr marL="1193800" lvl="1" indent="-334963" algn="just">
              <a:spcAft>
                <a:spcPts val="1200"/>
              </a:spcAft>
              <a:buFont typeface="Wingdings" charset="2"/>
              <a:buChar char="§"/>
            </a:pPr>
            <a:r>
              <a:rPr lang="en-US" sz="3600" dirty="0">
                <a:ea typeface="Times" charset="0"/>
                <a:cs typeface="Times" charset="0"/>
              </a:rPr>
              <a:t>With the physics-inspired illumination constraint, A-Net generates examples that are more beneficial for training D-Net.</a:t>
            </a:r>
          </a:p>
          <a:p>
            <a:pPr marL="1193800" lvl="1" indent="-334963" algn="just">
              <a:spcAft>
                <a:spcPts val="1200"/>
              </a:spcAft>
              <a:buFont typeface="Wingdings" charset="2"/>
              <a:buChar char="§"/>
            </a:pPr>
            <a:r>
              <a:rPr lang="en-US" sz="3600" dirty="0">
                <a:ea typeface="Times" charset="0"/>
                <a:cs typeface="Times" charset="0"/>
              </a:rPr>
              <a:t>A simple physical illumination model can be used to estimate the probability of having label noise.</a:t>
            </a:r>
          </a:p>
          <a:p>
            <a:pPr marL="1193800" lvl="1" indent="-334963" algn="just">
              <a:spcAft>
                <a:spcPts val="1200"/>
              </a:spcAft>
              <a:buFont typeface="Wingdings" charset="2"/>
              <a:buChar char="§"/>
            </a:pPr>
            <a:r>
              <a:rPr lang="en-US" sz="3600" dirty="0">
                <a:ea typeface="Times" charset="0"/>
                <a:cs typeface="Times" charset="0"/>
              </a:rPr>
              <a:t>Our method obtains </a:t>
            </a:r>
            <a:r>
              <a:rPr lang="en-US" sz="3600" b="1" i="1" dirty="0">
                <a:ea typeface="Times" charset="0"/>
                <a:cs typeface="Times" charset="0"/>
              </a:rPr>
              <a:t>state-of-the-art</a:t>
            </a:r>
            <a:r>
              <a:rPr lang="en-US" sz="3600" dirty="0">
                <a:ea typeface="Times" charset="0"/>
                <a:cs typeface="Times" charset="0"/>
              </a:rPr>
              <a:t> shadow detection results at </a:t>
            </a:r>
            <a:r>
              <a:rPr lang="en-US" sz="3600" b="1" i="1" dirty="0">
                <a:ea typeface="Times" charset="0"/>
                <a:cs typeface="Times" charset="0"/>
              </a:rPr>
              <a:t>real-time</a:t>
            </a:r>
            <a:r>
              <a:rPr lang="en-US" sz="3600" dirty="0">
                <a:ea typeface="Times" charset="0"/>
                <a:cs typeface="Times" charset="0"/>
              </a:rPr>
              <a:t> detection speed.</a:t>
            </a:r>
          </a:p>
          <a:p>
            <a:pPr marL="2305202" lvl="1" indent="-571500" algn="just">
              <a:spcAft>
                <a:spcPts val="1200"/>
              </a:spcAft>
              <a:buFont typeface="Wingdings" charset="2"/>
              <a:buChar char="§"/>
            </a:pPr>
            <a:endParaRPr lang="en-US" sz="3600" dirty="0">
              <a:ea typeface="Times" charset="0"/>
              <a:cs typeface="Times" charset="0"/>
            </a:endParaRPr>
          </a:p>
          <a:p>
            <a:pPr marL="2305202" lvl="1" indent="-571500" algn="just">
              <a:spcAft>
                <a:spcPts val="1200"/>
              </a:spcAft>
              <a:buFont typeface="Wingdings" charset="2"/>
              <a:buChar char="§"/>
            </a:pPr>
            <a:endParaRPr lang="en-US" sz="3600" dirty="0">
              <a:ea typeface="Times" charset="0"/>
              <a:cs typeface="Times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14071007" y="4930273"/>
            <a:ext cx="13200652" cy="1022857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alibri" charset="0"/>
                <a:ea typeface="Calibri" charset="0"/>
                <a:cs typeface="Calibri" charset="0"/>
              </a:rPr>
              <a:t>Framework</a:t>
            </a:r>
          </a:p>
        </p:txBody>
      </p:sp>
      <p:sp>
        <p:nvSpPr>
          <p:cNvPr id="99" name="Rectangle 98"/>
          <p:cNvSpPr/>
          <p:nvPr/>
        </p:nvSpPr>
        <p:spPr>
          <a:xfrm>
            <a:off x="14077912" y="4911558"/>
            <a:ext cx="13214506" cy="22026455"/>
          </a:xfrm>
          <a:prstGeom prst="rect">
            <a:avLst/>
          </a:prstGeom>
          <a:noFill/>
          <a:ln w="15875">
            <a:solidFill>
              <a:srgbClr val="BA0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14478368" y="10647586"/>
            <a:ext cx="12385930" cy="61863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600" b="1" dirty="0"/>
              <a:t>A-Net</a:t>
            </a:r>
            <a:r>
              <a:rPr lang="en-US" sz="3600" dirty="0"/>
              <a:t> is trained to re-illuminate only the shadow areas so that they cannot be detected by the detector network D-Net: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3600" dirty="0"/>
              <a:t> Inside the GT shadow mask:</a:t>
            </a:r>
          </a:p>
          <a:p>
            <a:pPr marL="1333500" lvl="1" indent="-571500">
              <a:buFont typeface="Wingdings" charset="2"/>
              <a:buChar char="§"/>
            </a:pPr>
            <a:r>
              <a:rPr lang="en-US" sz="3600" dirty="0"/>
              <a:t>Shadow pixels are re-illuminated such that D-Net cannot recognize them as shadow pixels. </a:t>
            </a:r>
          </a:p>
          <a:p>
            <a:pPr marL="1333500" lvl="1" indent="-571500">
              <a:buFont typeface="Wingdings" charset="2"/>
              <a:buChar char="§"/>
            </a:pPr>
            <a:r>
              <a:rPr lang="en-US" sz="3600" dirty="0"/>
              <a:t>The resulting pixel transformation obeys a physics-inspired illumination constraint [7], i.e., all pixels in the shadow area are multiplied by the same factor.</a:t>
            </a:r>
          </a:p>
          <a:p>
            <a:pPr marL="2495703" lvl="2"/>
            <a:r>
              <a:rPr lang="en-US" sz="3600" dirty="0"/>
              <a:t> 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3600" dirty="0"/>
              <a:t>Outside the GT shadow mask:</a:t>
            </a:r>
          </a:p>
          <a:p>
            <a:pPr marL="2305202" lvl="1" indent="-571500">
              <a:buFont typeface="Wingdings" charset="2"/>
              <a:buChar char="§"/>
            </a:pPr>
            <a:r>
              <a:rPr lang="en-US" sz="3600" dirty="0"/>
              <a:t>Values of non-shadow pixels are preserved. 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621" y="6072109"/>
            <a:ext cx="12091510" cy="3820368"/>
          </a:xfrm>
          <a:prstGeom prst="rect">
            <a:avLst/>
          </a:prstGeom>
        </p:spPr>
      </p:pic>
      <p:pic>
        <p:nvPicPr>
          <p:cNvPr id="1034" name="Picture 10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8474" y="19674834"/>
            <a:ext cx="11484571" cy="3119094"/>
          </a:xfrm>
          <a:prstGeom prst="rect">
            <a:avLst/>
          </a:prstGeom>
        </p:spPr>
      </p:pic>
      <p:sp>
        <p:nvSpPr>
          <p:cNvPr id="1035" name="TextBox 1034"/>
          <p:cNvSpPr txBox="1"/>
          <p:nvPr/>
        </p:nvSpPr>
        <p:spPr>
          <a:xfrm>
            <a:off x="28094079" y="18962856"/>
            <a:ext cx="3012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Ablation study:</a:t>
            </a:r>
          </a:p>
        </p:txBody>
      </p:sp>
      <p:pic>
        <p:nvPicPr>
          <p:cNvPr id="1036" name="Picture 10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5574" y="22804037"/>
            <a:ext cx="7630749" cy="3852578"/>
          </a:xfrm>
          <a:prstGeom prst="rect">
            <a:avLst/>
          </a:prstGeom>
        </p:spPr>
      </p:pic>
      <p:pic>
        <p:nvPicPr>
          <p:cNvPr id="1037" name="Picture 10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124" y="20841146"/>
            <a:ext cx="10291061" cy="986238"/>
          </a:xfrm>
          <a:prstGeom prst="rect">
            <a:avLst/>
          </a:prstGeom>
        </p:spPr>
      </p:pic>
      <p:sp>
        <p:nvSpPr>
          <p:cNvPr id="147" name="TextBox 146"/>
          <p:cNvSpPr txBox="1"/>
          <p:nvPr/>
        </p:nvSpPr>
        <p:spPr>
          <a:xfrm>
            <a:off x="14416223" y="20302966"/>
            <a:ext cx="1293861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600" b="1" dirty="0"/>
              <a:t>D-Net</a:t>
            </a:r>
            <a:r>
              <a:rPr lang="en-US" sz="3600" dirty="0"/>
              <a:t> learns to detect shadows from real and adversarial samples: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21989302" y="23085478"/>
            <a:ext cx="31026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estimates if </a:t>
            </a:r>
            <a:r>
              <a:rPr lang="en-US" sz="2800" i="1" dirty="0"/>
              <a:t>A(I)</a:t>
            </a:r>
            <a:r>
              <a:rPr lang="en-US" sz="2800" dirty="0"/>
              <a:t> is a shadow-free image </a:t>
            </a:r>
          </a:p>
        </p:txBody>
      </p:sp>
      <p:pic>
        <p:nvPicPr>
          <p:cNvPr id="1044" name="Picture 10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900" y="22991309"/>
            <a:ext cx="7557858" cy="11210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432535" y="23377070"/>
            <a:ext cx="4196293" cy="32198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dirty="0">
                <a:solidFill>
                  <a:schemeClr val="tx1"/>
                </a:solidFill>
              </a:rPr>
              <a:t>[7]. </a:t>
            </a:r>
            <a:r>
              <a:rPr lang="en-US" sz="1200" dirty="0" err="1">
                <a:solidFill>
                  <a:schemeClr val="tx1"/>
                </a:solidFill>
              </a:rPr>
              <a:t>Guo</a:t>
            </a:r>
            <a:r>
              <a:rPr lang="en-US" sz="1200" dirty="0">
                <a:solidFill>
                  <a:schemeClr val="tx1"/>
                </a:solidFill>
              </a:rPr>
              <a:t>, R., Dai, Q., </a:t>
            </a:r>
            <a:r>
              <a:rPr lang="en-US" sz="1200" dirty="0" err="1">
                <a:solidFill>
                  <a:schemeClr val="tx1"/>
                </a:solidFill>
              </a:rPr>
              <a:t>Hoiem</a:t>
            </a:r>
            <a:r>
              <a:rPr lang="en-US" sz="1200" dirty="0">
                <a:solidFill>
                  <a:schemeClr val="tx1"/>
                </a:solidFill>
              </a:rPr>
              <a:t>, D.: Single-image shadow detection and removal using paired regions. In: CVPR 2011</a:t>
            </a:r>
          </a:p>
          <a:p>
            <a:pPr algn="just"/>
            <a:r>
              <a:rPr lang="en-US" sz="1200" dirty="0">
                <a:solidFill>
                  <a:schemeClr val="tx1"/>
                </a:solidFill>
              </a:rPr>
              <a:t>[10]. Hu, X., Zhu, L., Fu, C.W., Qin, J., </a:t>
            </a:r>
            <a:r>
              <a:rPr lang="en-US" sz="1200" dirty="0" err="1">
                <a:solidFill>
                  <a:schemeClr val="tx1"/>
                </a:solidFill>
              </a:rPr>
              <a:t>Heng</a:t>
            </a:r>
            <a:r>
              <a:rPr lang="en-US" sz="1200" dirty="0">
                <a:solidFill>
                  <a:schemeClr val="tx1"/>
                </a:solidFill>
              </a:rPr>
              <a:t>, P.A.: Direction-aware spatial context features for shadow detection. In: CVPR 2018</a:t>
            </a:r>
          </a:p>
          <a:p>
            <a:pPr algn="just"/>
            <a:r>
              <a:rPr lang="en-US" sz="1200" dirty="0">
                <a:solidFill>
                  <a:schemeClr val="tx1"/>
                </a:solidFill>
              </a:rPr>
              <a:t>[20]. Nguyen, V., Vicente, T.F.Y., Zhao, M., </a:t>
            </a:r>
            <a:r>
              <a:rPr lang="en-US" sz="1200" dirty="0" err="1">
                <a:solidFill>
                  <a:schemeClr val="tx1"/>
                </a:solidFill>
              </a:rPr>
              <a:t>Hoai</a:t>
            </a:r>
            <a:r>
              <a:rPr lang="en-US" sz="1200" dirty="0">
                <a:solidFill>
                  <a:schemeClr val="tx1"/>
                </a:solidFill>
              </a:rPr>
              <a:t>, M., Samaras, D.: Shadow detection with conditional generative adversarial networks. In: ICCV 2017</a:t>
            </a:r>
          </a:p>
          <a:p>
            <a:pPr algn="just"/>
            <a:r>
              <a:rPr lang="en-US" sz="1200" dirty="0">
                <a:solidFill>
                  <a:schemeClr val="tx1"/>
                </a:solidFill>
              </a:rPr>
              <a:t>[30]. Vicente, T.F.Y., </a:t>
            </a:r>
            <a:r>
              <a:rPr lang="en-US" sz="1200" dirty="0" err="1">
                <a:solidFill>
                  <a:schemeClr val="tx1"/>
                </a:solidFill>
              </a:rPr>
              <a:t>Hou</a:t>
            </a:r>
            <a:r>
              <a:rPr lang="en-US" sz="1200" dirty="0">
                <a:solidFill>
                  <a:schemeClr val="tx1"/>
                </a:solidFill>
              </a:rPr>
              <a:t>, L., Yu, C.P., </a:t>
            </a:r>
            <a:r>
              <a:rPr lang="en-US" sz="1200" dirty="0" err="1">
                <a:solidFill>
                  <a:schemeClr val="tx1"/>
                </a:solidFill>
              </a:rPr>
              <a:t>Hoai</a:t>
            </a:r>
            <a:r>
              <a:rPr lang="en-US" sz="1200" dirty="0">
                <a:solidFill>
                  <a:schemeClr val="tx1"/>
                </a:solidFill>
              </a:rPr>
              <a:t>, M., Samaras, D.: Large-scale training of shadow detectors with noisily-annotated shadow examples. In: ECCV2016</a:t>
            </a:r>
          </a:p>
          <a:p>
            <a:pPr algn="just"/>
            <a:r>
              <a:rPr lang="en-US" sz="1200" dirty="0">
                <a:solidFill>
                  <a:schemeClr val="tx1"/>
                </a:solidFill>
              </a:rPr>
              <a:t>[32]. Wang, J., Li, X., Yang, J.: Stacked conditional generative adversarial networks for jointly learning shadow detection and shadow removal. In: CVPR 2018</a:t>
            </a:r>
          </a:p>
          <a:p>
            <a:pPr algn="just"/>
            <a:r>
              <a:rPr lang="en-US" sz="1200" dirty="0">
                <a:solidFill>
                  <a:schemeClr val="tx1"/>
                </a:solidFill>
              </a:rPr>
              <a:t>[36]. Zhu, J., Samuel, K., Masood, S., </a:t>
            </a:r>
            <a:r>
              <a:rPr lang="en-US" sz="1200" dirty="0" err="1">
                <a:solidFill>
                  <a:schemeClr val="tx1"/>
                </a:solidFill>
              </a:rPr>
              <a:t>Tappen</a:t>
            </a:r>
            <a:r>
              <a:rPr lang="en-US" sz="1200" dirty="0">
                <a:solidFill>
                  <a:schemeClr val="tx1"/>
                </a:solidFill>
              </a:rPr>
              <a:t>, M.: Learning to recognize shadows in monochromatic natural images. In: CVPR 2010</a:t>
            </a:r>
          </a:p>
          <a:p>
            <a:pPr algn="just"/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335124" y="17235324"/>
            <a:ext cx="12700082" cy="2797252"/>
            <a:chOff x="14311633" y="17653390"/>
            <a:chExt cx="12700082" cy="2797252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033"/>
            <a:stretch/>
          </p:blipFill>
          <p:spPr>
            <a:xfrm>
              <a:off x="14311633" y="17653390"/>
              <a:ext cx="12700082" cy="211548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5140818" y="19728101"/>
              <a:ext cx="12811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input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8534321" y="19742756"/>
              <a:ext cx="7564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GT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1397406" y="19731297"/>
              <a:ext cx="18357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Epoch 1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4292038" y="19712598"/>
              <a:ext cx="18357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Epoch 5</a:t>
              </a: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36432535" y="22839050"/>
            <a:ext cx="4196293" cy="53802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References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945" y="14610031"/>
            <a:ext cx="4623353" cy="1322025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7069685" y="21885232"/>
            <a:ext cx="20074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Loss on the </a:t>
            </a:r>
          </a:p>
          <a:p>
            <a:pPr algn="ctr"/>
            <a:r>
              <a:rPr lang="en-US" sz="2800" dirty="0"/>
              <a:t>real samples</a:t>
            </a:r>
          </a:p>
        </p:txBody>
      </p:sp>
      <p:sp>
        <p:nvSpPr>
          <p:cNvPr id="13" name="Right Brace 12"/>
          <p:cNvSpPr/>
          <p:nvPr/>
        </p:nvSpPr>
        <p:spPr>
          <a:xfrm rot="5400000">
            <a:off x="18008985" y="20780188"/>
            <a:ext cx="214034" cy="2028506"/>
          </a:xfrm>
          <a:prstGeom prst="rightBrac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Brace 60"/>
          <p:cNvSpPr/>
          <p:nvPr/>
        </p:nvSpPr>
        <p:spPr>
          <a:xfrm rot="5400000">
            <a:off x="22861236" y="20447168"/>
            <a:ext cx="161492" cy="2747094"/>
          </a:xfrm>
          <a:prstGeom prst="rightBrac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1459105" y="21884943"/>
            <a:ext cx="3226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Loss on the adversarial samples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9660713" y="21760316"/>
            <a:ext cx="1705241" cy="1325162"/>
            <a:chOff x="20552136" y="21761560"/>
            <a:chExt cx="1705241" cy="961398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21265978" y="21768851"/>
              <a:ext cx="170788" cy="954107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0552136" y="21761560"/>
              <a:ext cx="1705241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359" y="24355992"/>
            <a:ext cx="10566271" cy="25534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4296845" y="22892223"/>
            <a:ext cx="10795109" cy="13820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flipH="1">
            <a:off x="10104117" y="25299658"/>
            <a:ext cx="18008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Live demo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232571" y="25238081"/>
            <a:ext cx="3017273" cy="1569661"/>
          </a:xfrm>
          <a:prstGeom prst="rect">
            <a:avLst/>
          </a:prstGeom>
          <a:noFill/>
          <a:ln w="47625">
            <a:solidFill>
              <a:srgbClr val="BA0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542" y="25362115"/>
            <a:ext cx="1362322" cy="1362322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34045940" y="15201776"/>
            <a:ext cx="6366531" cy="3432174"/>
            <a:chOff x="34066539" y="15383207"/>
            <a:chExt cx="6366531" cy="343217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71622" y="15383207"/>
              <a:ext cx="4944028" cy="3432174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34074522" y="15835102"/>
              <a:ext cx="13521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Failure cases: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4066539" y="15431523"/>
              <a:ext cx="6366531" cy="33528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8169199" y="10047956"/>
            <a:ext cx="5463878" cy="8468747"/>
            <a:chOff x="28166656" y="10315651"/>
            <a:chExt cx="5463878" cy="846874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5085" y="10772200"/>
              <a:ext cx="5447466" cy="112077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5085" y="11938834"/>
              <a:ext cx="5447466" cy="135509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5085" y="13311311"/>
              <a:ext cx="5447466" cy="101821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6656" y="15724954"/>
              <a:ext cx="5463878" cy="1746032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6656" y="14346914"/>
              <a:ext cx="5455895" cy="136065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1445" y="17489474"/>
              <a:ext cx="5439089" cy="12949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55"/>
            <a:stretch/>
          </p:blipFill>
          <p:spPr>
            <a:xfrm>
              <a:off x="28612665" y="10315651"/>
              <a:ext cx="4263908" cy="393585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33842109" y="10083759"/>
            <a:ext cx="6662022" cy="4864210"/>
            <a:chOff x="33842109" y="10330085"/>
            <a:chExt cx="6662022" cy="4864210"/>
          </a:xfrm>
        </p:grpSpPr>
        <p:pic>
          <p:nvPicPr>
            <p:cNvPr id="1033" name="Picture 103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2109" y="10330085"/>
              <a:ext cx="6662022" cy="366217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5126" y="13880248"/>
              <a:ext cx="6272039" cy="131404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25333556" y="23023127"/>
                <a:ext cx="203425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𝐷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∎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:</m:t>
                    </m:r>
                  </m:oMath>
                </a14:m>
                <a:r>
                  <a:rPr lang="en-US" sz="2000" dirty="0"/>
                  <a:t> D-Net’s prediction</a:t>
                </a:r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3556" y="23023127"/>
                <a:ext cx="2034254" cy="707886"/>
              </a:xfrm>
              <a:prstGeom prst="rect">
                <a:avLst/>
              </a:prstGeom>
              <a:blipFill rotWithShape="0">
                <a:blip r:embed="rId26"/>
                <a:stretch>
                  <a:fillRect l="-3303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25333556" y="21760080"/>
                <a:ext cx="201210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𝐼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:</m:t>
                    </m:r>
                  </m:oMath>
                </a14:m>
                <a:r>
                  <a:rPr lang="en-US" sz="2000" dirty="0"/>
                  <a:t> Image generated by A-Net</a:t>
                </a: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3556" y="21760080"/>
                <a:ext cx="2012105" cy="1015663"/>
              </a:xfrm>
              <a:prstGeom prst="rect">
                <a:avLst/>
              </a:prstGeom>
              <a:blipFill rotWithShape="0">
                <a:blip r:embed="rId27"/>
                <a:stretch>
                  <a:fillRect l="-3333" t="-3614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25300807" y="21209961"/>
                <a:ext cx="20342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𝐼</m:t>
                    </m:r>
                    <m:r>
                      <a:rPr lang="en-US" sz="2000" b="0" i="1" smtClean="0">
                        <a:latin typeface="Cambria Math" charset="0"/>
                      </a:rPr>
                      <m:t>:</m:t>
                    </m:r>
                  </m:oMath>
                </a14:m>
                <a:r>
                  <a:rPr lang="en-US" sz="2000" dirty="0"/>
                  <a:t> Input image</a:t>
                </a: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0807" y="21209961"/>
                <a:ext cx="2034254" cy="400110"/>
              </a:xfrm>
              <a:prstGeom prst="rect">
                <a:avLst/>
              </a:prstGeom>
              <a:blipFill rotWithShape="0">
                <a:blip r:embed="rId28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545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3177</TotalTime>
  <Words>576</Words>
  <Application>Microsoft Macintosh PowerPoint</Application>
  <PresentationFormat>Custom</PresentationFormat>
  <Paragraphs>49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Andale Mono</vt:lpstr>
      <vt:lpstr>Arial</vt:lpstr>
      <vt:lpstr>Calibri</vt:lpstr>
      <vt:lpstr>Calibri Light</vt:lpstr>
      <vt:lpstr>Cambria Math</vt:lpstr>
      <vt:lpstr>Times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Hieu Le</dc:creator>
  <cp:lastModifiedBy>Minh Hoai  Nguyen</cp:lastModifiedBy>
  <cp:revision>47</cp:revision>
  <cp:lastPrinted>2018-09-05T16:51:57Z</cp:lastPrinted>
  <dcterms:created xsi:type="dcterms:W3CDTF">2018-08-28T19:15:31Z</dcterms:created>
  <dcterms:modified xsi:type="dcterms:W3CDTF">2018-09-06T19:02:38Z</dcterms:modified>
</cp:coreProperties>
</file>