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43891200" cy="21945600"/>
  <p:notesSz cx="6858000" cy="9144000"/>
  <p:defaultTextStyle>
    <a:defPPr>
      <a:defRPr lang="en-US"/>
    </a:defPPr>
    <a:lvl1pPr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513554" indent="-1128226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028740" indent="-2259717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543926" indent="-3391209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6064010" indent="-4522700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35115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82138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9161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761842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5"/>
  </p:normalViewPr>
  <p:slideViewPr>
    <p:cSldViewPr snapToObjects="1">
      <p:cViewPr>
        <p:scale>
          <a:sx n="30" d="100"/>
          <a:sy n="30" d="100"/>
        </p:scale>
        <p:origin x="808" y="472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9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7023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4046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1069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8092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5115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82138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29161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761842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6"/>
            <a:ext cx="3730752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2458723"/>
            <a:ext cx="47404017" cy="52430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9" y="2458723"/>
            <a:ext cx="141480543" cy="52430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1"/>
            <a:ext cx="3730752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7"/>
            <a:ext cx="37307520" cy="4800599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320" y="409896"/>
            <a:ext cx="28128685" cy="2169159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98092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958084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0" y="351475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9" y="873760"/>
            <a:ext cx="14439903" cy="371856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4" y="873766"/>
            <a:ext cx="24536400" cy="18729961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9" y="4592326"/>
            <a:ext cx="14439903" cy="15011401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7"/>
            <a:ext cx="26334720" cy="181356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0"/>
            <a:ext cx="2633472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8"/>
            <a:ext cx="26334720" cy="2575559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5209" y="877957"/>
            <a:ext cx="395007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209" y="5120309"/>
            <a:ext cx="39500783" cy="144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52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  <a:pPr>
                <a:defRPr/>
              </a:pPr>
              <a:t>11/13/22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809" y="20340432"/>
            <a:ext cx="138975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60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5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;p13">
            <a:extLst>
              <a:ext uri="{FF2B5EF4-FFF2-40B4-BE49-F238E27FC236}">
                <a16:creationId xmlns:a16="http://schemas.microsoft.com/office/drawing/2014/main" id="{2004DA40-8923-21E7-36FA-3B8A0FF20E29}"/>
              </a:ext>
            </a:extLst>
          </p:cNvPr>
          <p:cNvSpPr/>
          <p:nvPr/>
        </p:nvSpPr>
        <p:spPr>
          <a:xfrm>
            <a:off x="331165" y="4883382"/>
            <a:ext cx="13897039" cy="1019180"/>
          </a:xfrm>
          <a:prstGeom prst="roundRect">
            <a:avLst>
              <a:gd name="adj" fmla="val 0"/>
            </a:avLst>
          </a:prstGeom>
          <a:solidFill>
            <a:srgbClr val="9A201D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dirty="0"/>
          </a:p>
        </p:txBody>
      </p:sp>
      <p:sp>
        <p:nvSpPr>
          <p:cNvPr id="7" name="Google Shape;91;p13">
            <a:extLst>
              <a:ext uri="{FF2B5EF4-FFF2-40B4-BE49-F238E27FC236}">
                <a16:creationId xmlns:a16="http://schemas.microsoft.com/office/drawing/2014/main" id="{0134C674-2237-EFB3-9D20-73B0F114F157}"/>
              </a:ext>
            </a:extLst>
          </p:cNvPr>
          <p:cNvSpPr/>
          <p:nvPr/>
        </p:nvSpPr>
        <p:spPr>
          <a:xfrm>
            <a:off x="8763000" y="179427"/>
            <a:ext cx="26593800" cy="4524256"/>
          </a:xfrm>
          <a:prstGeom prst="rect">
            <a:avLst/>
          </a:prstGeom>
          <a:solidFill>
            <a:srgbClr val="9A201D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Exemplar Free Class Agnostic Counting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Viresh Ranjan</a:t>
            </a:r>
            <a:r>
              <a:rPr lang="en-US" sz="54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Minh Hoai</a:t>
            </a:r>
            <a:r>
              <a:rPr lang="en-US" sz="54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1,2</a:t>
            </a:r>
            <a:r>
              <a:rPr lang="en-US"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Department of Computer Science, Stony Brook University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aseline="30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r>
              <a:rPr lang="en-US" sz="54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VinAI Research, Vietnam</a:t>
            </a:r>
            <a:endParaRPr dirty="0"/>
          </a:p>
        </p:txBody>
      </p:sp>
      <p:pic>
        <p:nvPicPr>
          <p:cNvPr id="8" name="Google Shape;92;p13" descr="mage result for stony brook">
            <a:extLst>
              <a:ext uri="{FF2B5EF4-FFF2-40B4-BE49-F238E27FC236}">
                <a16:creationId xmlns:a16="http://schemas.microsoft.com/office/drawing/2014/main" id="{28CB2233-C2F8-806F-7D8E-1EB54B1BC09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3843" y="235758"/>
            <a:ext cx="5597957" cy="19641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5;p13">
            <a:extLst>
              <a:ext uri="{FF2B5EF4-FFF2-40B4-BE49-F238E27FC236}">
                <a16:creationId xmlns:a16="http://schemas.microsoft.com/office/drawing/2014/main" id="{3CC86145-F2E1-EC56-7A5D-7447B95E3265}"/>
              </a:ext>
            </a:extLst>
          </p:cNvPr>
          <p:cNvSpPr/>
          <p:nvPr/>
        </p:nvSpPr>
        <p:spPr>
          <a:xfrm>
            <a:off x="30480000" y="4930274"/>
            <a:ext cx="13009002" cy="1019180"/>
          </a:xfrm>
          <a:prstGeom prst="roundRect">
            <a:avLst>
              <a:gd name="adj" fmla="val 0"/>
            </a:avLst>
          </a:prstGeom>
          <a:solidFill>
            <a:srgbClr val="9A201D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dirty="0"/>
          </a:p>
        </p:txBody>
      </p:sp>
      <p:sp>
        <p:nvSpPr>
          <p:cNvPr id="10" name="Google Shape;96;p13">
            <a:extLst>
              <a:ext uri="{FF2B5EF4-FFF2-40B4-BE49-F238E27FC236}">
                <a16:creationId xmlns:a16="http://schemas.microsoft.com/office/drawing/2014/main" id="{D665F4D5-EF5F-593E-DFCE-487E664BE6F3}"/>
              </a:ext>
            </a:extLst>
          </p:cNvPr>
          <p:cNvSpPr/>
          <p:nvPr/>
        </p:nvSpPr>
        <p:spPr>
          <a:xfrm>
            <a:off x="331167" y="4960632"/>
            <a:ext cx="13897037" cy="16805541"/>
          </a:xfrm>
          <a:prstGeom prst="rect">
            <a:avLst/>
          </a:prstGeom>
          <a:noFill/>
          <a:ln w="15875" cap="flat" cmpd="sng">
            <a:solidFill>
              <a:srgbClr val="9A2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82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13">
            <a:extLst>
              <a:ext uri="{FF2B5EF4-FFF2-40B4-BE49-F238E27FC236}">
                <a16:creationId xmlns:a16="http://schemas.microsoft.com/office/drawing/2014/main" id="{9CAF7299-BA43-FBDE-6896-C0AB1C08C6E7}"/>
              </a:ext>
            </a:extLst>
          </p:cNvPr>
          <p:cNvSpPr/>
          <p:nvPr/>
        </p:nvSpPr>
        <p:spPr>
          <a:xfrm>
            <a:off x="30501196" y="4922941"/>
            <a:ext cx="13009004" cy="16843232"/>
          </a:xfrm>
          <a:prstGeom prst="rect">
            <a:avLst/>
          </a:prstGeom>
          <a:noFill/>
          <a:ln w="15875" cap="flat" cmpd="sng">
            <a:solidFill>
              <a:srgbClr val="9A2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82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9;p13">
            <a:extLst>
              <a:ext uri="{FF2B5EF4-FFF2-40B4-BE49-F238E27FC236}">
                <a16:creationId xmlns:a16="http://schemas.microsoft.com/office/drawing/2014/main" id="{C8E7713A-FF34-EAFC-A1E1-59D731955114}"/>
              </a:ext>
            </a:extLst>
          </p:cNvPr>
          <p:cNvSpPr/>
          <p:nvPr/>
        </p:nvSpPr>
        <p:spPr>
          <a:xfrm>
            <a:off x="14782800" y="4930274"/>
            <a:ext cx="15163800" cy="1019180"/>
          </a:xfrm>
          <a:prstGeom prst="roundRect">
            <a:avLst>
              <a:gd name="adj" fmla="val 0"/>
            </a:avLst>
          </a:prstGeom>
          <a:solidFill>
            <a:srgbClr val="9A201D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Proposed Approach</a:t>
            </a:r>
            <a:endParaRPr dirty="0"/>
          </a:p>
        </p:txBody>
      </p:sp>
      <p:sp>
        <p:nvSpPr>
          <p:cNvPr id="13" name="Google Shape;100;p13">
            <a:extLst>
              <a:ext uri="{FF2B5EF4-FFF2-40B4-BE49-F238E27FC236}">
                <a16:creationId xmlns:a16="http://schemas.microsoft.com/office/drawing/2014/main" id="{BBBEC1BE-6B32-C304-8AF1-A9955D50CD1B}"/>
              </a:ext>
            </a:extLst>
          </p:cNvPr>
          <p:cNvSpPr/>
          <p:nvPr/>
        </p:nvSpPr>
        <p:spPr>
          <a:xfrm>
            <a:off x="14782800" y="4911558"/>
            <a:ext cx="15163800" cy="16854615"/>
          </a:xfrm>
          <a:prstGeom prst="rect">
            <a:avLst/>
          </a:prstGeom>
          <a:noFill/>
          <a:ln w="15875" cap="flat" cmpd="sng">
            <a:solidFill>
              <a:srgbClr val="9A2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82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4B730-F8CA-AFF6-3D66-8CE3A6A0F63C}"/>
              </a:ext>
            </a:extLst>
          </p:cNvPr>
          <p:cNvSpPr txBox="1"/>
          <p:nvPr/>
        </p:nvSpPr>
        <p:spPr>
          <a:xfrm>
            <a:off x="331165" y="6172200"/>
            <a:ext cx="138970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Typical Few Shot Counting approach [1]</a:t>
            </a:r>
          </a:p>
          <a:p>
            <a:pPr marL="208505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Input: image with novel objects, goal is to count the novel object.</a:t>
            </a:r>
          </a:p>
          <a:p>
            <a:pPr marL="208505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Human user selects few exemplars depicting the object of interest to be counted.</a:t>
            </a:r>
          </a:p>
          <a:p>
            <a:pPr marL="208505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Output: density map for the object of interest.</a:t>
            </a:r>
          </a:p>
          <a:p>
            <a:pPr marL="208505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Count is obtained by integrating across the density map.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D7C6D7-5180-ACE2-4B61-F6E2DD8A2E6D}"/>
              </a:ext>
            </a:extLst>
          </p:cNvPr>
          <p:cNvSpPr txBox="1"/>
          <p:nvPr/>
        </p:nvSpPr>
        <p:spPr>
          <a:xfrm>
            <a:off x="352363" y="14401800"/>
            <a:ext cx="1389703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Limitations of existing few-shot counters</a:t>
            </a:r>
          </a:p>
          <a:p>
            <a:pPr marL="208505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Require a human to provide exemplars corresponding to the object of interest.</a:t>
            </a:r>
          </a:p>
          <a:p>
            <a:pPr marL="208505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Cannot work in fully automated settings.</a:t>
            </a:r>
          </a:p>
          <a:p>
            <a:pPr lvl="1" indent="0"/>
            <a:endParaRPr lang="en-US" sz="4000" dirty="0"/>
          </a:p>
          <a:p>
            <a:pPr marL="2085054" lvl="1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To address this limitation, we propose Repetitive Region Proposal Network based Counter (</a:t>
            </a:r>
            <a:r>
              <a:rPr lang="en-US" sz="4000" dirty="0" err="1"/>
              <a:t>RepRPN</a:t>
            </a:r>
            <a:r>
              <a:rPr lang="en-US" sz="4000" dirty="0"/>
              <a:t>-Counter), an exemplar free class agnostic counter which does not require a human to provide exemplars from the novel categories.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B91B0D9-BE5A-C340-07E7-14E18459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119613" y="6194435"/>
            <a:ext cx="14556988" cy="376113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8CD28D5-21A1-826F-BE53-29D11A10B564}"/>
              </a:ext>
            </a:extLst>
          </p:cNvPr>
          <p:cNvSpPr txBox="1"/>
          <p:nvPr/>
        </p:nvSpPr>
        <p:spPr>
          <a:xfrm>
            <a:off x="14803996" y="10058400"/>
            <a:ext cx="15142604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Our proposed </a:t>
            </a:r>
            <a:r>
              <a:rPr lang="en-US" sz="4000" dirty="0" err="1"/>
              <a:t>RepRPN</a:t>
            </a:r>
            <a:r>
              <a:rPr lang="en-US" sz="4000" dirty="0"/>
              <a:t>-Counter consists of two key components: 1) a novel region proposal network called Repetitive Region Proposal Network (</a:t>
            </a:r>
            <a:r>
              <a:rPr lang="en-US" sz="4000" dirty="0" err="1"/>
              <a:t>RepRPN</a:t>
            </a:r>
            <a:r>
              <a:rPr lang="en-US" sz="4000" dirty="0"/>
              <a:t>), 2) a Class Agnostic Counter.</a:t>
            </a:r>
          </a:p>
          <a:p>
            <a:pPr lvl="1" indent="0"/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RepRPN</a:t>
            </a:r>
            <a:endParaRPr lang="en-US" sz="4000" dirty="0"/>
          </a:p>
          <a:p>
            <a:pPr marL="2085054" lvl="1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RepRPN</a:t>
            </a:r>
            <a:r>
              <a:rPr lang="en-US" sz="4000" dirty="0"/>
              <a:t> automatically identifies exemplars from the repetitive categories in the image.</a:t>
            </a:r>
          </a:p>
          <a:p>
            <a:pPr marL="208505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Predicts a repetitiveness score for each of the object proposals, and picks proposals with high repetitiveness scores as exemplars.</a:t>
            </a:r>
          </a:p>
          <a:p>
            <a:pPr marL="2085054" lvl="1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Class Agnostic Counter</a:t>
            </a:r>
          </a:p>
          <a:p>
            <a:pPr marL="208505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Predicts a separate density map for each of the exemplars chosen by </a:t>
            </a:r>
            <a:r>
              <a:rPr lang="en-US" sz="4000" dirty="0" err="1"/>
              <a:t>RepRPN</a:t>
            </a:r>
            <a:r>
              <a:rPr lang="en-US" sz="4000" dirty="0"/>
              <a:t>.</a:t>
            </a:r>
          </a:p>
          <a:p>
            <a:pPr marL="2085054" lvl="1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/>
              <a:t>RepRPN</a:t>
            </a:r>
            <a:r>
              <a:rPr lang="en-US" sz="4000" dirty="0"/>
              <a:t>-Counter is trained in two stage. We first train </a:t>
            </a:r>
            <a:r>
              <a:rPr lang="en-US" sz="4000" dirty="0" err="1"/>
              <a:t>RepRPN</a:t>
            </a:r>
            <a:r>
              <a:rPr lang="en-US" sz="4000" dirty="0"/>
              <a:t> to identify exemplars, and then train the Class Agnostic Counter to predict the density map for the exemplars.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94609D-1BE3-9470-462A-448F17C821D8}"/>
              </a:ext>
            </a:extLst>
          </p:cNvPr>
          <p:cNvSpPr txBox="1"/>
          <p:nvPr/>
        </p:nvSpPr>
        <p:spPr>
          <a:xfrm>
            <a:off x="30556200" y="5943600"/>
            <a:ext cx="129328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We report results on Val set of FSC-147 dataset[1]. Please see paper for more results and details.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Evaluation metrics</a:t>
            </a:r>
          </a:p>
          <a:p>
            <a:pPr marL="208505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Top-k version of Mean Absolute Error (MAE) and Root Mean Squared Error (RMSE).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2E38FAA-5BE2-9CC5-C741-21AD7EF8AB36}"/>
              </a:ext>
            </a:extLst>
          </p:cNvPr>
          <p:cNvSpPr txBox="1"/>
          <p:nvPr/>
        </p:nvSpPr>
        <p:spPr>
          <a:xfrm>
            <a:off x="30518100" y="12925961"/>
            <a:ext cx="12932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Below we show few images, exemplar identified by </a:t>
            </a:r>
            <a:r>
              <a:rPr lang="en-US" sz="4000" dirty="0" err="1"/>
              <a:t>RepRPN</a:t>
            </a:r>
            <a:r>
              <a:rPr lang="en-US" sz="4000" dirty="0"/>
              <a:t>, and the predicted density map</a:t>
            </a:r>
          </a:p>
        </p:txBody>
      </p:sp>
      <p:sp>
        <p:nvSpPr>
          <p:cNvPr id="66" name="Google Shape;121;p13">
            <a:extLst>
              <a:ext uri="{FF2B5EF4-FFF2-40B4-BE49-F238E27FC236}">
                <a16:creationId xmlns:a16="http://schemas.microsoft.com/office/drawing/2014/main" id="{9659A702-6870-F7A8-D8C1-7BC9A95A823C}"/>
              </a:ext>
            </a:extLst>
          </p:cNvPr>
          <p:cNvSpPr/>
          <p:nvPr/>
        </p:nvSpPr>
        <p:spPr>
          <a:xfrm>
            <a:off x="30505088" y="17247349"/>
            <a:ext cx="12983914" cy="4518824"/>
          </a:xfrm>
          <a:prstGeom prst="rect">
            <a:avLst/>
          </a:prstGeom>
          <a:noFill/>
          <a:ln w="15875" cap="flat" cmpd="sng">
            <a:solidFill>
              <a:srgbClr val="9A2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82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122;p13">
            <a:extLst>
              <a:ext uri="{FF2B5EF4-FFF2-40B4-BE49-F238E27FC236}">
                <a16:creationId xmlns:a16="http://schemas.microsoft.com/office/drawing/2014/main" id="{216A8DD4-F6AD-7532-7F2B-A7210015D473}"/>
              </a:ext>
            </a:extLst>
          </p:cNvPr>
          <p:cNvSpPr txBox="1"/>
          <p:nvPr/>
        </p:nvSpPr>
        <p:spPr>
          <a:xfrm>
            <a:off x="30501196" y="17452000"/>
            <a:ext cx="13009490" cy="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rPr>
              <a:t>References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8EE428B-1D26-41E6-A014-7145F5778011}"/>
              </a:ext>
            </a:extLst>
          </p:cNvPr>
          <p:cNvSpPr txBox="1"/>
          <p:nvPr/>
        </p:nvSpPr>
        <p:spPr>
          <a:xfrm>
            <a:off x="30460950" y="18289012"/>
            <a:ext cx="12932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[1] V. Ranjan, </a:t>
            </a:r>
            <a:r>
              <a:rPr lang="en-US" sz="2800" dirty="0" err="1"/>
              <a:t>Udbhav</a:t>
            </a:r>
            <a:r>
              <a:rPr lang="en-US" sz="2800" dirty="0"/>
              <a:t>, Thu Nguyen, Minh </a:t>
            </a:r>
            <a:r>
              <a:rPr lang="en-US" sz="2800" dirty="0" err="1"/>
              <a:t>Hoai</a:t>
            </a:r>
            <a:r>
              <a:rPr lang="en-US" sz="2800" dirty="0"/>
              <a:t>, Learning to Count Everything, CVPR 2021</a:t>
            </a:r>
          </a:p>
          <a:p>
            <a:pPr algn="just"/>
            <a:r>
              <a:rPr lang="en-US" sz="2800" dirty="0"/>
              <a:t>[2] Erika Lu, </a:t>
            </a:r>
            <a:r>
              <a:rPr lang="en-US" sz="2800" dirty="0" err="1"/>
              <a:t>Weidi</a:t>
            </a:r>
            <a:r>
              <a:rPr lang="en-US" sz="2800" dirty="0"/>
              <a:t> </a:t>
            </a:r>
            <a:r>
              <a:rPr lang="en-US" sz="2800" dirty="0" err="1"/>
              <a:t>Xie</a:t>
            </a:r>
            <a:r>
              <a:rPr lang="en-US" sz="2800" dirty="0"/>
              <a:t>, and Andrew Zisserman. Class-agnostic counting, ACCV 2018</a:t>
            </a:r>
          </a:p>
          <a:p>
            <a:pPr algn="just"/>
            <a:r>
              <a:rPr lang="en-US" sz="2800" dirty="0"/>
              <a:t>[3] Chelsea Finn, Pieter </a:t>
            </a:r>
            <a:r>
              <a:rPr lang="en-US" sz="2800" dirty="0" err="1"/>
              <a:t>Abbeel</a:t>
            </a:r>
            <a:r>
              <a:rPr lang="en-US" sz="2800" dirty="0"/>
              <a:t>, and Sergey Levine. Model-agnostic meta-learning for fast adaptation of deep networks, ICML 2017</a:t>
            </a:r>
          </a:p>
          <a:p>
            <a:pPr algn="just"/>
            <a:r>
              <a:rPr lang="en-US" sz="2800" dirty="0"/>
              <a:t>[4] </a:t>
            </a: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Ren et al,</a:t>
            </a:r>
            <a:r>
              <a:rPr lang="en-US" sz="2800" dirty="0">
                <a:highlight>
                  <a:srgbClr val="FFFFFF"/>
                </a:highlight>
              </a:rPr>
              <a:t> 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Faster r-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cnn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Towards real-time object detection with region proposal networks</a:t>
            </a: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</a:t>
            </a:r>
            <a:r>
              <a:rPr lang="en-US" sz="2800" dirty="0" err="1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NeurIPS</a:t>
            </a: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2015</a:t>
            </a:r>
            <a:endParaRPr lang="en-US" sz="28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CDBC3D0-0BE7-70CA-B587-E8A59003A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7" y="10616148"/>
            <a:ext cx="13115045" cy="378565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A9C3F-43ED-2E47-5F9F-70D71498A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502762"/>
              </p:ext>
            </p:extLst>
          </p:nvPr>
        </p:nvGraphicFramePr>
        <p:xfrm>
          <a:off x="31318200" y="9131499"/>
          <a:ext cx="11277597" cy="346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549">
                  <a:extLst>
                    <a:ext uri="{9D8B030D-6E8A-4147-A177-3AD203B41FA5}">
                      <a16:colId xmlns:a16="http://schemas.microsoft.com/office/drawing/2014/main" val="3912583674"/>
                    </a:ext>
                  </a:extLst>
                </a:gridCol>
                <a:gridCol w="3056690">
                  <a:extLst>
                    <a:ext uri="{9D8B030D-6E8A-4147-A177-3AD203B41FA5}">
                      <a16:colId xmlns:a16="http://schemas.microsoft.com/office/drawing/2014/main" val="872235175"/>
                    </a:ext>
                  </a:extLst>
                </a:gridCol>
                <a:gridCol w="929791">
                  <a:extLst>
                    <a:ext uri="{9D8B030D-6E8A-4147-A177-3AD203B41FA5}">
                      <a16:colId xmlns:a16="http://schemas.microsoft.com/office/drawing/2014/main" val="3217059531"/>
                    </a:ext>
                  </a:extLst>
                </a:gridCol>
                <a:gridCol w="906547">
                  <a:extLst>
                    <a:ext uri="{9D8B030D-6E8A-4147-A177-3AD203B41FA5}">
                      <a16:colId xmlns:a16="http://schemas.microsoft.com/office/drawing/2014/main" val="3872638436"/>
                    </a:ext>
                  </a:extLst>
                </a:gridCol>
                <a:gridCol w="906546">
                  <a:extLst>
                    <a:ext uri="{9D8B030D-6E8A-4147-A177-3AD203B41FA5}">
                      <a16:colId xmlns:a16="http://schemas.microsoft.com/office/drawing/2014/main" val="195832932"/>
                    </a:ext>
                  </a:extLst>
                </a:gridCol>
                <a:gridCol w="906546">
                  <a:extLst>
                    <a:ext uri="{9D8B030D-6E8A-4147-A177-3AD203B41FA5}">
                      <a16:colId xmlns:a16="http://schemas.microsoft.com/office/drawing/2014/main" val="2639990955"/>
                    </a:ext>
                  </a:extLst>
                </a:gridCol>
                <a:gridCol w="929791">
                  <a:extLst>
                    <a:ext uri="{9D8B030D-6E8A-4147-A177-3AD203B41FA5}">
                      <a16:colId xmlns:a16="http://schemas.microsoft.com/office/drawing/2014/main" val="754138879"/>
                    </a:ext>
                  </a:extLst>
                </a:gridCol>
                <a:gridCol w="1073137">
                  <a:extLst>
                    <a:ext uri="{9D8B030D-6E8A-4147-A177-3AD203B41FA5}">
                      <a16:colId xmlns:a16="http://schemas.microsoft.com/office/drawing/2014/main" val="3724576194"/>
                    </a:ext>
                  </a:extLst>
                </a:gridCol>
              </a:tblGrid>
              <a:tr h="627827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Proposal Method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Method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RMSE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71020"/>
                  </a:ext>
                </a:extLst>
              </a:tr>
              <a:tr h="567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Top-5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680509"/>
                  </a:ext>
                </a:extLst>
              </a:tr>
              <a:tr h="56796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GMN 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145.34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142.81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141.39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59651"/>
                  </a:ext>
                </a:extLst>
              </a:tr>
              <a:tr h="56796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MAML 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133.89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129.31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15573"/>
                  </a:ext>
                </a:extLst>
              </a:tr>
              <a:tr h="56796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RPN 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FamNet</a:t>
                      </a:r>
                      <a:r>
                        <a:rPr lang="en-US" sz="1600" dirty="0"/>
                        <a:t> 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133.57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132.52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131.46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90464"/>
                  </a:ext>
                </a:extLst>
              </a:tr>
              <a:tr h="56796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RepRPN</a:t>
                      </a:r>
                      <a:r>
                        <a:rPr lang="en-US" sz="1600" b="1" dirty="0"/>
                        <a:t> (Proposed)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RepRPN</a:t>
                      </a:r>
                      <a:r>
                        <a:rPr lang="en-US" sz="1600" b="1" dirty="0"/>
                        <a:t>-Counter (Proposed)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28.32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26.66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128.76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129.69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129.11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636470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253CBF15-6808-A5B0-9B9C-BE65F880A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764" y="14786509"/>
            <a:ext cx="2766526" cy="15544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2886C4-ED09-30D7-99DD-E17550C00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200" y="14786509"/>
            <a:ext cx="2766526" cy="15544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CE344D9-8BBC-85F1-9505-DDB7F04C13F1}"/>
              </a:ext>
            </a:extLst>
          </p:cNvPr>
          <p:cNvSpPr txBox="1"/>
          <p:nvPr/>
        </p:nvSpPr>
        <p:spPr>
          <a:xfrm>
            <a:off x="31925361" y="16572205"/>
            <a:ext cx="20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GT Count: 298                          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1F4C0A-31B2-0050-757D-66DAD4844369}"/>
              </a:ext>
            </a:extLst>
          </p:cNvPr>
          <p:cNvSpPr txBox="1"/>
          <p:nvPr/>
        </p:nvSpPr>
        <p:spPr>
          <a:xfrm>
            <a:off x="35052000" y="16572205"/>
            <a:ext cx="276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Pred: 331                              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025434-D5B4-5701-E02E-CBF07D8F4F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08449" y="14762722"/>
            <a:ext cx="2766525" cy="15544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ED3042-8657-0C02-2B85-796F1FF6C7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3886" y="14762722"/>
            <a:ext cx="2766526" cy="15544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D11B56-9561-3F5A-6FD3-2456C61B69E1}"/>
              </a:ext>
            </a:extLst>
          </p:cNvPr>
          <p:cNvSpPr txBox="1"/>
          <p:nvPr/>
        </p:nvSpPr>
        <p:spPr>
          <a:xfrm>
            <a:off x="37998035" y="16597609"/>
            <a:ext cx="20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GT Count: 55                         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3D9649-FD39-6BD5-9E67-F245A2BC5AE8}"/>
              </a:ext>
            </a:extLst>
          </p:cNvPr>
          <p:cNvSpPr txBox="1"/>
          <p:nvPr/>
        </p:nvSpPr>
        <p:spPr>
          <a:xfrm>
            <a:off x="41124674" y="16597609"/>
            <a:ext cx="276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Pred: 61                              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724CF0E-D98B-46C6-DCEF-71210B101EB6}"/>
              </a:ext>
            </a:extLst>
          </p:cNvPr>
          <p:cNvSpPr/>
          <p:nvPr/>
        </p:nvSpPr>
        <p:spPr>
          <a:xfrm>
            <a:off x="37745077" y="293168"/>
            <a:ext cx="4984051" cy="2652484"/>
          </a:xfrm>
          <a:prstGeom prst="rect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AA8BFB35-3F3F-30D3-1C5A-FF7D126DE4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74398" y="497819"/>
            <a:ext cx="6500576" cy="26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2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481</Words>
  <Application>Microsoft Macintosh PowerPoint</Application>
  <PresentationFormat>Custom</PresentationFormat>
  <Paragraphs>84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Viresh  Ranjan</cp:lastModifiedBy>
  <cp:revision>59</cp:revision>
  <dcterms:created xsi:type="dcterms:W3CDTF">2014-05-29T01:41:03Z</dcterms:created>
  <dcterms:modified xsi:type="dcterms:W3CDTF">2022-11-14T02:30:53Z</dcterms:modified>
</cp:coreProperties>
</file>