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0276000" cx="4280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536">
          <p15:clr>
            <a:srgbClr val="A4A3A4"/>
          </p15:clr>
        </p15:guide>
        <p15:guide id="2" pos="1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536" orient="horz"/>
        <p:guide pos="134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5290" y="685800"/>
            <a:ext cx="48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5290" y="685800"/>
            <a:ext cx="4848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459139" y="4382765"/>
            <a:ext cx="39885900" cy="12082200"/>
          </a:xfrm>
          <a:prstGeom prst="rect">
            <a:avLst/>
          </a:prstGeom>
        </p:spPr>
        <p:txBody>
          <a:bodyPr anchorCtr="0" anchor="b" bIns="455200" lIns="455200" spcFirstLastPara="1" rIns="455200" wrap="square" tIns="455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459100" y="16682409"/>
            <a:ext cx="39885900" cy="46653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459100" y="6510944"/>
            <a:ext cx="39885900" cy="11557500"/>
          </a:xfrm>
          <a:prstGeom prst="rect">
            <a:avLst/>
          </a:prstGeom>
        </p:spPr>
        <p:txBody>
          <a:bodyPr anchorCtr="0" anchor="b" bIns="455200" lIns="455200" spcFirstLastPara="1" rIns="455200" wrap="square" tIns="455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5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59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59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59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59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59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59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59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700"/>
              <a:buNone/>
              <a:defRPr sz="59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459100" y="18554829"/>
            <a:ext cx="39885900" cy="76569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indent="-800100" lvl="0" marL="457200" algn="ctr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459100" y="12660471"/>
            <a:ext cx="39885900" cy="49551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459100" y="2619535"/>
            <a:ext cx="39885900" cy="33711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459100" y="6783772"/>
            <a:ext cx="39885900" cy="201099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indent="-800100" lvl="0" marL="4572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459100" y="2619535"/>
            <a:ext cx="39885900" cy="33711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59100" y="6783772"/>
            <a:ext cx="18723900" cy="201099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indent="-673100" lvl="0" marL="4572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indent="-609600" lvl="1" marL="9144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2620959" y="6783772"/>
            <a:ext cx="18723900" cy="201099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indent="-673100" lvl="0" marL="4572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indent="-609600" lvl="1" marL="9144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459100" y="2619535"/>
            <a:ext cx="39885900" cy="33711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59100" y="3270408"/>
            <a:ext cx="13144500" cy="4448100"/>
          </a:xfrm>
          <a:prstGeom prst="rect">
            <a:avLst/>
          </a:prstGeom>
        </p:spPr>
        <p:txBody>
          <a:bodyPr anchorCtr="0" anchor="b" bIns="455200" lIns="455200" spcFirstLastPara="1" rIns="455200" wrap="square" tIns="45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59100" y="8179553"/>
            <a:ext cx="13144500" cy="187149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indent="-609600" lvl="0" marL="4572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indent="-609600" lvl="1" marL="9144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indent="-609600" lvl="2" marL="1371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indent="-609600" lvl="3" marL="18288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indent="-609600" lvl="4" marL="22860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indent="-609600" lvl="5" marL="27432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indent="-609600" lvl="6" marL="32004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indent="-609600" lvl="7" marL="3657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indent="-609600" lvl="8" marL="41148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294910" y="2649702"/>
            <a:ext cx="29808300" cy="240795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1pPr>
            <a:lvl2pPr lvl="1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2pPr>
            <a:lvl3pPr lvl="2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3pPr>
            <a:lvl4pPr lvl="3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4pPr>
            <a:lvl5pPr lvl="4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5pPr>
            <a:lvl6pPr lvl="5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6pPr>
            <a:lvl7pPr lvl="6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7pPr>
            <a:lvl8pPr lvl="7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8pPr>
            <a:lvl9pPr lvl="8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402000" y="-736"/>
            <a:ext cx="21402000" cy="3027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5200" lIns="455200" spcFirstLastPara="1" rIns="455200" wrap="square" tIns="455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242833" y="7258794"/>
            <a:ext cx="18936000" cy="8725200"/>
          </a:xfrm>
          <a:prstGeom prst="rect">
            <a:avLst/>
          </a:prstGeom>
        </p:spPr>
        <p:txBody>
          <a:bodyPr anchorCtr="0" anchor="b" bIns="455200" lIns="455200" spcFirstLastPara="1" rIns="455200" wrap="square" tIns="455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242833" y="16499640"/>
            <a:ext cx="18936000" cy="7270200"/>
          </a:xfrm>
          <a:prstGeom prst="rect">
            <a:avLst/>
          </a:prstGeom>
        </p:spPr>
        <p:txBody>
          <a:bodyPr anchorCtr="0" anchor="t" bIns="455200" lIns="455200" spcFirstLastPara="1" rIns="455200" wrap="square" tIns="455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3122305" y="4262097"/>
            <a:ext cx="17961300" cy="217503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indent="-800100" lvl="0" marL="4572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indent="-673100" lvl="1" marL="9144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indent="-673100" lvl="2" marL="13716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indent="-673100" lvl="3" marL="18288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indent="-673100" lvl="4" marL="22860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indent="-673100" lvl="5" marL="27432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indent="-673100" lvl="6" marL="32004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indent="-673100" lvl="7" marL="36576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indent="-673100" lvl="8" marL="41148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459100" y="24902282"/>
            <a:ext cx="28080900" cy="35616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59100" y="2619535"/>
            <a:ext cx="398859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200" lIns="455200" spcFirstLastPara="1" rIns="455200" wrap="square" tIns="45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59100" y="6783772"/>
            <a:ext cx="39885900" cy="20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200" lIns="455200" spcFirstLastPara="1" rIns="455200" wrap="square" tIns="455200">
            <a:normAutofit/>
          </a:bodyPr>
          <a:lstStyle>
            <a:lvl1pPr indent="-800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Char char="●"/>
              <a:defRPr sz="9000">
                <a:solidFill>
                  <a:schemeClr val="dk2"/>
                </a:solidFill>
              </a:defRPr>
            </a:lvl1pPr>
            <a:lvl2pPr indent="-673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2pPr>
            <a:lvl3pPr indent="-673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3pPr>
            <a:lvl4pPr indent="-673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4pPr>
            <a:lvl5pPr indent="-673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5pPr>
            <a:lvl6pPr indent="-673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6pPr>
            <a:lvl7pPr indent="-673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7pPr>
            <a:lvl8pPr indent="-673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8pPr>
            <a:lvl9pPr indent="-673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9660442" y="27448926"/>
            <a:ext cx="2568600" cy="23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5200" lIns="455200" spcFirstLastPara="1" rIns="455200" wrap="square" tIns="455200">
            <a:normAutofit/>
          </a:bodyPr>
          <a:lstStyle>
            <a:lvl1pPr lvl="0" algn="r">
              <a:buNone/>
              <a:defRPr sz="5000">
                <a:solidFill>
                  <a:schemeClr val="dk2"/>
                </a:solidFill>
              </a:defRPr>
            </a:lvl1pPr>
            <a:lvl2pPr lvl="1" algn="r">
              <a:buNone/>
              <a:defRPr sz="5000">
                <a:solidFill>
                  <a:schemeClr val="dk2"/>
                </a:solidFill>
              </a:defRPr>
            </a:lvl2pPr>
            <a:lvl3pPr lvl="2" algn="r">
              <a:buNone/>
              <a:defRPr sz="5000">
                <a:solidFill>
                  <a:schemeClr val="dk2"/>
                </a:solidFill>
              </a:defRPr>
            </a:lvl3pPr>
            <a:lvl4pPr lvl="3" algn="r">
              <a:buNone/>
              <a:defRPr sz="5000">
                <a:solidFill>
                  <a:schemeClr val="dk2"/>
                </a:solidFill>
              </a:defRPr>
            </a:lvl4pPr>
            <a:lvl5pPr lvl="4" algn="r">
              <a:buNone/>
              <a:defRPr sz="5000">
                <a:solidFill>
                  <a:schemeClr val="dk2"/>
                </a:solidFill>
              </a:defRPr>
            </a:lvl5pPr>
            <a:lvl6pPr lvl="5" algn="r">
              <a:buNone/>
              <a:defRPr sz="5000">
                <a:solidFill>
                  <a:schemeClr val="dk2"/>
                </a:solidFill>
              </a:defRPr>
            </a:lvl6pPr>
            <a:lvl7pPr lvl="6" algn="r">
              <a:buNone/>
              <a:defRPr sz="5000">
                <a:solidFill>
                  <a:schemeClr val="dk2"/>
                </a:solidFill>
              </a:defRPr>
            </a:lvl7pPr>
            <a:lvl8pPr lvl="7" algn="r">
              <a:buNone/>
              <a:defRPr sz="5000">
                <a:solidFill>
                  <a:schemeClr val="dk2"/>
                </a:solidFill>
              </a:defRPr>
            </a:lvl8pPr>
            <a:lvl9pPr lvl="8" algn="r">
              <a:buNone/>
              <a:defRPr sz="5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7.png"/><Relationship Id="rId13" Type="http://schemas.openxmlformats.org/officeDocument/2006/relationships/image" Target="../media/image2.png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4.jp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8250" y="4209850"/>
            <a:ext cx="21432750" cy="755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5625" y="27272475"/>
            <a:ext cx="21432755" cy="30035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9906225" y="609800"/>
            <a:ext cx="239877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200"/>
              <a:t>Few Shot Object Counting and Detection</a:t>
            </a:r>
            <a:endParaRPr b="1" sz="8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Thanh Nguyen*, Chau Pham*, Khoi Nguyen, Minh Hoai</a:t>
            </a:r>
            <a:endParaRPr sz="60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1875" y="508050"/>
            <a:ext cx="5823850" cy="27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899" y="137200"/>
            <a:ext cx="4918735" cy="27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9352" y="6768675"/>
            <a:ext cx="20400945" cy="36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957850" y="4711100"/>
            <a:ext cx="20864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b="1" lang="en" sz="3600">
                <a:solidFill>
                  <a:schemeClr val="dk1"/>
                </a:solidFill>
              </a:rPr>
              <a:t>In training</a:t>
            </a:r>
            <a:r>
              <a:rPr lang="en" sz="3600">
                <a:solidFill>
                  <a:schemeClr val="dk1"/>
                </a:solidFill>
              </a:rPr>
              <a:t>: Each image has 3 annotated bounding boxes of a class (exemplars) and the dots for remaining objects.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b="1" lang="en" sz="3600">
                <a:solidFill>
                  <a:schemeClr val="dk1"/>
                </a:solidFill>
              </a:rPr>
              <a:t>In testing</a:t>
            </a:r>
            <a:r>
              <a:rPr lang="en" sz="3600">
                <a:solidFill>
                  <a:schemeClr val="dk1"/>
                </a:solidFill>
              </a:rPr>
              <a:t>: Each image has 3 </a:t>
            </a:r>
            <a:r>
              <a:rPr lang="en" sz="3600">
                <a:solidFill>
                  <a:schemeClr val="dk1"/>
                </a:solidFill>
              </a:rPr>
              <a:t>exemplars. </a:t>
            </a:r>
            <a:r>
              <a:rPr b="1" lang="en" sz="3600">
                <a:solidFill>
                  <a:schemeClr val="dk1"/>
                </a:solidFill>
              </a:rPr>
              <a:t>Our task</a:t>
            </a:r>
            <a:r>
              <a:rPr lang="en" sz="3600">
                <a:solidFill>
                  <a:schemeClr val="dk1"/>
                </a:solidFill>
              </a:rPr>
              <a:t>: Detect and count all objects share the same category of the exemplars.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985850" y="11626975"/>
            <a:ext cx="8786700" cy="2600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Few shot object Counting (e.g. Famnet):</a:t>
            </a:r>
            <a:r>
              <a:rPr lang="en" sz="3600"/>
              <a:t> Counting the number of object with the same exemplars</a:t>
            </a:r>
            <a:endParaRPr sz="3600"/>
          </a:p>
        </p:txBody>
      </p:sp>
      <p:sp>
        <p:nvSpPr>
          <p:cNvPr id="62" name="Google Shape;62;p13"/>
          <p:cNvSpPr/>
          <p:nvPr/>
        </p:nvSpPr>
        <p:spPr>
          <a:xfrm>
            <a:off x="9924950" y="12183113"/>
            <a:ext cx="1791000" cy="14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1715950" y="11566375"/>
            <a:ext cx="9684300" cy="2721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Limitation</a:t>
            </a:r>
            <a:endParaRPr b="1"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Only produce density map to count, lack of bounding boxes associated with each object to easily interpret and verify the counting results</a:t>
            </a:r>
            <a:endParaRPr sz="3600"/>
          </a:p>
        </p:txBody>
      </p:sp>
      <p:sp>
        <p:nvSpPr>
          <p:cNvPr id="64" name="Google Shape;64;p13"/>
          <p:cNvSpPr/>
          <p:nvPr/>
        </p:nvSpPr>
        <p:spPr>
          <a:xfrm>
            <a:off x="985850" y="14563075"/>
            <a:ext cx="8786700" cy="25398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Few-shot Object Detection 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(e.g. FsDetview, Attention RPN)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Detect all the objects within the same category as the exemplars</a:t>
            </a:r>
            <a:endParaRPr sz="3600"/>
          </a:p>
        </p:txBody>
      </p:sp>
      <p:sp>
        <p:nvSpPr>
          <p:cNvPr id="65" name="Google Shape;65;p13"/>
          <p:cNvSpPr/>
          <p:nvPr/>
        </p:nvSpPr>
        <p:spPr>
          <a:xfrm>
            <a:off x="9924950" y="15071390"/>
            <a:ext cx="1791000" cy="1466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11792150" y="14730525"/>
            <a:ext cx="9684300" cy="2339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Limitation</a:t>
            </a:r>
            <a:endParaRPr b="1"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Require the full bounding box supervision for training (more supervision)</a:t>
            </a:r>
            <a:endParaRPr sz="3600"/>
          </a:p>
        </p:txBody>
      </p:sp>
      <p:sp>
        <p:nvSpPr>
          <p:cNvPr id="67" name="Google Shape;67;p13"/>
          <p:cNvSpPr txBox="1"/>
          <p:nvPr/>
        </p:nvSpPr>
        <p:spPr>
          <a:xfrm>
            <a:off x="519900" y="18289248"/>
            <a:ext cx="1199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Table 1:</a:t>
            </a:r>
            <a:r>
              <a:rPr lang="en" sz="3000"/>
              <a:t> Compare with strong baselines on FSCD-147 dataset</a:t>
            </a:r>
            <a:endParaRPr sz="30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525" y="18953125"/>
            <a:ext cx="11467050" cy="400830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12631650" y="18289250"/>
            <a:ext cx="1146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Table 2:</a:t>
            </a:r>
            <a:r>
              <a:rPr lang="en" sz="3000"/>
              <a:t> Comparison with strong </a:t>
            </a:r>
            <a:r>
              <a:rPr lang="en" sz="3000"/>
              <a:t>baselines</a:t>
            </a:r>
            <a:r>
              <a:rPr lang="en" sz="3000"/>
              <a:t> on FSCD-LVIS dataset</a:t>
            </a:r>
            <a:endParaRPr sz="3000"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402975" y="19011950"/>
            <a:ext cx="12652676" cy="40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8500" y="23633725"/>
            <a:ext cx="11467090" cy="36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596100" y="22978625"/>
            <a:ext cx="1282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Table 3:</a:t>
            </a:r>
            <a:r>
              <a:rPr lang="en" sz="3000"/>
              <a:t> Ablation study on each component contribution to the final results</a:t>
            </a:r>
            <a:endParaRPr sz="3000"/>
          </a:p>
        </p:txBody>
      </p:sp>
      <p:sp>
        <p:nvSpPr>
          <p:cNvPr id="73" name="Google Shape;73;p13"/>
          <p:cNvSpPr txBox="1"/>
          <p:nvPr/>
        </p:nvSpPr>
        <p:spPr>
          <a:xfrm>
            <a:off x="14124150" y="22957525"/>
            <a:ext cx="878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Table 4:</a:t>
            </a:r>
            <a:r>
              <a:rPr lang="en" sz="3000"/>
              <a:t> </a:t>
            </a:r>
            <a:r>
              <a:rPr lang="en" sz="3000"/>
              <a:t>Ablation</a:t>
            </a:r>
            <a:r>
              <a:rPr lang="en" sz="3000"/>
              <a:t> study for the uncertainty loss</a:t>
            </a:r>
            <a:endParaRPr sz="30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51750" y="23827725"/>
            <a:ext cx="12826801" cy="328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055650" y="18289250"/>
            <a:ext cx="16768363" cy="89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22424825" y="11527500"/>
            <a:ext cx="171579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FF"/>
                </a:solidFill>
              </a:rPr>
              <a:t>Contribution</a:t>
            </a:r>
            <a:endParaRPr sz="4600">
              <a:solidFill>
                <a:srgbClr val="0000FF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Introduce a </a:t>
            </a:r>
            <a:r>
              <a:rPr b="1" lang="en" sz="3600"/>
              <a:t>new problem</a:t>
            </a:r>
            <a:r>
              <a:rPr lang="en" sz="3600"/>
              <a:t> of counting and detection.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Introduce </a:t>
            </a:r>
            <a:r>
              <a:rPr b="1" lang="en" sz="3600"/>
              <a:t>new datasets</a:t>
            </a:r>
            <a:r>
              <a:rPr lang="en" sz="3600"/>
              <a:t>: FSCD-147 and FSCD-LVIS.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Propose two-stage training strategy: generating </a:t>
            </a:r>
            <a:r>
              <a:rPr b="1" lang="en" sz="3600"/>
              <a:t>pseudo bounding boxes</a:t>
            </a:r>
            <a:r>
              <a:rPr lang="en" sz="3600"/>
              <a:t> from dot annotations and train a few-shot object detector with the new pseudo bounding boxes.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Propose an </a:t>
            </a:r>
            <a:r>
              <a:rPr b="1" lang="en" sz="3600"/>
              <a:t>uncertain-aware point-based few-shot </a:t>
            </a:r>
            <a:r>
              <a:rPr b="1" lang="en" sz="3600"/>
              <a:t>object</a:t>
            </a:r>
            <a:r>
              <a:rPr b="1" lang="en" sz="3600"/>
              <a:t> detector</a:t>
            </a:r>
            <a:r>
              <a:rPr lang="en" sz="3600"/>
              <a:t> taking into account the imperfection of pseudo bounding boxes.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41651" y="910925"/>
            <a:ext cx="5220382" cy="19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/>
        </p:nvSpPr>
        <p:spPr>
          <a:xfrm>
            <a:off x="1042550" y="3773300"/>
            <a:ext cx="20359500" cy="8313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</a:rPr>
              <a:t>Problem Statement</a:t>
            </a:r>
            <a:endParaRPr b="1" sz="4200">
              <a:solidFill>
                <a:schemeClr val="lt1"/>
              </a:solidFill>
            </a:endParaRPr>
          </a:p>
        </p:txBody>
      </p:sp>
      <p:pic>
        <p:nvPicPr>
          <p:cNvPr id="79" name="Google Shape;7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2874700" y="585650"/>
            <a:ext cx="2425650" cy="24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977100" y="10562325"/>
            <a:ext cx="20359500" cy="8313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</a:rPr>
              <a:t>Prior Work</a:t>
            </a:r>
            <a:endParaRPr b="1" sz="4200">
              <a:solidFill>
                <a:schemeClr val="lt1"/>
              </a:solidFill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977100" y="17396850"/>
            <a:ext cx="40658700" cy="8313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</a:rPr>
              <a:t>Experimental Results</a:t>
            </a:r>
            <a:endParaRPr b="1" sz="4200">
              <a:solidFill>
                <a:schemeClr val="lt1"/>
              </a:solidFill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1974350" y="3783375"/>
            <a:ext cx="20359500" cy="8313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</a:rPr>
              <a:t>Our Approach: Counting DETR</a:t>
            </a:r>
            <a:endParaRPr b="1" sz="4200">
              <a:solidFill>
                <a:schemeClr val="lt1"/>
              </a:solidFill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537050" y="27938725"/>
            <a:ext cx="968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5400">
                <a:solidFill>
                  <a:schemeClr val="dk1"/>
                </a:solidFill>
              </a:rPr>
              <a:t>* Denotes equal contribution 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