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314" r:id="rId4"/>
    <p:sldId id="714" r:id="rId5"/>
    <p:sldId id="312" r:id="rId6"/>
    <p:sldId id="315" r:id="rId7"/>
    <p:sldId id="316" r:id="rId8"/>
    <p:sldId id="334" r:id="rId9"/>
    <p:sldId id="338" r:id="rId10"/>
    <p:sldId id="339" r:id="rId11"/>
    <p:sldId id="340" r:id="rId12"/>
    <p:sldId id="335" r:id="rId13"/>
    <p:sldId id="341" r:id="rId14"/>
    <p:sldId id="336" r:id="rId15"/>
    <p:sldId id="344" r:id="rId16"/>
    <p:sldId id="343" r:id="rId17"/>
    <p:sldId id="345" r:id="rId18"/>
    <p:sldId id="346" r:id="rId19"/>
    <p:sldId id="350" r:id="rId20"/>
    <p:sldId id="347" r:id="rId21"/>
    <p:sldId id="348" r:id="rId22"/>
    <p:sldId id="349" r:id="rId23"/>
    <p:sldId id="337" r:id="rId24"/>
    <p:sldId id="351" r:id="rId25"/>
    <p:sldId id="695" r:id="rId26"/>
    <p:sldId id="700" r:id="rId27"/>
    <p:sldId id="699" r:id="rId28"/>
    <p:sldId id="698" r:id="rId29"/>
    <p:sldId id="697" r:id="rId30"/>
    <p:sldId id="352" r:id="rId31"/>
    <p:sldId id="696" r:id="rId32"/>
    <p:sldId id="710" r:id="rId33"/>
    <p:sldId id="705" r:id="rId34"/>
    <p:sldId id="701" r:id="rId35"/>
    <p:sldId id="704" r:id="rId36"/>
    <p:sldId id="703" r:id="rId37"/>
    <p:sldId id="706" r:id="rId38"/>
    <p:sldId id="707" r:id="rId39"/>
    <p:sldId id="708" r:id="rId40"/>
    <p:sldId id="713" r:id="rId41"/>
    <p:sldId id="712" r:id="rId42"/>
    <p:sldId id="71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1C3D28-D80B-4D29-9F4E-274269CB2868}" v="826" dt="2023-08-21T03:30:10.880"/>
    <p1510:client id="{CE28CC97-8970-483A-8F47-83F180EA5431}" v="318" dt="2023-08-20T21:11:37.8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74818" autoAdjust="0"/>
  </p:normalViewPr>
  <p:slideViewPr>
    <p:cSldViewPr snapToGrid="0">
      <p:cViewPr varScale="1">
        <p:scale>
          <a:sx n="83" d="100"/>
          <a:sy n="83" d="100"/>
        </p:scale>
        <p:origin x="33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FCCA7-B0BD-4FFC-A628-1A82D9DB1DFF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9E1D3-BA21-484E-858C-812B6D24A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3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00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46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78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67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84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55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50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08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9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42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28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57f88aa56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57f88aa56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28049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81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20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75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29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632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782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899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78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935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67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064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439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080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653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511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971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851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36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753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881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67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742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06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90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10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37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9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9E1D3-BA21-484E-858C-812B6D24AF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4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A2824-FACF-D27C-26E0-2FB5F18E1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AE5248-5910-3D70-A256-FBF202459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28AB5-846C-0062-12FF-1232B821E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4AA2-58AA-469E-8EA9-CC30EB7EEC2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484B8-D3C7-CD77-2EDC-807DAE8A7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BE672-E7A4-849B-AD2C-9D501F0A6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B125-906C-4D03-AB4C-4D8AA962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69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7395-52D9-00A1-F12F-ECDCD426E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47931B-E1A6-B257-D656-E76C1D6E0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EFABE-F64B-59AA-16DC-ED2614263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4AA2-58AA-469E-8EA9-CC30EB7EEC2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1B6FF-D779-EFCF-0363-7002ECD49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98B7F-270A-31DC-258D-2D5FB5391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B125-906C-4D03-AB4C-4D8AA962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84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77A151-69F2-BE5E-EF99-F70AEC3F8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BEC08-D9A1-E081-4494-3939AF0FF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18880-567A-C0DC-8B33-E9205220F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4AA2-58AA-469E-8EA9-CC30EB7EEC2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79C99-FD27-9165-BFA3-348E34BC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9DFB5-1163-E23E-9154-DE81CD7DA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B125-906C-4D03-AB4C-4D8AA962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42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3657509" lvl="5" indent="-4233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10294288" y="65020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  <a:defRPr sz="1067" b="0" i="0" u="none" strike="noStrike" cap="none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  <a:defRPr sz="1067" b="0" i="0" u="none" strike="noStrike" cap="none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  <a:defRPr sz="1067" b="0" i="0" u="none" strike="noStrike" cap="none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  <a:defRPr sz="1067" b="0" i="0" u="none" strike="noStrike" cap="none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  <a:defRPr sz="1067" b="0" i="0" u="none" strike="noStrike" cap="none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  <a:defRPr sz="1067" b="0" i="0" u="none" strike="noStrike" cap="none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  <a:defRPr sz="1067" b="0" i="0" u="none" strike="noStrike" cap="none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  <a:defRPr sz="1067" b="0" i="0" u="none" strike="noStrike" cap="none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  <a:defRPr sz="1067" b="0" i="0" u="none" strike="noStrike" cap="none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418501" y="-176423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036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1D857-B0CF-F041-8A1E-44C76D59D8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18501" y="-176423"/>
            <a:ext cx="10972801" cy="1143000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6694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28977-063E-CA40-7BAD-9BD3F75E4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36101-1B70-FD20-A5DB-5AC53C58B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B4C39-DD00-081F-F404-954E79379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4AA2-58AA-469E-8EA9-CC30EB7EEC2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BD47E-A190-2485-5C2B-563C1E948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F7D41-44DD-EC39-2E6C-B9DB3E709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B125-906C-4D03-AB4C-4D8AA962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9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8365B-413F-FF54-EB97-96DE52D4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08234-A7F3-959A-879F-3140F921D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E31D1-2C5D-72EE-A533-0F22616F6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4AA2-58AA-469E-8EA9-CC30EB7EEC2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3FCD0-14FA-9054-0A6E-A329FBFF9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0AD68-AB8D-66D8-4970-71DF72AB0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B125-906C-4D03-AB4C-4D8AA962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5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FBDD-0B4A-C6D6-06C3-F78EFE0BB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A2AAD-56DE-3C5A-8C98-F3337464C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3C8DB6-E3EC-2AEB-6B68-D03E74AF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BC3A0-F88A-372D-23C0-8FF08CCAE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4AA2-58AA-469E-8EA9-CC30EB7EEC2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5A4C3F-5236-D89B-AD4C-5475F598B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D9204-C483-7C65-EF76-C7A32D64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B125-906C-4D03-AB4C-4D8AA962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74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7FC2C-E28D-80C6-3DD1-AF3748E9E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7481E-BAD7-2069-BB22-7CBC7019C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B291A-7C77-4DBB-B566-C6F65FE26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3953DA-C0D8-A847-D4DD-E2753BCBFC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BE38BB-D74F-A3E9-F913-70E2EFA76C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68E44-0C81-58B3-70E0-72FAA3F3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4AA2-58AA-469E-8EA9-CC30EB7EEC2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ECD9BB-4187-1096-C6CA-E7248DCA3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48FFC2-305B-58C1-7A93-6B9F9254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B125-906C-4D03-AB4C-4D8AA962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07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89809-2EDC-EE34-6E48-987AFE760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1984DC-1766-7B44-8061-D1C55E21C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4AA2-58AA-469E-8EA9-CC30EB7EEC2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9F5AC8-4986-A2DB-655B-6E7362032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438D9-DEAA-DEA9-1BC4-06997ABA4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B125-906C-4D03-AB4C-4D8AA962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3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E73E67-65B3-ADD8-784C-C46C10A1D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4AA2-58AA-469E-8EA9-CC30EB7EEC2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3221CA-5BD8-583F-72E1-01F288A77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49DEA-10AA-2BAD-DAE8-713753B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B125-906C-4D03-AB4C-4D8AA962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90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54BD5-B3E4-182F-3FF5-F603A3DD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2591E-D89E-7978-D149-F29F98342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55AFD-7944-1C73-DF11-EB5F1A1DA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45FDE-6226-40D2-3595-BE9732584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4AA2-58AA-469E-8EA9-CC30EB7EEC2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34537-5F83-4F55-F752-60A57A82D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FFDDF-CEC5-6CC4-4174-04E28EF68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B125-906C-4D03-AB4C-4D8AA962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1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7B10D-B17D-2040-33B7-A0B035F54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DA1F33-1FB7-6B28-7F1A-C93A8E251F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B92F9-AA2C-F94A-8C1C-24FA58A1D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3915D-C7CB-9EA2-0ABF-0CE49996D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4AA2-58AA-469E-8EA9-CC30EB7EEC2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8582A-4B64-C26D-8F4B-4ACAADE15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A52DB5-70E7-EF97-EAFE-05D02DBC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B125-906C-4D03-AB4C-4D8AA962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8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873037-7B93-5ADD-E786-BFC1B2002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485A8-1CF5-B156-6ECC-0A2E4ED19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DC0E8-3027-2A8F-5C66-2F6A86D96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24AA2-58AA-469E-8EA9-CC30EB7EEC2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5AB2C-2EF2-8492-AED1-F01C65E5A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78A96-338B-BFF1-AB7C-D48BF2511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DB125-906C-4D03-AB4C-4D8AA962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4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27.png"/><Relationship Id="rId4" Type="http://schemas.openxmlformats.org/officeDocument/2006/relationships/image" Target="../media/image26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0.jpg"/><Relationship Id="rId5" Type="http://schemas.openxmlformats.org/officeDocument/2006/relationships/image" Target="../media/image17.png"/><Relationship Id="rId10" Type="http://schemas.openxmlformats.org/officeDocument/2006/relationships/image" Target="../media/image19.jpg"/><Relationship Id="rId4" Type="http://schemas.openxmlformats.org/officeDocument/2006/relationships/image" Target="../media/image16.jpg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0.jpg"/><Relationship Id="rId5" Type="http://schemas.openxmlformats.org/officeDocument/2006/relationships/image" Target="../media/image17.png"/><Relationship Id="rId10" Type="http://schemas.openxmlformats.org/officeDocument/2006/relationships/image" Target="../media/image19.jpg"/><Relationship Id="rId4" Type="http://schemas.openxmlformats.org/officeDocument/2006/relationships/image" Target="../media/image16.jpg"/><Relationship Id="rId9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FD1DA3F1-895E-01B0-C2BB-D79601445298}"/>
              </a:ext>
            </a:extLst>
          </p:cNvPr>
          <p:cNvSpPr>
            <a:spLocks noGrp="1"/>
          </p:cNvSpPr>
          <p:nvPr/>
        </p:nvSpPr>
        <p:spPr>
          <a:xfrm>
            <a:off x="94108" y="2076050"/>
            <a:ext cx="1200378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Interactive Class-Agnostic Object Counting</a:t>
            </a:r>
            <a:br>
              <a:rPr lang="en-US" sz="5400" dirty="0"/>
            </a:br>
            <a:r>
              <a:rPr lang="en-US" sz="5400" dirty="0"/>
              <a:t>ICCV 2023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E01D011C-CC4E-D2F7-8D58-43AB9150F8DB}"/>
              </a:ext>
            </a:extLst>
          </p:cNvPr>
          <p:cNvSpPr>
            <a:spLocks noGrp="1"/>
          </p:cNvSpPr>
          <p:nvPr/>
        </p:nvSpPr>
        <p:spPr>
          <a:xfrm>
            <a:off x="771378" y="3948797"/>
            <a:ext cx="10649243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965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165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365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565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765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65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Yifeng Huang</a:t>
            </a:r>
            <a:r>
              <a:rPr lang="en-US" sz="3600" baseline="30000" dirty="0"/>
              <a:t>1</a:t>
            </a:r>
            <a:r>
              <a:rPr lang="en-US" sz="3600" dirty="0"/>
              <a:t>, Viresh Ranjan</a:t>
            </a:r>
            <a:r>
              <a:rPr lang="en-US" sz="3600" baseline="30000" dirty="0"/>
              <a:t>2*</a:t>
            </a:r>
            <a:r>
              <a:rPr lang="en-US" sz="3600" dirty="0"/>
              <a:t>, Minh Hoai</a:t>
            </a:r>
            <a:r>
              <a:rPr lang="en-US" sz="3600" baseline="30000" dirty="0"/>
              <a:t>1,3</a:t>
            </a:r>
          </a:p>
          <a:p>
            <a:r>
              <a:rPr lang="en-US" sz="3600" baseline="30000" dirty="0"/>
              <a:t>1</a:t>
            </a:r>
            <a:r>
              <a:rPr lang="en-US" sz="3600" dirty="0"/>
              <a:t>Stony Brook University</a:t>
            </a:r>
          </a:p>
          <a:p>
            <a:r>
              <a:rPr lang="en-US" sz="3600" baseline="30000" dirty="0"/>
              <a:t>2</a:t>
            </a:r>
            <a:r>
              <a:rPr lang="en-US" sz="3600" dirty="0"/>
              <a:t>Amazon </a:t>
            </a:r>
            <a:r>
              <a:rPr lang="en-US" sz="3600" baseline="30000" dirty="0"/>
              <a:t>3</a:t>
            </a:r>
            <a:r>
              <a:rPr lang="en-US" sz="3600" dirty="0"/>
              <a:t>VinAI Research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85578-444D-1265-7862-ECFF90F5B86D}"/>
              </a:ext>
            </a:extLst>
          </p:cNvPr>
          <p:cNvSpPr txBox="1"/>
          <p:nvPr/>
        </p:nvSpPr>
        <p:spPr>
          <a:xfrm>
            <a:off x="-44144" y="6550223"/>
            <a:ext cx="4744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u="none" strike="noStrike" baseline="0" dirty="0">
                <a:latin typeface="NimbusRomNo9L-Regu"/>
              </a:rPr>
              <a:t>*Work done at Stony Brook University, prior to joining Amazon</a:t>
            </a:r>
            <a:endParaRPr lang="en-US" sz="1400" dirty="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BC31047-F23F-5959-98BF-C1AD4868D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65" y="114868"/>
            <a:ext cx="3155622" cy="11123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Google Shape;56;p13">
            <a:extLst>
              <a:ext uri="{FF2B5EF4-FFF2-40B4-BE49-F238E27FC236}">
                <a16:creationId xmlns:a16="http://schemas.microsoft.com/office/drawing/2014/main" id="{FE45944B-51D3-E0AA-0EFC-AF334B4F2DBC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778249" y="6518"/>
            <a:ext cx="2317750" cy="1329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2098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7"/>
            <a:ext cx="10969943" cy="1412497"/>
          </a:xfrm>
          <a:prstGeom prst="rect">
            <a:avLst/>
          </a:prstGeom>
        </p:spPr>
        <p:txBody>
          <a:bodyPr vert="horz" lIns="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I</a:t>
            </a:r>
            <a:r>
              <a:rPr lang="en-US" dirty="0"/>
              <a:t>terative </a:t>
            </a:r>
            <a:r>
              <a:rPr lang="en-US" u="sng" dirty="0"/>
              <a:t>P</a:t>
            </a:r>
            <a:r>
              <a:rPr lang="en-US" dirty="0"/>
              <a:t>eak </a:t>
            </a:r>
            <a:r>
              <a:rPr lang="en-US" u="sng" dirty="0"/>
              <a:t>S</a:t>
            </a:r>
            <a:r>
              <a:rPr lang="en-US" dirty="0"/>
              <a:t>election and </a:t>
            </a:r>
            <a:r>
              <a:rPr lang="en-US" u="sng" dirty="0"/>
              <a:t>E</a:t>
            </a:r>
            <a:r>
              <a:rPr lang="en-US" dirty="0"/>
              <a:t>xpansion </a:t>
            </a:r>
            <a:r>
              <a:rPr lang="en-US" b="1" dirty="0"/>
              <a:t>(IPSE) </a:t>
            </a:r>
            <a:r>
              <a:rPr lang="en-US" dirty="0"/>
              <a:t>density map segmentation 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10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" name="Google Shape;664;p55">
            <a:extLst>
              <a:ext uri="{FF2B5EF4-FFF2-40B4-BE49-F238E27FC236}">
                <a16:creationId xmlns:a16="http://schemas.microsoft.com/office/drawing/2014/main" id="{C47C79D1-4B08-5769-C29B-B9910D2751C9}"/>
              </a:ext>
            </a:extLst>
          </p:cNvPr>
          <p:cNvSpPr txBox="1"/>
          <p:nvPr/>
        </p:nvSpPr>
        <p:spPr>
          <a:xfrm>
            <a:off x="4035888" y="2952992"/>
            <a:ext cx="1948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Gaussian smooth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&amp; </a:t>
            </a:r>
            <a:r>
              <a:rPr lang="en-GB" dirty="0" err="1"/>
              <a:t>Downsampling</a:t>
            </a:r>
            <a:endParaRPr dirty="0"/>
          </a:p>
        </p:txBody>
      </p:sp>
      <p:sp>
        <p:nvSpPr>
          <p:cNvPr id="10" name="Google Shape;665;p55">
            <a:extLst>
              <a:ext uri="{FF2B5EF4-FFF2-40B4-BE49-F238E27FC236}">
                <a16:creationId xmlns:a16="http://schemas.microsoft.com/office/drawing/2014/main" id="{93E91644-921B-7356-2987-06EA961D5AAC}"/>
              </a:ext>
            </a:extLst>
          </p:cNvPr>
          <p:cNvSpPr txBox="1"/>
          <p:nvPr/>
        </p:nvSpPr>
        <p:spPr>
          <a:xfrm>
            <a:off x="8111082" y="2935285"/>
            <a:ext cx="125147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Expansion</a:t>
            </a:r>
            <a:endParaRPr sz="14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" name="Google Shape;675;p55">
            <a:extLst>
              <a:ext uri="{FF2B5EF4-FFF2-40B4-BE49-F238E27FC236}">
                <a16:creationId xmlns:a16="http://schemas.microsoft.com/office/drawing/2014/main" id="{D4FA54DA-92E0-A75A-CBA8-8339797EDE3E}"/>
              </a:ext>
            </a:extLst>
          </p:cNvPr>
          <p:cNvSpPr txBox="1"/>
          <p:nvPr/>
        </p:nvSpPr>
        <p:spPr>
          <a:xfrm>
            <a:off x="7756953" y="4955563"/>
            <a:ext cx="1948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Iteratively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select &amp; expand</a:t>
            </a:r>
            <a:endParaRPr dirty="0"/>
          </a:p>
        </p:txBody>
      </p:sp>
      <p:pic>
        <p:nvPicPr>
          <p:cNvPr id="17" name="Picture 16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D972B14B-C7C9-EBF1-7FE6-5213AB643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63" y="1818382"/>
            <a:ext cx="3197480" cy="2160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02F677C-F316-25B0-B993-8BAA1EE3DA07}"/>
              </a:ext>
            </a:extLst>
          </p:cNvPr>
          <p:cNvGrpSpPr>
            <a:grpSpLocks noChangeAspect="1"/>
          </p:cNvGrpSpPr>
          <p:nvPr/>
        </p:nvGrpSpPr>
        <p:grpSpPr>
          <a:xfrm>
            <a:off x="6096000" y="2358382"/>
            <a:ext cx="1598739" cy="1080000"/>
            <a:chOff x="8241927" y="3494644"/>
            <a:chExt cx="914400" cy="617707"/>
          </a:xfrm>
        </p:grpSpPr>
        <p:pic>
          <p:nvPicPr>
            <p:cNvPr id="3" name="Picture 2" descr="A picture containing text, night sky&#10;&#10;Description automatically generated">
              <a:extLst>
                <a:ext uri="{FF2B5EF4-FFF2-40B4-BE49-F238E27FC236}">
                  <a16:creationId xmlns:a16="http://schemas.microsoft.com/office/drawing/2014/main" id="{D1EA4FC5-59EA-8C8D-F3E6-A3751377C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41927" y="3494644"/>
              <a:ext cx="914400" cy="617707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3A9E4AD-13B9-ACD9-C3C2-D948A8FFF21C}"/>
                </a:ext>
              </a:extLst>
            </p:cNvPr>
            <p:cNvSpPr/>
            <p:nvPr/>
          </p:nvSpPr>
          <p:spPr>
            <a:xfrm flipH="1">
              <a:off x="8610829" y="3942562"/>
              <a:ext cx="47864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06347C3-53A8-A6F7-5E9C-0295F919D997}"/>
              </a:ext>
            </a:extLst>
          </p:cNvPr>
          <p:cNvGrpSpPr>
            <a:grpSpLocks noChangeAspect="1"/>
          </p:cNvGrpSpPr>
          <p:nvPr/>
        </p:nvGrpSpPr>
        <p:grpSpPr>
          <a:xfrm>
            <a:off x="9767668" y="2358382"/>
            <a:ext cx="1598739" cy="1080000"/>
            <a:chOff x="6954455" y="1881082"/>
            <a:chExt cx="914400" cy="617707"/>
          </a:xfrm>
        </p:grpSpPr>
        <p:pic>
          <p:nvPicPr>
            <p:cNvPr id="19" name="Picture 18" descr="A picture containing text, night sky&#10;&#10;Description automatically generated">
              <a:extLst>
                <a:ext uri="{FF2B5EF4-FFF2-40B4-BE49-F238E27FC236}">
                  <a16:creationId xmlns:a16="http://schemas.microsoft.com/office/drawing/2014/main" id="{790D2CE7-3CF7-3A97-E892-D25CE7BED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4455" y="1881082"/>
              <a:ext cx="914400" cy="617707"/>
            </a:xfrm>
            <a:prstGeom prst="rect">
              <a:avLst/>
            </a:prstGeom>
          </p:spPr>
        </p:pic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7D6F5C1-ADD1-3020-D263-0D435B8D3296}"/>
                </a:ext>
              </a:extLst>
            </p:cNvPr>
            <p:cNvSpPr/>
            <p:nvPr/>
          </p:nvSpPr>
          <p:spPr>
            <a:xfrm>
              <a:off x="7204745" y="2221170"/>
              <a:ext cx="216766" cy="216582"/>
            </a:xfrm>
            <a:custGeom>
              <a:avLst/>
              <a:gdLst>
                <a:gd name="connsiteX0" fmla="*/ 197842 w 784865"/>
                <a:gd name="connsiteY0" fmla="*/ 50800 h 920044"/>
                <a:gd name="connsiteX1" fmla="*/ 180909 w 784865"/>
                <a:gd name="connsiteY1" fmla="*/ 84667 h 920044"/>
                <a:gd name="connsiteX2" fmla="*/ 141398 w 784865"/>
                <a:gd name="connsiteY2" fmla="*/ 141111 h 920044"/>
                <a:gd name="connsiteX3" fmla="*/ 84953 w 784865"/>
                <a:gd name="connsiteY3" fmla="*/ 197556 h 920044"/>
                <a:gd name="connsiteX4" fmla="*/ 45442 w 784865"/>
                <a:gd name="connsiteY4" fmla="*/ 276578 h 920044"/>
                <a:gd name="connsiteX5" fmla="*/ 34153 w 784865"/>
                <a:gd name="connsiteY5" fmla="*/ 338667 h 920044"/>
                <a:gd name="connsiteX6" fmla="*/ 28509 w 784865"/>
                <a:gd name="connsiteY6" fmla="*/ 400756 h 920044"/>
                <a:gd name="connsiteX7" fmla="*/ 11575 w 784865"/>
                <a:gd name="connsiteY7" fmla="*/ 462844 h 920044"/>
                <a:gd name="connsiteX8" fmla="*/ 5931 w 784865"/>
                <a:gd name="connsiteY8" fmla="*/ 558800 h 920044"/>
                <a:gd name="connsiteX9" fmla="*/ 5931 w 784865"/>
                <a:gd name="connsiteY9" fmla="*/ 682978 h 920044"/>
                <a:gd name="connsiteX10" fmla="*/ 22864 w 784865"/>
                <a:gd name="connsiteY10" fmla="*/ 733778 h 920044"/>
                <a:gd name="connsiteX11" fmla="*/ 62375 w 784865"/>
                <a:gd name="connsiteY11" fmla="*/ 812800 h 920044"/>
                <a:gd name="connsiteX12" fmla="*/ 113175 w 784865"/>
                <a:gd name="connsiteY12" fmla="*/ 846667 h 920044"/>
                <a:gd name="connsiteX13" fmla="*/ 147042 w 784865"/>
                <a:gd name="connsiteY13" fmla="*/ 874889 h 920044"/>
                <a:gd name="connsiteX14" fmla="*/ 259931 w 784865"/>
                <a:gd name="connsiteY14" fmla="*/ 914400 h 920044"/>
                <a:gd name="connsiteX15" fmla="*/ 316375 w 784865"/>
                <a:gd name="connsiteY15" fmla="*/ 920044 h 920044"/>
                <a:gd name="connsiteX16" fmla="*/ 457487 w 784865"/>
                <a:gd name="connsiteY16" fmla="*/ 908756 h 920044"/>
                <a:gd name="connsiteX17" fmla="*/ 508287 w 784865"/>
                <a:gd name="connsiteY17" fmla="*/ 903111 h 920044"/>
                <a:gd name="connsiteX18" fmla="*/ 547798 w 784865"/>
                <a:gd name="connsiteY18" fmla="*/ 891822 h 920044"/>
                <a:gd name="connsiteX19" fmla="*/ 671975 w 784865"/>
                <a:gd name="connsiteY19" fmla="*/ 880533 h 920044"/>
                <a:gd name="connsiteX20" fmla="*/ 717131 w 784865"/>
                <a:gd name="connsiteY20" fmla="*/ 863600 h 920044"/>
                <a:gd name="connsiteX21" fmla="*/ 773575 w 784865"/>
                <a:gd name="connsiteY21" fmla="*/ 699911 h 920044"/>
                <a:gd name="connsiteX22" fmla="*/ 773575 w 784865"/>
                <a:gd name="connsiteY22" fmla="*/ 259644 h 920044"/>
                <a:gd name="connsiteX23" fmla="*/ 750998 w 784865"/>
                <a:gd name="connsiteY23" fmla="*/ 180622 h 920044"/>
                <a:gd name="connsiteX24" fmla="*/ 683264 w 784865"/>
                <a:gd name="connsiteY24" fmla="*/ 45156 h 920044"/>
                <a:gd name="connsiteX25" fmla="*/ 660687 w 784865"/>
                <a:gd name="connsiteY25" fmla="*/ 22578 h 920044"/>
                <a:gd name="connsiteX26" fmla="*/ 638109 w 784865"/>
                <a:gd name="connsiteY26" fmla="*/ 16933 h 920044"/>
                <a:gd name="connsiteX27" fmla="*/ 536509 w 784865"/>
                <a:gd name="connsiteY27" fmla="*/ 11289 h 920044"/>
                <a:gd name="connsiteX28" fmla="*/ 395398 w 784865"/>
                <a:gd name="connsiteY28" fmla="*/ 0 h 920044"/>
                <a:gd name="connsiteX29" fmla="*/ 276864 w 784865"/>
                <a:gd name="connsiteY29" fmla="*/ 11289 h 920044"/>
                <a:gd name="connsiteX30" fmla="*/ 237353 w 784865"/>
                <a:gd name="connsiteY30" fmla="*/ 39511 h 920044"/>
                <a:gd name="connsiteX31" fmla="*/ 209131 w 784865"/>
                <a:gd name="connsiteY31" fmla="*/ 56444 h 920044"/>
                <a:gd name="connsiteX32" fmla="*/ 197842 w 784865"/>
                <a:gd name="connsiteY32" fmla="*/ 50800 h 92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4865" h="920044">
                  <a:moveTo>
                    <a:pt x="197842" y="50800"/>
                  </a:moveTo>
                  <a:cubicBezTo>
                    <a:pt x="193138" y="55504"/>
                    <a:pt x="186953" y="73587"/>
                    <a:pt x="180909" y="84667"/>
                  </a:cubicBezTo>
                  <a:cubicBezTo>
                    <a:pt x="169121" y="106277"/>
                    <a:pt x="158370" y="122926"/>
                    <a:pt x="141398" y="141111"/>
                  </a:cubicBezTo>
                  <a:cubicBezTo>
                    <a:pt x="123243" y="160563"/>
                    <a:pt x="98155" y="174453"/>
                    <a:pt x="84953" y="197556"/>
                  </a:cubicBezTo>
                  <a:cubicBezTo>
                    <a:pt x="55266" y="249508"/>
                    <a:pt x="68350" y="223124"/>
                    <a:pt x="45442" y="276578"/>
                  </a:cubicBezTo>
                  <a:cubicBezTo>
                    <a:pt x="41679" y="297274"/>
                    <a:pt x="36995" y="317824"/>
                    <a:pt x="34153" y="338667"/>
                  </a:cubicBezTo>
                  <a:cubicBezTo>
                    <a:pt x="31345" y="359258"/>
                    <a:pt x="32227" y="380310"/>
                    <a:pt x="28509" y="400756"/>
                  </a:cubicBezTo>
                  <a:cubicBezTo>
                    <a:pt x="24671" y="421862"/>
                    <a:pt x="17220" y="442148"/>
                    <a:pt x="11575" y="462844"/>
                  </a:cubicBezTo>
                  <a:cubicBezTo>
                    <a:pt x="9694" y="494829"/>
                    <a:pt x="8214" y="526841"/>
                    <a:pt x="5931" y="558800"/>
                  </a:cubicBezTo>
                  <a:cubicBezTo>
                    <a:pt x="1970" y="614252"/>
                    <a:pt x="-5159" y="627526"/>
                    <a:pt x="5931" y="682978"/>
                  </a:cubicBezTo>
                  <a:cubicBezTo>
                    <a:pt x="9431" y="700481"/>
                    <a:pt x="16923" y="716946"/>
                    <a:pt x="22864" y="733778"/>
                  </a:cubicBezTo>
                  <a:cubicBezTo>
                    <a:pt x="34251" y="766042"/>
                    <a:pt x="39583" y="787159"/>
                    <a:pt x="62375" y="812800"/>
                  </a:cubicBezTo>
                  <a:cubicBezTo>
                    <a:pt x="74120" y="826013"/>
                    <a:pt x="99755" y="836907"/>
                    <a:pt x="113175" y="846667"/>
                  </a:cubicBezTo>
                  <a:cubicBezTo>
                    <a:pt x="125059" y="855310"/>
                    <a:pt x="134196" y="867753"/>
                    <a:pt x="147042" y="874889"/>
                  </a:cubicBezTo>
                  <a:cubicBezTo>
                    <a:pt x="176521" y="891266"/>
                    <a:pt x="224397" y="908478"/>
                    <a:pt x="259931" y="914400"/>
                  </a:cubicBezTo>
                  <a:cubicBezTo>
                    <a:pt x="278582" y="917508"/>
                    <a:pt x="297560" y="918163"/>
                    <a:pt x="316375" y="920044"/>
                  </a:cubicBezTo>
                  <a:lnTo>
                    <a:pt x="457487" y="908756"/>
                  </a:lnTo>
                  <a:cubicBezTo>
                    <a:pt x="474459" y="907259"/>
                    <a:pt x="491541" y="906251"/>
                    <a:pt x="508287" y="903111"/>
                  </a:cubicBezTo>
                  <a:cubicBezTo>
                    <a:pt x="521750" y="900587"/>
                    <a:pt x="534229" y="893694"/>
                    <a:pt x="547798" y="891822"/>
                  </a:cubicBezTo>
                  <a:cubicBezTo>
                    <a:pt x="588971" y="886143"/>
                    <a:pt x="671975" y="880533"/>
                    <a:pt x="671975" y="880533"/>
                  </a:cubicBezTo>
                  <a:cubicBezTo>
                    <a:pt x="687027" y="874889"/>
                    <a:pt x="706495" y="875654"/>
                    <a:pt x="717131" y="863600"/>
                  </a:cubicBezTo>
                  <a:cubicBezTo>
                    <a:pt x="757773" y="817540"/>
                    <a:pt x="762341" y="756084"/>
                    <a:pt x="773575" y="699911"/>
                  </a:cubicBezTo>
                  <a:cubicBezTo>
                    <a:pt x="780710" y="532231"/>
                    <a:pt x="794946" y="419931"/>
                    <a:pt x="773575" y="259644"/>
                  </a:cubicBezTo>
                  <a:cubicBezTo>
                    <a:pt x="769954" y="232490"/>
                    <a:pt x="759661" y="206611"/>
                    <a:pt x="750998" y="180622"/>
                  </a:cubicBezTo>
                  <a:cubicBezTo>
                    <a:pt x="730289" y="118496"/>
                    <a:pt x="721567" y="97388"/>
                    <a:pt x="683264" y="45156"/>
                  </a:cubicBezTo>
                  <a:cubicBezTo>
                    <a:pt x="676970" y="36573"/>
                    <a:pt x="669712" y="28219"/>
                    <a:pt x="660687" y="22578"/>
                  </a:cubicBezTo>
                  <a:cubicBezTo>
                    <a:pt x="654109" y="18466"/>
                    <a:pt x="645835" y="17635"/>
                    <a:pt x="638109" y="16933"/>
                  </a:cubicBezTo>
                  <a:cubicBezTo>
                    <a:pt x="604329" y="13862"/>
                    <a:pt x="570346" y="13650"/>
                    <a:pt x="536509" y="11289"/>
                  </a:cubicBezTo>
                  <a:cubicBezTo>
                    <a:pt x="489436" y="8005"/>
                    <a:pt x="395398" y="0"/>
                    <a:pt x="395398" y="0"/>
                  </a:cubicBezTo>
                  <a:cubicBezTo>
                    <a:pt x="355887" y="3763"/>
                    <a:pt x="315369" y="1663"/>
                    <a:pt x="276864" y="11289"/>
                  </a:cubicBezTo>
                  <a:cubicBezTo>
                    <a:pt x="261162" y="15214"/>
                    <a:pt x="250820" y="30533"/>
                    <a:pt x="237353" y="39511"/>
                  </a:cubicBezTo>
                  <a:cubicBezTo>
                    <a:pt x="228225" y="45596"/>
                    <a:pt x="218387" y="50554"/>
                    <a:pt x="209131" y="56444"/>
                  </a:cubicBezTo>
                  <a:cubicBezTo>
                    <a:pt x="173698" y="78992"/>
                    <a:pt x="202546" y="46096"/>
                    <a:pt x="197842" y="50800"/>
                  </a:cubicBez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61F9A12-4481-8EE0-95C8-E7D77CF93921}"/>
              </a:ext>
            </a:extLst>
          </p:cNvPr>
          <p:cNvCxnSpPr>
            <a:stCxn id="17" idx="3"/>
            <a:endCxn id="3" idx="1"/>
          </p:cNvCxnSpPr>
          <p:nvPr/>
        </p:nvCxnSpPr>
        <p:spPr>
          <a:xfrm>
            <a:off x="3875443" y="2898382"/>
            <a:ext cx="222055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726CD31-B9A0-30A6-6F60-44D4B3BB4687}"/>
              </a:ext>
            </a:extLst>
          </p:cNvPr>
          <p:cNvCxnSpPr>
            <a:cxnSpLocks/>
            <a:stCxn id="3" idx="3"/>
            <a:endCxn id="19" idx="1"/>
          </p:cNvCxnSpPr>
          <p:nvPr/>
        </p:nvCxnSpPr>
        <p:spPr>
          <a:xfrm>
            <a:off x="7694739" y="2898382"/>
            <a:ext cx="207292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C45163C-1575-A8FB-5C83-635F34709853}"/>
              </a:ext>
            </a:extLst>
          </p:cNvPr>
          <p:cNvGrpSpPr/>
          <p:nvPr/>
        </p:nvGrpSpPr>
        <p:grpSpPr>
          <a:xfrm>
            <a:off x="6104389" y="3229849"/>
            <a:ext cx="1617600" cy="1197941"/>
            <a:chOff x="7945961" y="3988282"/>
            <a:chExt cx="1617600" cy="1197941"/>
          </a:xfrm>
        </p:grpSpPr>
        <p:sp>
          <p:nvSpPr>
            <p:cNvPr id="12" name="Google Shape;667;p55">
              <a:extLst>
                <a:ext uri="{FF2B5EF4-FFF2-40B4-BE49-F238E27FC236}">
                  <a16:creationId xmlns:a16="http://schemas.microsoft.com/office/drawing/2014/main" id="{526C5053-67CF-7F90-4950-650F988A940E}"/>
                </a:ext>
              </a:extLst>
            </p:cNvPr>
            <p:cNvSpPr txBox="1"/>
            <p:nvPr/>
          </p:nvSpPr>
          <p:spPr>
            <a:xfrm>
              <a:off x="7945961" y="4724588"/>
              <a:ext cx="161760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dirty="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Select the peak</a:t>
              </a:r>
              <a:endParaRPr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cxnSp>
          <p:nvCxnSpPr>
            <p:cNvPr id="13" name="Google Shape;669;p55">
              <a:extLst>
                <a:ext uri="{FF2B5EF4-FFF2-40B4-BE49-F238E27FC236}">
                  <a16:creationId xmlns:a16="http://schemas.microsoft.com/office/drawing/2014/main" id="{E0B09E87-1C01-27C6-FFEC-8E4C67A3AA0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634761" y="3988282"/>
              <a:ext cx="120000" cy="8172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861D26B9-2028-42A4-71E4-F769ACD953D8}"/>
              </a:ext>
            </a:extLst>
          </p:cNvPr>
          <p:cNvCxnSpPr>
            <a:endCxn id="3" idx="1"/>
          </p:cNvCxnSpPr>
          <p:nvPr/>
        </p:nvCxnSpPr>
        <p:spPr>
          <a:xfrm rot="10800000" flipV="1">
            <a:off x="6096001" y="2849108"/>
            <a:ext cx="5153637" cy="49274"/>
          </a:xfrm>
          <a:prstGeom prst="bentConnector5">
            <a:avLst>
              <a:gd name="adj1" fmla="val -7182"/>
              <a:gd name="adj2" fmla="val 4247678"/>
              <a:gd name="adj3" fmla="val 104436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98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7"/>
            <a:ext cx="10969943" cy="1412497"/>
          </a:xfrm>
          <a:prstGeom prst="rect">
            <a:avLst/>
          </a:prstGeom>
        </p:spPr>
        <p:txBody>
          <a:bodyPr vert="horz" lIns="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I</a:t>
            </a:r>
            <a:r>
              <a:rPr lang="en-US" dirty="0"/>
              <a:t>terative </a:t>
            </a:r>
            <a:r>
              <a:rPr lang="en-US" u="sng" dirty="0"/>
              <a:t>P</a:t>
            </a:r>
            <a:r>
              <a:rPr lang="en-US" dirty="0"/>
              <a:t>eak </a:t>
            </a:r>
            <a:r>
              <a:rPr lang="en-US" u="sng" dirty="0"/>
              <a:t>S</a:t>
            </a:r>
            <a:r>
              <a:rPr lang="en-US" dirty="0"/>
              <a:t>election and </a:t>
            </a:r>
            <a:r>
              <a:rPr lang="en-US" u="sng" dirty="0"/>
              <a:t>E</a:t>
            </a:r>
            <a:r>
              <a:rPr lang="en-US" dirty="0"/>
              <a:t>xpansion </a:t>
            </a:r>
            <a:r>
              <a:rPr lang="en-US" b="1" dirty="0"/>
              <a:t>(IPSE) </a:t>
            </a:r>
            <a:r>
              <a:rPr lang="en-US" dirty="0"/>
              <a:t>density map segmentation 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11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Google Shape;681;p56">
            <a:extLst>
              <a:ext uri="{FF2B5EF4-FFF2-40B4-BE49-F238E27FC236}">
                <a16:creationId xmlns:a16="http://schemas.microsoft.com/office/drawing/2014/main" id="{FF79D607-F499-4704-A717-1C10108AF930}"/>
              </a:ext>
            </a:extLst>
          </p:cNvPr>
          <p:cNvSpPr txBox="1">
            <a:spLocks/>
          </p:cNvSpPr>
          <p:nvPr/>
        </p:nvSpPr>
        <p:spPr>
          <a:xfrm>
            <a:off x="488066" y="1439960"/>
            <a:ext cx="3748268" cy="3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GB" sz="3200" dirty="0">
                <a:latin typeface="+mn-lt"/>
              </a:rPr>
              <a:t>Expansion </a:t>
            </a:r>
            <a:r>
              <a:rPr lang="en-US" sz="3200" dirty="0">
                <a:latin typeface="+mn-lt"/>
              </a:rPr>
              <a:t>to Minimize:</a:t>
            </a:r>
            <a:r>
              <a:rPr lang="zh-CN" altLang="en-US" sz="3200" dirty="0">
                <a:latin typeface="+mn-lt"/>
              </a:rPr>
              <a:t> </a:t>
            </a:r>
            <a:endParaRPr lang="en-GB" sz="3200" dirty="0">
              <a:latin typeface="+mn-lt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358C30E-1330-CB4A-9E5F-368823406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62" y="1969021"/>
            <a:ext cx="9596475" cy="90928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691C67F-7781-0765-2D35-5C1C808D7BFC}"/>
              </a:ext>
            </a:extLst>
          </p:cNvPr>
          <p:cNvGrpSpPr/>
          <p:nvPr/>
        </p:nvGrpSpPr>
        <p:grpSpPr>
          <a:xfrm>
            <a:off x="426334" y="4477271"/>
            <a:ext cx="3307899" cy="2286796"/>
            <a:chOff x="1889134" y="4287624"/>
            <a:chExt cx="2347200" cy="1526400"/>
          </a:xfrm>
        </p:grpSpPr>
        <p:pic>
          <p:nvPicPr>
            <p:cNvPr id="8" name="Picture 7" descr="A table with food on it&#10;&#10;Description automatically generated with low confidence">
              <a:extLst>
                <a:ext uri="{FF2B5EF4-FFF2-40B4-BE49-F238E27FC236}">
                  <a16:creationId xmlns:a16="http://schemas.microsoft.com/office/drawing/2014/main" id="{6389973E-CE4B-269C-8306-6E0A89F2F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89134" y="4287624"/>
              <a:ext cx="2347200" cy="1526400"/>
            </a:xfrm>
            <a:prstGeom prst="rect">
              <a:avLst/>
            </a:prstGeom>
          </p:spPr>
        </p:pic>
        <p:sp>
          <p:nvSpPr>
            <p:cNvPr id="9" name="Google Shape;236;p27">
              <a:extLst>
                <a:ext uri="{FF2B5EF4-FFF2-40B4-BE49-F238E27FC236}">
                  <a16:creationId xmlns:a16="http://schemas.microsoft.com/office/drawing/2014/main" id="{AFB8EB16-F43C-6EB0-EB19-8B5B98133EFC}"/>
                </a:ext>
              </a:extLst>
            </p:cNvPr>
            <p:cNvSpPr/>
            <p:nvPr/>
          </p:nvSpPr>
          <p:spPr>
            <a:xfrm>
              <a:off x="3233360" y="5322495"/>
              <a:ext cx="269812" cy="225891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28C37B-303E-48D1-8500-63E3B60B3D07}"/>
              </a:ext>
            </a:extLst>
          </p:cNvPr>
          <p:cNvGrpSpPr/>
          <p:nvPr/>
        </p:nvGrpSpPr>
        <p:grpSpPr>
          <a:xfrm>
            <a:off x="4236334" y="4455705"/>
            <a:ext cx="3307899" cy="2286796"/>
            <a:chOff x="1889134" y="4287624"/>
            <a:chExt cx="2347200" cy="1526400"/>
          </a:xfrm>
        </p:grpSpPr>
        <p:pic>
          <p:nvPicPr>
            <p:cNvPr id="12" name="Picture 11" descr="A table with food on it&#10;&#10;Description automatically generated with low confidence">
              <a:extLst>
                <a:ext uri="{FF2B5EF4-FFF2-40B4-BE49-F238E27FC236}">
                  <a16:creationId xmlns:a16="http://schemas.microsoft.com/office/drawing/2014/main" id="{893684CE-FCDB-1411-9B61-2FD3274FC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89134" y="4287624"/>
              <a:ext cx="2347200" cy="1526400"/>
            </a:xfrm>
            <a:prstGeom prst="rect">
              <a:avLst/>
            </a:prstGeom>
          </p:spPr>
        </p:pic>
        <p:sp>
          <p:nvSpPr>
            <p:cNvPr id="13" name="Google Shape;236;p27">
              <a:extLst>
                <a:ext uri="{FF2B5EF4-FFF2-40B4-BE49-F238E27FC236}">
                  <a16:creationId xmlns:a16="http://schemas.microsoft.com/office/drawing/2014/main" id="{5DAE6829-DD67-2F68-B11B-8D5EA694DE2A}"/>
                </a:ext>
              </a:extLst>
            </p:cNvPr>
            <p:cNvSpPr/>
            <p:nvPr/>
          </p:nvSpPr>
          <p:spPr>
            <a:xfrm>
              <a:off x="1941015" y="5388555"/>
              <a:ext cx="2295317" cy="425469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672515-9366-9C03-02CE-B18AFC0E0B25}"/>
              </a:ext>
            </a:extLst>
          </p:cNvPr>
          <p:cNvGrpSpPr/>
          <p:nvPr/>
        </p:nvGrpSpPr>
        <p:grpSpPr>
          <a:xfrm>
            <a:off x="8046334" y="4455705"/>
            <a:ext cx="3307899" cy="2286796"/>
            <a:chOff x="1889134" y="4287624"/>
            <a:chExt cx="2347200" cy="1526400"/>
          </a:xfrm>
        </p:grpSpPr>
        <p:pic>
          <p:nvPicPr>
            <p:cNvPr id="16" name="Picture 15" descr="A table with food on it&#10;&#10;Description automatically generated with low confidence">
              <a:extLst>
                <a:ext uri="{FF2B5EF4-FFF2-40B4-BE49-F238E27FC236}">
                  <a16:creationId xmlns:a16="http://schemas.microsoft.com/office/drawing/2014/main" id="{E0414D19-BF45-C6D2-5315-C91EBDDBF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89134" y="4287624"/>
              <a:ext cx="2347200" cy="1526400"/>
            </a:xfrm>
            <a:prstGeom prst="rect">
              <a:avLst/>
            </a:prstGeom>
          </p:spPr>
        </p:pic>
        <p:sp>
          <p:nvSpPr>
            <p:cNvPr id="17" name="Google Shape;236;p27">
              <a:extLst>
                <a:ext uri="{FF2B5EF4-FFF2-40B4-BE49-F238E27FC236}">
                  <a16:creationId xmlns:a16="http://schemas.microsoft.com/office/drawing/2014/main" id="{412592F5-FCD8-1DD2-2E42-EF3841B60971}"/>
                </a:ext>
              </a:extLst>
            </p:cNvPr>
            <p:cNvSpPr/>
            <p:nvPr/>
          </p:nvSpPr>
          <p:spPr>
            <a:xfrm>
              <a:off x="2982792" y="4951480"/>
              <a:ext cx="556264" cy="640563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0" name="Picture 1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34EE100-ECDA-2C80-20A0-03A56F3F8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716" y="740027"/>
            <a:ext cx="2975572" cy="1258896"/>
          </a:xfrm>
          <a:prstGeom prst="rect">
            <a:avLst/>
          </a:prstGeom>
        </p:spPr>
      </p:pic>
      <p:sp>
        <p:nvSpPr>
          <p:cNvPr id="21" name="Google Shape;687;p56">
            <a:extLst>
              <a:ext uri="{FF2B5EF4-FFF2-40B4-BE49-F238E27FC236}">
                <a16:creationId xmlns:a16="http://schemas.microsoft.com/office/drawing/2014/main" id="{441E6C78-D001-6788-F0A3-36F42F06BFC2}"/>
              </a:ext>
            </a:extLst>
          </p:cNvPr>
          <p:cNvSpPr txBox="1"/>
          <p:nvPr/>
        </p:nvSpPr>
        <p:spPr>
          <a:xfrm>
            <a:off x="837767" y="2813360"/>
            <a:ext cx="9973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indent="609585"/>
            <a:r>
              <a:rPr lang="en-GB" sz="2400" dirty="0">
                <a:solidFill>
                  <a:schemeClr val="dk1"/>
                </a:solidFill>
              </a:rPr>
              <a:t>a) Integrity.</a:t>
            </a:r>
            <a:endParaRPr sz="24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2" name="Google Shape;688;p56">
            <a:extLst>
              <a:ext uri="{FF2B5EF4-FFF2-40B4-BE49-F238E27FC236}">
                <a16:creationId xmlns:a16="http://schemas.microsoft.com/office/drawing/2014/main" id="{1E563DF0-1E8F-CFA6-FEBA-12ACF48E5587}"/>
              </a:ext>
            </a:extLst>
          </p:cNvPr>
          <p:cNvSpPr txBox="1"/>
          <p:nvPr/>
        </p:nvSpPr>
        <p:spPr>
          <a:xfrm>
            <a:off x="837767" y="3257327"/>
            <a:ext cx="8700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indent="609585">
              <a:buClr>
                <a:schemeClr val="dk1"/>
              </a:buClr>
              <a:buSzPts val="1100"/>
            </a:pPr>
            <a:r>
              <a:rPr lang="en-GB" sz="2400" dirty="0">
                <a:solidFill>
                  <a:schemeClr val="dk1"/>
                </a:solidFill>
              </a:rPr>
              <a:t>b) Moderate size.</a:t>
            </a:r>
            <a:endParaRPr sz="24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" name="Google Shape;689;p56">
            <a:extLst>
              <a:ext uri="{FF2B5EF4-FFF2-40B4-BE49-F238E27FC236}">
                <a16:creationId xmlns:a16="http://schemas.microsoft.com/office/drawing/2014/main" id="{21E027C6-C18E-B509-7606-15F10A3EACA0}"/>
              </a:ext>
            </a:extLst>
          </p:cNvPr>
          <p:cNvSpPr txBox="1"/>
          <p:nvPr/>
        </p:nvSpPr>
        <p:spPr>
          <a:xfrm>
            <a:off x="837767" y="3708727"/>
            <a:ext cx="11556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indent="609585">
              <a:buClr>
                <a:schemeClr val="dk1"/>
              </a:buClr>
              <a:buSzPts val="1100"/>
            </a:pPr>
            <a:r>
              <a:rPr lang="en-GB" sz="2400" dirty="0">
                <a:solidFill>
                  <a:schemeClr val="dk1"/>
                </a:solidFill>
              </a:rPr>
              <a:t>c) Limited object num.</a:t>
            </a:r>
            <a:endParaRPr sz="24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4" name="Picture 2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5F19AE5-3D4F-47BE-8FDD-606913EB8E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37"/>
          <a:stretch/>
        </p:blipFill>
        <p:spPr>
          <a:xfrm>
            <a:off x="1297763" y="1968944"/>
            <a:ext cx="3844606" cy="909286"/>
          </a:xfrm>
          <a:prstGeom prst="rect">
            <a:avLst/>
          </a:prstGeom>
        </p:spPr>
      </p:pic>
      <p:pic>
        <p:nvPicPr>
          <p:cNvPr id="25" name="Picture 2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82DCDF8-9931-815E-0384-9A1F5DE415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07"/>
          <a:stretch/>
        </p:blipFill>
        <p:spPr>
          <a:xfrm>
            <a:off x="1297762" y="1967244"/>
            <a:ext cx="6620904" cy="90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9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Outline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12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Google Shape;402;p37">
            <a:extLst>
              <a:ext uri="{FF2B5EF4-FFF2-40B4-BE49-F238E27FC236}">
                <a16:creationId xmlns:a16="http://schemas.microsoft.com/office/drawing/2014/main" id="{347A7AB9-2750-5E90-290A-737F2CD5CADA}"/>
              </a:ext>
            </a:extLst>
          </p:cNvPr>
          <p:cNvSpPr txBox="1">
            <a:spLocks/>
          </p:cNvSpPr>
          <p:nvPr/>
        </p:nvSpPr>
        <p:spPr>
          <a:xfrm>
            <a:off x="691868" y="1283514"/>
            <a:ext cx="10808264" cy="4421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dk1"/>
              </a:buClr>
              <a:buSzPts val="1100"/>
            </a:pPr>
            <a:r>
              <a:rPr lang="en-US" sz="2667" dirty="0">
                <a:solidFill>
                  <a:schemeClr val="bg1">
                    <a:lumMod val="65000"/>
                  </a:schemeClr>
                </a:solidFill>
              </a:rPr>
              <a:t>1. Density map </a:t>
            </a:r>
            <a:r>
              <a:rPr lang="en-GB" sz="2667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Interpretation.</a:t>
            </a:r>
          </a:p>
          <a:p>
            <a:pPr algn="l">
              <a:buClr>
                <a:schemeClr val="dk1"/>
              </a:buClr>
              <a:buSzPts val="1100"/>
            </a:pPr>
            <a:endParaRPr lang="en-US" sz="2667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l">
              <a:buClr>
                <a:schemeClr val="dk1"/>
              </a:buClr>
              <a:buSzPts val="1100"/>
            </a:pPr>
            <a:r>
              <a:rPr lang="en-US" sz="2667" dirty="0"/>
              <a:t>2. </a:t>
            </a:r>
            <a:r>
              <a:rPr lang="en-US" sz="2667" b="1" dirty="0">
                <a:solidFill>
                  <a:srgbClr val="FF0000"/>
                </a:solidFill>
              </a:rPr>
              <a:t>Feedback Collection.</a:t>
            </a:r>
          </a:p>
          <a:p>
            <a:pPr algn="l">
              <a:buClr>
                <a:schemeClr val="dk1"/>
              </a:buClr>
              <a:buSzPts val="1100"/>
            </a:pPr>
            <a:endParaRPr lang="en-US" sz="2667" dirty="0"/>
          </a:p>
          <a:p>
            <a:pPr algn="l">
              <a:buClr>
                <a:schemeClr val="dk1"/>
              </a:buClr>
              <a:buSzPts val="1100"/>
            </a:pPr>
            <a:r>
              <a:rPr lang="en-US" sz="2667" dirty="0"/>
              <a:t>3. Visual Counter Adaptation.</a:t>
            </a:r>
          </a:p>
          <a:p>
            <a:pPr algn="l">
              <a:buClr>
                <a:schemeClr val="dk1"/>
              </a:buClr>
              <a:buSzPts val="1100"/>
            </a:pPr>
            <a:endParaRPr lang="en-US" sz="2667" dirty="0"/>
          </a:p>
          <a:p>
            <a:pPr algn="l">
              <a:buClr>
                <a:schemeClr val="dk1"/>
              </a:buClr>
              <a:buSzPts val="1100"/>
            </a:pPr>
            <a:r>
              <a:rPr lang="en-US" sz="2667" dirty="0"/>
              <a:t>4. Result.</a:t>
            </a:r>
          </a:p>
        </p:txBody>
      </p:sp>
    </p:spTree>
    <p:extLst>
      <p:ext uri="{BB962C8B-B14F-4D97-AF65-F5344CB8AC3E}">
        <p14:creationId xmlns:p14="http://schemas.microsoft.com/office/powerpoint/2010/main" val="3035645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7"/>
            <a:ext cx="10969943" cy="1412497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</a:t>
            </a:r>
            <a:r>
              <a:rPr lang="en-US" altLang="zh-CN" dirty="0"/>
              <a:t>eedback Collection</a:t>
            </a:r>
            <a:endParaRPr lang="en-US" dirty="0"/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13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8" name="Google Shape;283;p29">
            <a:extLst>
              <a:ext uri="{FF2B5EF4-FFF2-40B4-BE49-F238E27FC236}">
                <a16:creationId xmlns:a16="http://schemas.microsoft.com/office/drawing/2014/main" id="{B77D457A-ABBF-EE67-89E3-5743295005F1}"/>
              </a:ext>
            </a:extLst>
          </p:cNvPr>
          <p:cNvSpPr txBox="1"/>
          <p:nvPr/>
        </p:nvSpPr>
        <p:spPr>
          <a:xfrm>
            <a:off x="0" y="6306020"/>
            <a:ext cx="859721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+mj-lt"/>
              </a:rPr>
              <a:t>[1] Lana M. et al., 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’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+mj-lt"/>
              </a:rPr>
              <a:t>Why are small and large numbers enumerated differently? A limited-capacity </a:t>
            </a:r>
            <a:r>
              <a:rPr lang="en-US" sz="12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preattentive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+mj-lt"/>
              </a:rPr>
              <a:t> stage in vision.’, Psychological review, 1994.</a:t>
            </a:r>
            <a:endParaRPr lang="en-US" sz="1200" b="0" dirty="0">
              <a:effectLst/>
              <a:latin typeface="+mj-lt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71047FA-736B-0E1F-103A-AC65B622F7EA}"/>
              </a:ext>
            </a:extLst>
          </p:cNvPr>
          <p:cNvSpPr txBox="1"/>
          <p:nvPr/>
        </p:nvSpPr>
        <p:spPr>
          <a:xfrm>
            <a:off x="951579" y="4268972"/>
            <a:ext cx="1028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</a:t>
            </a:r>
            <a:r>
              <a:rPr lang="zh-CN" altLang="en-US" dirty="0"/>
              <a:t> </a:t>
            </a:r>
            <a:r>
              <a:rPr lang="en-GB" sz="18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limited integral</a:t>
            </a:r>
            <a:r>
              <a:rPr lang="zh-CN" altLang="en-US" sz="18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altLang="zh-CN" sz="18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con</a:t>
            </a:r>
            <a:r>
              <a:rPr lang="en-US" altLang="zh-CN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strain ensure the #Object of each region smaller or equal than four</a:t>
            </a:r>
            <a:r>
              <a:rPr lang="en-US" sz="1600" baseline="400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[1]  </a:t>
            </a:r>
            <a:r>
              <a:rPr lang="en-US" altLang="zh-CN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 this example.</a:t>
            </a:r>
            <a:endParaRPr lang="en-US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AEE4965-982A-DCA5-CB22-6C9BF3755933}"/>
              </a:ext>
            </a:extLst>
          </p:cNvPr>
          <p:cNvGrpSpPr/>
          <p:nvPr/>
        </p:nvGrpSpPr>
        <p:grpSpPr>
          <a:xfrm>
            <a:off x="1620552" y="1723951"/>
            <a:ext cx="8950895" cy="2374353"/>
            <a:chOff x="1620552" y="1759338"/>
            <a:chExt cx="8950895" cy="2374353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2E10B64-45BC-EE74-E802-E4E24720FBB0}"/>
                </a:ext>
              </a:extLst>
            </p:cNvPr>
            <p:cNvGrpSpPr/>
            <p:nvPr/>
          </p:nvGrpSpPr>
          <p:grpSpPr>
            <a:xfrm>
              <a:off x="1620552" y="1759338"/>
              <a:ext cx="8950895" cy="2103593"/>
              <a:chOff x="1108365" y="2183562"/>
              <a:chExt cx="8950895" cy="2103593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26A399E-E12A-0143-6AD9-2137E8C24BAC}"/>
                  </a:ext>
                </a:extLst>
              </p:cNvPr>
              <p:cNvSpPr txBox="1"/>
              <p:nvPr/>
            </p:nvSpPr>
            <p:spPr>
              <a:xfrm>
                <a:off x="4182837" y="3250202"/>
                <a:ext cx="16259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/>
                  <a:t>Region selection </a:t>
                </a: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C3F756ED-03F2-B11B-B67C-BDD7B0A0A8A7}"/>
                  </a:ext>
                </a:extLst>
              </p:cNvPr>
              <p:cNvGrpSpPr/>
              <p:nvPr/>
            </p:nvGrpSpPr>
            <p:grpSpPr>
              <a:xfrm>
                <a:off x="6600553" y="2183562"/>
                <a:ext cx="3458707" cy="2103593"/>
                <a:chOff x="5232676" y="2377203"/>
                <a:chExt cx="3458707" cy="2103593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1868553E-4652-6D3C-36DA-DA4F7034B3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232676" y="2678840"/>
                  <a:ext cx="2283019" cy="1481653"/>
                </a:xfrm>
                <a:prstGeom prst="rect">
                  <a:avLst/>
                </a:prstGeom>
              </p:spPr>
            </p:pic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59FB0FC3-E1B5-A62C-BC7D-CE460FA8F3E7}"/>
                    </a:ext>
                  </a:extLst>
                </p:cNvPr>
                <p:cNvSpPr txBox="1"/>
                <p:nvPr/>
              </p:nvSpPr>
              <p:spPr>
                <a:xfrm>
                  <a:off x="7865645" y="2377203"/>
                  <a:ext cx="57740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#Objs </a:t>
                  </a:r>
                </a:p>
                <a:p>
                  <a:r>
                    <a:rPr lang="en-US" sz="1200" dirty="0"/>
                    <a:t>Range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A0482002-F3FC-63E1-5D71-FAF1B97BA78F}"/>
                    </a:ext>
                  </a:extLst>
                </p:cNvPr>
                <p:cNvSpPr/>
                <p:nvPr/>
              </p:nvSpPr>
              <p:spPr>
                <a:xfrm>
                  <a:off x="7765772" y="2855800"/>
                  <a:ext cx="182880" cy="182880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  <a:alpha val="8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B59A6918-6F3C-B735-7999-CCF1D2A306B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95789" y="3063717"/>
                      <a:ext cx="657231" cy="138499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</m:oMath>
                      </a14:m>
                      <a:r>
                        <a:rPr lang="en-US" dirty="0"/>
                        <a:t>(0,1]</a:t>
                      </a:r>
                    </a:p>
                    <a:p>
                      <a14:m>
                        <m:oMath xmlns:m="http://schemas.openxmlformats.org/officeDocument/2006/math"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</m:oMath>
                      </a14:m>
                      <a:r>
                        <a:rPr lang="en-US" dirty="0"/>
                        <a:t>(1,2]</a:t>
                      </a:r>
                    </a:p>
                    <a:p>
                      <a14:m>
                        <m:oMath xmlns:m="http://schemas.openxmlformats.org/officeDocument/2006/math"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</m:oMath>
                      </a14:m>
                      <a:r>
                        <a:rPr lang="en-US" dirty="0"/>
                        <a:t>(2,3]</a:t>
                      </a:r>
                    </a:p>
                    <a:p>
                      <a14:m>
                        <m:oMath xmlns:m="http://schemas.openxmlformats.org/officeDocument/2006/math"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</m:oMath>
                      </a14:m>
                      <a:r>
                        <a:rPr lang="en-US" dirty="0"/>
                        <a:t>(3,4]</a:t>
                      </a:r>
                    </a:p>
                    <a:p>
                      <a14:m>
                        <m:oMath xmlns:m="http://schemas.openxmlformats.org/officeDocument/2006/math"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</m:oMath>
                      </a14:m>
                      <a:r>
                        <a:rPr lang="en-US" dirty="0"/>
                        <a:t>(4,∞]</a:t>
                      </a:r>
                    </a:p>
                  </p:txBody>
                </p:sp>
              </mc:Choice>
              <mc:Fallback xmlns="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B59A6918-6F3C-B735-7999-CCF1D2A306B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95789" y="3063717"/>
                      <a:ext cx="657231" cy="1384995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0185" t="-5702" r="-21296" b="-921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29BBA153-9AC9-2195-5486-CF7AB6D4DD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04364" y="2756223"/>
                      <a:ext cx="67019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29BBA153-9AC9-2195-5486-CF7AB6D4DD6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04364" y="2756223"/>
                      <a:ext cx="670194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B3210072-2D2E-F47C-966A-845D19E0E2D9}"/>
                    </a:ext>
                  </a:extLst>
                </p:cNvPr>
                <p:cNvSpPr/>
                <p:nvPr/>
              </p:nvSpPr>
              <p:spPr>
                <a:xfrm>
                  <a:off x="7769624" y="3120804"/>
                  <a:ext cx="182880" cy="182880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  <a:alpha val="8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CDB5D5C7-51B0-2ED3-79DA-197F87904CCC}"/>
                    </a:ext>
                  </a:extLst>
                </p:cNvPr>
                <p:cNvSpPr/>
                <p:nvPr/>
              </p:nvSpPr>
              <p:spPr>
                <a:xfrm>
                  <a:off x="7769624" y="3395800"/>
                  <a:ext cx="182880" cy="182880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  <a:alpha val="8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58F8F7F-98AC-3BF3-3083-11625CBB38BB}"/>
                    </a:ext>
                  </a:extLst>
                </p:cNvPr>
                <p:cNvSpPr/>
                <p:nvPr/>
              </p:nvSpPr>
              <p:spPr>
                <a:xfrm>
                  <a:off x="7765772" y="3664774"/>
                  <a:ext cx="182880" cy="182880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  <a:alpha val="8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236A779D-3978-83EB-433C-DA4575A13AE5}"/>
                    </a:ext>
                  </a:extLst>
                </p:cNvPr>
                <p:cNvSpPr/>
                <p:nvPr/>
              </p:nvSpPr>
              <p:spPr>
                <a:xfrm>
                  <a:off x="7765772" y="3939770"/>
                  <a:ext cx="182880" cy="182880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  <a:alpha val="8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0D7F0EBD-B2DC-FC91-2661-5EE49DA165BC}"/>
                    </a:ext>
                  </a:extLst>
                </p:cNvPr>
                <p:cNvSpPr/>
                <p:nvPr/>
              </p:nvSpPr>
              <p:spPr>
                <a:xfrm>
                  <a:off x="7725644" y="2377204"/>
                  <a:ext cx="965739" cy="2103592"/>
                </a:xfrm>
                <a:prstGeom prst="roundRect">
                  <a:avLst/>
                </a:prstGeom>
                <a:solidFill>
                  <a:schemeClr val="accent6">
                    <a:lumMod val="75000"/>
                    <a:alpha val="13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3A6F5331-E8CA-A31C-E3BD-8D9500F26901}"/>
                    </a:ext>
                  </a:extLst>
                </p:cNvPr>
                <p:cNvSpPr/>
                <p:nvPr/>
              </p:nvSpPr>
              <p:spPr>
                <a:xfrm>
                  <a:off x="7764917" y="4216322"/>
                  <a:ext cx="182880" cy="182880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  <a:alpha val="8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71E7789F-6418-8DB7-BA0D-4C56998C5ECB}"/>
                    </a:ext>
                  </a:extLst>
                </p:cNvPr>
                <p:cNvSpPr/>
                <p:nvPr/>
              </p:nvSpPr>
              <p:spPr>
                <a:xfrm>
                  <a:off x="7813499" y="2898845"/>
                  <a:ext cx="91371" cy="91440"/>
                </a:xfrm>
                <a:prstGeom prst="ellipse">
                  <a:avLst/>
                </a:prstGeom>
                <a:solidFill>
                  <a:schemeClr val="tx1">
                    <a:lumMod val="95000"/>
                    <a:lumOff val="5000"/>
                    <a:alpha val="8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6" name="Picture 55" descr="A table with food on it&#10;&#10;Description automatically generated">
                  <a:extLst>
                    <a:ext uri="{FF2B5EF4-FFF2-40B4-BE49-F238E27FC236}">
                      <a16:creationId xmlns:a16="http://schemas.microsoft.com/office/drawing/2014/main" id="{57CE6A42-A45F-B2A7-0F43-E33E98F29A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32990" y="2677293"/>
                  <a:ext cx="2282400" cy="1483200"/>
                </a:xfrm>
                <a:prstGeom prst="rect">
                  <a:avLst/>
                </a:prstGeom>
              </p:spPr>
            </p:pic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id="{04460222-253A-E3E1-77BC-F6BACE45D1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522614" y="4122650"/>
                  <a:ext cx="2240379" cy="276552"/>
                </a:xfrm>
                <a:prstGeom prst="straightConnector1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9" name="Picture 58" descr="A table with food on it&#10;&#10;Description automatically generated">
                <a:extLst>
                  <a:ext uri="{FF2B5EF4-FFF2-40B4-BE49-F238E27FC236}">
                    <a16:creationId xmlns:a16="http://schemas.microsoft.com/office/drawing/2014/main" id="{3095F378-BF00-9D7F-A913-8D880D93D1BE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8365" y="2474599"/>
                <a:ext cx="2282400" cy="1483200"/>
              </a:xfrm>
              <a:prstGeom prst="rect">
                <a:avLst/>
              </a:prstGeom>
            </p:spPr>
          </p:pic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1FC12D54-7AF0-1C68-C06D-85C310801B9D}"/>
                  </a:ext>
                </a:extLst>
              </p:cNvPr>
              <p:cNvCxnSpPr>
                <a:stCxn id="59" idx="3"/>
                <a:endCxn id="56" idx="1"/>
              </p:cNvCxnSpPr>
              <p:nvPr/>
            </p:nvCxnSpPr>
            <p:spPr>
              <a:xfrm>
                <a:off x="3390765" y="3216199"/>
                <a:ext cx="3210102" cy="90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C50D7BD-A2FF-02DA-4374-32BF10652042}"/>
                </a:ext>
              </a:extLst>
            </p:cNvPr>
            <p:cNvSpPr txBox="1"/>
            <p:nvPr/>
          </p:nvSpPr>
          <p:spPr>
            <a:xfrm>
              <a:off x="7712559" y="3764359"/>
              <a:ext cx="2028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</a:rPr>
                <a:t>Range specification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9002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Outline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14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Google Shape;402;p37">
            <a:extLst>
              <a:ext uri="{FF2B5EF4-FFF2-40B4-BE49-F238E27FC236}">
                <a16:creationId xmlns:a16="http://schemas.microsoft.com/office/drawing/2014/main" id="{347A7AB9-2750-5E90-290A-737F2CD5CADA}"/>
              </a:ext>
            </a:extLst>
          </p:cNvPr>
          <p:cNvSpPr txBox="1">
            <a:spLocks/>
          </p:cNvSpPr>
          <p:nvPr/>
        </p:nvSpPr>
        <p:spPr>
          <a:xfrm>
            <a:off x="691868" y="1283514"/>
            <a:ext cx="10808264" cy="4421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dk1"/>
              </a:buClr>
              <a:buSzPts val="1100"/>
            </a:pPr>
            <a:r>
              <a:rPr lang="en-US" sz="2667" dirty="0">
                <a:solidFill>
                  <a:schemeClr val="bg1">
                    <a:lumMod val="65000"/>
                  </a:schemeClr>
                </a:solidFill>
              </a:rPr>
              <a:t>1. Density map </a:t>
            </a:r>
            <a:r>
              <a:rPr lang="en-GB" sz="2667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Interpretation.</a:t>
            </a:r>
          </a:p>
          <a:p>
            <a:pPr algn="l">
              <a:buClr>
                <a:schemeClr val="dk1"/>
              </a:buClr>
              <a:buSzPts val="1100"/>
            </a:pPr>
            <a:endParaRPr lang="en-US" sz="2667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l">
              <a:buClr>
                <a:schemeClr val="dk1"/>
              </a:buClr>
              <a:buSzPts val="1100"/>
            </a:pPr>
            <a:r>
              <a:rPr lang="en-US" sz="2667" dirty="0">
                <a:solidFill>
                  <a:schemeClr val="bg1">
                    <a:lumMod val="65000"/>
                  </a:schemeClr>
                </a:solidFill>
              </a:rPr>
              <a:t>2. Feedback Collection.</a:t>
            </a:r>
          </a:p>
          <a:p>
            <a:pPr algn="l">
              <a:buClr>
                <a:schemeClr val="dk1"/>
              </a:buClr>
              <a:buSzPts val="1100"/>
            </a:pPr>
            <a:endParaRPr lang="en-US" sz="2667" dirty="0"/>
          </a:p>
          <a:p>
            <a:pPr algn="l">
              <a:buClr>
                <a:schemeClr val="dk1"/>
              </a:buClr>
              <a:buSzPts val="1100"/>
            </a:pPr>
            <a:r>
              <a:rPr lang="en-US" sz="2667" dirty="0"/>
              <a:t>3. </a:t>
            </a:r>
            <a:r>
              <a:rPr lang="en-US" sz="2667" b="1" dirty="0">
                <a:solidFill>
                  <a:srgbClr val="FF0000"/>
                </a:solidFill>
              </a:rPr>
              <a:t>Visual Counter Adaptation.</a:t>
            </a:r>
          </a:p>
          <a:p>
            <a:pPr algn="l">
              <a:buClr>
                <a:schemeClr val="dk1"/>
              </a:buClr>
              <a:buSzPts val="1100"/>
            </a:pPr>
            <a:endParaRPr lang="en-US" sz="2667" dirty="0"/>
          </a:p>
          <a:p>
            <a:pPr algn="l">
              <a:buClr>
                <a:schemeClr val="dk1"/>
              </a:buClr>
              <a:buSzPts val="1100"/>
            </a:pPr>
            <a:r>
              <a:rPr lang="en-US" sz="2667" dirty="0"/>
              <a:t>4. Result.</a:t>
            </a:r>
          </a:p>
        </p:txBody>
      </p:sp>
    </p:spTree>
    <p:extLst>
      <p:ext uri="{BB962C8B-B14F-4D97-AF65-F5344CB8AC3E}">
        <p14:creationId xmlns:p14="http://schemas.microsoft.com/office/powerpoint/2010/main" val="2917021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7"/>
            <a:ext cx="10969943" cy="1412497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Feature Refinement Module</a:t>
            </a:r>
            <a:endParaRPr lang="en-US" dirty="0"/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15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Google Shape;798;p61">
            <a:extLst>
              <a:ext uri="{FF2B5EF4-FFF2-40B4-BE49-F238E27FC236}">
                <a16:creationId xmlns:a16="http://schemas.microsoft.com/office/drawing/2014/main" id="{8EA1A377-3B21-5360-D3E0-B5383C0C0595}"/>
              </a:ext>
            </a:extLst>
          </p:cNvPr>
          <p:cNvSpPr txBox="1"/>
          <p:nvPr/>
        </p:nvSpPr>
        <p:spPr>
          <a:xfrm>
            <a:off x="7221930" y="7022967"/>
            <a:ext cx="1257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15</a:t>
            </a:fld>
            <a:endParaRPr sz="800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B4101E4-7A08-0BD0-6F85-2A200CCDEADB}"/>
              </a:ext>
            </a:extLst>
          </p:cNvPr>
          <p:cNvGrpSpPr>
            <a:grpSpLocks noChangeAspect="1"/>
          </p:cNvGrpSpPr>
          <p:nvPr/>
        </p:nvGrpSpPr>
        <p:grpSpPr>
          <a:xfrm>
            <a:off x="4655553" y="1799997"/>
            <a:ext cx="1617376" cy="1153293"/>
            <a:chOff x="1750037" y="3522377"/>
            <a:chExt cx="2005766" cy="1363457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595D4E05-81C9-9F5C-2CE4-1D5C9B999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0037" y="3522377"/>
              <a:ext cx="1739043" cy="1143000"/>
            </a:xfrm>
            <a:prstGeom prst="rect">
              <a:avLst/>
            </a:prstGeom>
          </p:spPr>
        </p:pic>
        <p:pic>
          <p:nvPicPr>
            <p:cNvPr id="70" name="Picture 69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D60912E2-0FD2-DC4F-0D03-47E8A85C3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7009" y="3656676"/>
              <a:ext cx="1739043" cy="1143000"/>
            </a:xfrm>
            <a:prstGeom prst="rect">
              <a:avLst/>
            </a:prstGeom>
          </p:spPr>
        </p:pic>
        <p:pic>
          <p:nvPicPr>
            <p:cNvPr id="71" name="Picture 70" descr="A picture containing clock, display, light&#10;&#10;Description automatically generated">
              <a:extLst>
                <a:ext uri="{FF2B5EF4-FFF2-40B4-BE49-F238E27FC236}">
                  <a16:creationId xmlns:a16="http://schemas.microsoft.com/office/drawing/2014/main" id="{BCA0785C-A3F4-5588-D790-20A42FCE1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16760" y="3742834"/>
              <a:ext cx="1739043" cy="1143000"/>
            </a:xfrm>
            <a:prstGeom prst="rect">
              <a:avLst/>
            </a:prstGeom>
          </p:spPr>
        </p:pic>
      </p:grpSp>
      <p:pic>
        <p:nvPicPr>
          <p:cNvPr id="60" name="Picture 59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56F60DF2-0376-0564-4621-870C5ACD8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052" y="1862425"/>
            <a:ext cx="1844440" cy="1212273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01667E54-717B-2ABD-7F96-5AF02507D9B9}"/>
              </a:ext>
            </a:extLst>
          </p:cNvPr>
          <p:cNvSpPr/>
          <p:nvPr/>
        </p:nvSpPr>
        <p:spPr>
          <a:xfrm>
            <a:off x="7397782" y="2251319"/>
            <a:ext cx="904832" cy="443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91788B7-FB0A-2046-82A8-8B4142E08E7F}"/>
              </a:ext>
            </a:extLst>
          </p:cNvPr>
          <p:cNvSpPr txBox="1"/>
          <p:nvPr/>
        </p:nvSpPr>
        <p:spPr>
          <a:xfrm>
            <a:off x="4920748" y="3187328"/>
            <a:ext cx="1231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Similarity map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6A31E76-F228-9C60-E5A3-D181EDB52023}"/>
              </a:ext>
            </a:extLst>
          </p:cNvPr>
          <p:cNvSpPr txBox="1"/>
          <p:nvPr/>
        </p:nvSpPr>
        <p:spPr>
          <a:xfrm>
            <a:off x="9572083" y="3231537"/>
            <a:ext cx="1098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</a:t>
            </a:r>
            <a:r>
              <a:rPr lang="en-US" altLang="zh-CN" sz="1400" dirty="0"/>
              <a:t>ensity</a:t>
            </a:r>
            <a:r>
              <a:rPr lang="en-US" sz="1400" dirty="0"/>
              <a:t> map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F794678-CD0D-245E-270E-73021CC0FF6C}"/>
              </a:ext>
            </a:extLst>
          </p:cNvPr>
          <p:cNvSpPr txBox="1"/>
          <p:nvPr/>
        </p:nvSpPr>
        <p:spPr>
          <a:xfrm>
            <a:off x="7169367" y="2879551"/>
            <a:ext cx="1381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 head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11354E-96E2-38FA-A64F-FB641FE49E42}"/>
              </a:ext>
            </a:extLst>
          </p:cNvPr>
          <p:cNvGrpSpPr>
            <a:grpSpLocks noChangeAspect="1"/>
          </p:cNvGrpSpPr>
          <p:nvPr/>
        </p:nvGrpSpPr>
        <p:grpSpPr>
          <a:xfrm>
            <a:off x="1514354" y="1459611"/>
            <a:ext cx="1818738" cy="1647588"/>
            <a:chOff x="1565484" y="2051772"/>
            <a:chExt cx="1251717" cy="1133926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DE29F74-E600-DFDD-C6B2-FFDFF0E4A79A}"/>
                </a:ext>
              </a:extLst>
            </p:cNvPr>
            <p:cNvGrpSpPr/>
            <p:nvPr/>
          </p:nvGrpSpPr>
          <p:grpSpPr>
            <a:xfrm>
              <a:off x="2013942" y="2051772"/>
              <a:ext cx="414985" cy="353913"/>
              <a:chOff x="1468091" y="1018600"/>
              <a:chExt cx="301773" cy="251313"/>
            </a:xfrm>
          </p:grpSpPr>
          <p:pic>
            <p:nvPicPr>
              <p:cNvPr id="79" name="Picture 78" descr="A table with food on it&#10;&#10;Description automatically generated with low confidence">
                <a:extLst>
                  <a:ext uri="{FF2B5EF4-FFF2-40B4-BE49-F238E27FC236}">
                    <a16:creationId xmlns:a16="http://schemas.microsoft.com/office/drawing/2014/main" id="{56AC53E1-83A0-CEE1-E1B9-87E3D58C34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6284" t="52973" r="45985" b="37224"/>
              <a:stretch/>
            </p:blipFill>
            <p:spPr>
              <a:xfrm>
                <a:off x="1468091" y="1018600"/>
                <a:ext cx="257266" cy="217067"/>
              </a:xfrm>
              <a:prstGeom prst="rect">
                <a:avLst/>
              </a:prstGeom>
            </p:spPr>
          </p:pic>
          <p:pic>
            <p:nvPicPr>
              <p:cNvPr id="80" name="Picture 79" descr="A table with food on it&#10;&#10;Description automatically generated with low confidence">
                <a:extLst>
                  <a:ext uri="{FF2B5EF4-FFF2-40B4-BE49-F238E27FC236}">
                    <a16:creationId xmlns:a16="http://schemas.microsoft.com/office/drawing/2014/main" id="{07311D52-6085-FA41-4E0F-14C1F231CB10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7"/>
              <a:srcRect l="62622" t="62349" r="31095" b="26759"/>
              <a:stretch/>
            </p:blipFill>
            <p:spPr>
              <a:xfrm>
                <a:off x="1513458" y="1052846"/>
                <a:ext cx="256406" cy="217067"/>
              </a:xfrm>
              <a:prstGeom prst="rect">
                <a:avLst/>
              </a:prstGeom>
            </p:spPr>
          </p:pic>
        </p:grpSp>
        <p:pic>
          <p:nvPicPr>
            <p:cNvPr id="81" name="Picture 80" descr="A table with food on it&#10;&#10;Description automatically generated with low confidence">
              <a:extLst>
                <a:ext uri="{FF2B5EF4-FFF2-40B4-BE49-F238E27FC236}">
                  <a16:creationId xmlns:a16="http://schemas.microsoft.com/office/drawing/2014/main" id="{F3ADA78D-6421-4812-FD06-5CA429134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5484" y="2451892"/>
              <a:ext cx="1251717" cy="733806"/>
            </a:xfrm>
            <a:prstGeom prst="rect">
              <a:avLst/>
            </a:prstGeom>
          </p:spPr>
        </p:pic>
      </p:grpSp>
      <p:sp>
        <p:nvSpPr>
          <p:cNvPr id="2" name="Arrow: Right 1">
            <a:extLst>
              <a:ext uri="{FF2B5EF4-FFF2-40B4-BE49-F238E27FC236}">
                <a16:creationId xmlns:a16="http://schemas.microsoft.com/office/drawing/2014/main" id="{3C6A3EBC-E456-0367-A958-0383EB95BAFD}"/>
              </a:ext>
            </a:extLst>
          </p:cNvPr>
          <p:cNvSpPr/>
          <p:nvPr/>
        </p:nvSpPr>
        <p:spPr>
          <a:xfrm>
            <a:off x="3759115" y="2383968"/>
            <a:ext cx="538875" cy="19012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E1026C-3418-18A8-DAB6-AE70A8771E60}"/>
              </a:ext>
            </a:extLst>
          </p:cNvPr>
          <p:cNvSpPr txBox="1"/>
          <p:nvPr/>
        </p:nvSpPr>
        <p:spPr>
          <a:xfrm>
            <a:off x="4140212" y="3806271"/>
            <a:ext cx="3835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Imprecise similarity map/intermediate </a:t>
            </a:r>
          </a:p>
          <a:p>
            <a:r>
              <a:rPr lang="en-US" dirty="0">
                <a:solidFill>
                  <a:srgbClr val="FF0000"/>
                </a:solidFill>
              </a:rPr>
              <a:t>feature </a:t>
            </a:r>
            <a:r>
              <a:rPr lang="en-US" altLang="zh-CN" dirty="0">
                <a:solidFill>
                  <a:srgbClr val="FF0000"/>
                </a:solidFill>
              </a:rPr>
              <a:t>leads to the wrong prediction.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B13FD7-4FEF-EFBF-555B-DA3FF50331B3}"/>
              </a:ext>
            </a:extLst>
          </p:cNvPr>
          <p:cNvCxnSpPr>
            <a:stCxn id="71" idx="3"/>
            <a:endCxn id="61" idx="1"/>
          </p:cNvCxnSpPr>
          <p:nvPr/>
        </p:nvCxnSpPr>
        <p:spPr>
          <a:xfrm>
            <a:off x="6272929" y="2469882"/>
            <a:ext cx="1124853" cy="34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145067C-1888-1A1F-1F3B-05AE4FF4E05E}"/>
              </a:ext>
            </a:extLst>
          </p:cNvPr>
          <p:cNvCxnSpPr>
            <a:stCxn id="61" idx="3"/>
            <a:endCxn id="60" idx="1"/>
          </p:cNvCxnSpPr>
          <p:nvPr/>
        </p:nvCxnSpPr>
        <p:spPr>
          <a:xfrm flipV="1">
            <a:off x="8302614" y="2468562"/>
            <a:ext cx="896438" cy="4749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6934AFE-66C4-D67B-F737-574054A1649F}"/>
              </a:ext>
            </a:extLst>
          </p:cNvPr>
          <p:cNvCxnSpPr>
            <a:stCxn id="3" idx="0"/>
          </p:cNvCxnSpPr>
          <p:nvPr/>
        </p:nvCxnSpPr>
        <p:spPr>
          <a:xfrm flipH="1" flipV="1">
            <a:off x="5124261" y="2766814"/>
            <a:ext cx="933592" cy="10394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5BE46B1-642B-7311-D5A8-9E7439A2F3AA}"/>
              </a:ext>
            </a:extLst>
          </p:cNvPr>
          <p:cNvCxnSpPr>
            <a:stCxn id="3" idx="0"/>
          </p:cNvCxnSpPr>
          <p:nvPr/>
        </p:nvCxnSpPr>
        <p:spPr>
          <a:xfrm flipH="1" flipV="1">
            <a:off x="1855960" y="2953290"/>
            <a:ext cx="4201893" cy="8529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9D54223-A9A8-987F-F502-F9791C4B94E9}"/>
              </a:ext>
            </a:extLst>
          </p:cNvPr>
          <p:cNvSpPr txBox="1"/>
          <p:nvPr/>
        </p:nvSpPr>
        <p:spPr>
          <a:xfrm>
            <a:off x="2165961" y="3337589"/>
            <a:ext cx="1824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Background,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should be zero density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F20A413-05F3-4772-5C70-11269ADBE401}"/>
              </a:ext>
            </a:extLst>
          </p:cNvPr>
          <p:cNvCxnSpPr>
            <a:stCxn id="3" idx="0"/>
          </p:cNvCxnSpPr>
          <p:nvPr/>
        </p:nvCxnSpPr>
        <p:spPr>
          <a:xfrm flipV="1">
            <a:off x="6057853" y="2879551"/>
            <a:ext cx="3514230" cy="9267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97E8A90-D5AD-465D-D27F-5C3287A7AE1B}"/>
              </a:ext>
            </a:extLst>
          </p:cNvPr>
          <p:cNvSpPr txBox="1"/>
          <p:nvPr/>
        </p:nvSpPr>
        <p:spPr>
          <a:xfrm>
            <a:off x="1089811" y="4913623"/>
            <a:ext cx="1036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</a:t>
            </a:r>
            <a:r>
              <a:rPr lang="en-US" altLang="zh-CN" sz="2400" b="1" dirty="0"/>
              <a:t>otivated by this, </a:t>
            </a:r>
            <a:r>
              <a:rPr lang="en-US" sz="2400" b="1" dirty="0"/>
              <a:t>we refine the imprecise similarity map/intermediate directly.</a:t>
            </a:r>
          </a:p>
        </p:txBody>
      </p:sp>
    </p:spTree>
    <p:extLst>
      <p:ext uri="{BB962C8B-B14F-4D97-AF65-F5344CB8AC3E}">
        <p14:creationId xmlns:p14="http://schemas.microsoft.com/office/powerpoint/2010/main" val="274862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9B2129E-DAB6-49EF-63AF-08EF5C7764FE}"/>
              </a:ext>
            </a:extLst>
          </p:cNvPr>
          <p:cNvCxnSpPr>
            <a:cxnSpLocks/>
          </p:cNvCxnSpPr>
          <p:nvPr/>
        </p:nvCxnSpPr>
        <p:spPr>
          <a:xfrm flipV="1">
            <a:off x="6005468" y="5840221"/>
            <a:ext cx="821532" cy="1585"/>
          </a:xfrm>
          <a:prstGeom prst="straightConnector1">
            <a:avLst/>
          </a:prstGeom>
          <a:ln w="3810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F605415C-E532-A70A-7747-F9AC46BC20E2}"/>
              </a:ext>
            </a:extLst>
          </p:cNvPr>
          <p:cNvSpPr/>
          <p:nvPr/>
        </p:nvSpPr>
        <p:spPr>
          <a:xfrm>
            <a:off x="2115085" y="3411702"/>
            <a:ext cx="8288981" cy="205856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24D9731-15CB-2B1D-6AC6-564B4B3AEFA0}"/>
              </a:ext>
            </a:extLst>
          </p:cNvPr>
          <p:cNvCxnSpPr>
            <a:cxnSpLocks/>
          </p:cNvCxnSpPr>
          <p:nvPr/>
        </p:nvCxnSpPr>
        <p:spPr>
          <a:xfrm flipV="1">
            <a:off x="6907504" y="2146235"/>
            <a:ext cx="99538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35BDF75-E76E-9060-A739-4CFC79390A80}"/>
              </a:ext>
            </a:extLst>
          </p:cNvPr>
          <p:cNvCxnSpPr>
            <a:cxnSpLocks/>
          </p:cNvCxnSpPr>
          <p:nvPr/>
        </p:nvCxnSpPr>
        <p:spPr>
          <a:xfrm>
            <a:off x="4955245" y="2152457"/>
            <a:ext cx="883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58478A0-9A34-D09D-27CD-77EE323F5126}"/>
              </a:ext>
            </a:extLst>
          </p:cNvPr>
          <p:cNvCxnSpPr>
            <a:cxnSpLocks/>
          </p:cNvCxnSpPr>
          <p:nvPr/>
        </p:nvCxnSpPr>
        <p:spPr>
          <a:xfrm>
            <a:off x="3010600" y="2152457"/>
            <a:ext cx="14535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C1C543A6-69E7-C21A-17A9-4F20B60433A2}"/>
              </a:ext>
            </a:extLst>
          </p:cNvPr>
          <p:cNvCxnSpPr>
            <a:cxnSpLocks/>
          </p:cNvCxnSpPr>
          <p:nvPr/>
        </p:nvCxnSpPr>
        <p:spPr>
          <a:xfrm>
            <a:off x="3010600" y="2153042"/>
            <a:ext cx="1453511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EB12B55E-CD70-4DC7-20E9-2261AC145706}"/>
              </a:ext>
            </a:extLst>
          </p:cNvPr>
          <p:cNvCxnSpPr>
            <a:cxnSpLocks/>
          </p:cNvCxnSpPr>
          <p:nvPr/>
        </p:nvCxnSpPr>
        <p:spPr>
          <a:xfrm>
            <a:off x="2998430" y="2152457"/>
            <a:ext cx="1453511" cy="0"/>
          </a:xfrm>
          <a:prstGeom prst="straightConnector1">
            <a:avLst/>
          </a:prstGeom>
          <a:ln w="38100">
            <a:solidFill>
              <a:srgbClr val="FF0000"/>
            </a:solidFill>
            <a:headEnd type="stealth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6C89012E-79EA-CE62-12A3-F8BDD06A0F58}"/>
              </a:ext>
            </a:extLst>
          </p:cNvPr>
          <p:cNvCxnSpPr>
            <a:cxnSpLocks/>
          </p:cNvCxnSpPr>
          <p:nvPr/>
        </p:nvCxnSpPr>
        <p:spPr>
          <a:xfrm flipV="1">
            <a:off x="6914533" y="2146235"/>
            <a:ext cx="995380" cy="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58CF8576-974A-F29E-4E44-9CC0BECC7872}"/>
              </a:ext>
            </a:extLst>
          </p:cNvPr>
          <p:cNvCxnSpPr>
            <a:cxnSpLocks/>
          </p:cNvCxnSpPr>
          <p:nvPr/>
        </p:nvCxnSpPr>
        <p:spPr>
          <a:xfrm>
            <a:off x="4967945" y="2153491"/>
            <a:ext cx="883312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AE1390B2-73F0-B135-60C9-FA71A3DFE515}"/>
              </a:ext>
            </a:extLst>
          </p:cNvPr>
          <p:cNvCxnSpPr>
            <a:cxnSpLocks/>
          </p:cNvCxnSpPr>
          <p:nvPr/>
        </p:nvCxnSpPr>
        <p:spPr>
          <a:xfrm>
            <a:off x="4942545" y="2152457"/>
            <a:ext cx="883312" cy="0"/>
          </a:xfrm>
          <a:prstGeom prst="straightConnector1">
            <a:avLst/>
          </a:prstGeom>
          <a:ln w="3810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DD6C0C0B-D0FB-90C3-4308-FE4F60C955D7}"/>
              </a:ext>
            </a:extLst>
          </p:cNvPr>
          <p:cNvCxnSpPr>
            <a:cxnSpLocks/>
          </p:cNvCxnSpPr>
          <p:nvPr/>
        </p:nvCxnSpPr>
        <p:spPr>
          <a:xfrm flipV="1">
            <a:off x="6899303" y="2146106"/>
            <a:ext cx="995380" cy="1"/>
          </a:xfrm>
          <a:prstGeom prst="straightConnector1">
            <a:avLst/>
          </a:prstGeom>
          <a:ln w="3810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7"/>
            <a:ext cx="10969943" cy="1412497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Feature Refinement Module</a:t>
            </a:r>
            <a:endParaRPr lang="en-US" dirty="0"/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16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529ACC6-73DE-8F9A-4C99-09A4B10EBA0A}"/>
              </a:ext>
            </a:extLst>
          </p:cNvPr>
          <p:cNvSpPr/>
          <p:nvPr/>
        </p:nvSpPr>
        <p:spPr>
          <a:xfrm>
            <a:off x="2073527" y="1033455"/>
            <a:ext cx="8288981" cy="2042478"/>
          </a:xfrm>
          <a:prstGeom prst="roundRect">
            <a:avLst/>
          </a:prstGeom>
          <a:solidFill>
            <a:schemeClr val="accent5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775BF17-2308-53D0-586C-38EADFE863C9}"/>
              </a:ext>
            </a:extLst>
          </p:cNvPr>
          <p:cNvSpPr txBox="1"/>
          <p:nvPr/>
        </p:nvSpPr>
        <p:spPr>
          <a:xfrm>
            <a:off x="2618578" y="1225435"/>
            <a:ext cx="378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Naïve Adaptation in Regression Head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B2B97F2-EA7F-708D-320D-73B13A2EDEA1}"/>
              </a:ext>
            </a:extLst>
          </p:cNvPr>
          <p:cNvSpPr txBox="1"/>
          <p:nvPr/>
        </p:nvSpPr>
        <p:spPr>
          <a:xfrm>
            <a:off x="2303430" y="2642336"/>
            <a:ext cx="1377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Conv / </a:t>
            </a:r>
            <a:r>
              <a:rPr lang="en-US" sz="1100" dirty="0" err="1">
                <a:solidFill>
                  <a:schemeClr val="tx1"/>
                </a:solidFill>
              </a:rPr>
              <a:t>Upsampling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22649F7-AC9E-0D0C-4F0F-A2431764061B}"/>
              </a:ext>
            </a:extLst>
          </p:cNvPr>
          <p:cNvSpPr txBox="1"/>
          <p:nvPr/>
        </p:nvSpPr>
        <p:spPr>
          <a:xfrm>
            <a:off x="4020094" y="2642336"/>
            <a:ext cx="1377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Conv / </a:t>
            </a:r>
            <a:r>
              <a:rPr lang="en-US" sz="1100" dirty="0" err="1">
                <a:solidFill>
                  <a:schemeClr val="tx1"/>
                </a:solidFill>
              </a:rPr>
              <a:t>Upsampling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A65FF0A8-A995-F0AE-E470-833EEB87E696}"/>
              </a:ext>
            </a:extLst>
          </p:cNvPr>
          <p:cNvSpPr/>
          <p:nvPr/>
        </p:nvSpPr>
        <p:spPr>
          <a:xfrm>
            <a:off x="7917975" y="1667103"/>
            <a:ext cx="392022" cy="915719"/>
          </a:xfrm>
          <a:prstGeom prst="cube">
            <a:avLst>
              <a:gd name="adj" fmla="val 704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F5E6F17-2D97-3538-0CDC-D87F7549E7C9}"/>
              </a:ext>
            </a:extLst>
          </p:cNvPr>
          <p:cNvSpPr txBox="1"/>
          <p:nvPr/>
        </p:nvSpPr>
        <p:spPr>
          <a:xfrm>
            <a:off x="7425336" y="2615983"/>
            <a:ext cx="1377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Conv / </a:t>
            </a:r>
            <a:r>
              <a:rPr lang="en-US" sz="1100" dirty="0" err="1">
                <a:solidFill>
                  <a:schemeClr val="tx1"/>
                </a:solidFill>
              </a:rPr>
              <a:t>Upsampling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2299854-4B19-1640-4422-BC80088B3847}"/>
              </a:ext>
            </a:extLst>
          </p:cNvPr>
          <p:cNvSpPr txBox="1"/>
          <p:nvPr/>
        </p:nvSpPr>
        <p:spPr>
          <a:xfrm>
            <a:off x="6025729" y="1841967"/>
            <a:ext cx="800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……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4BDF0A2-C60B-5644-028F-8172E11328FE}"/>
              </a:ext>
            </a:extLst>
          </p:cNvPr>
          <p:cNvSpPr/>
          <p:nvPr/>
        </p:nvSpPr>
        <p:spPr>
          <a:xfrm>
            <a:off x="9241391" y="1949840"/>
            <a:ext cx="672191" cy="39279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598A72C-B28E-0D6D-16F4-91DF67B50FA7}"/>
              </a:ext>
            </a:extLst>
          </p:cNvPr>
          <p:cNvSpPr txBox="1"/>
          <p:nvPr/>
        </p:nvSpPr>
        <p:spPr>
          <a:xfrm>
            <a:off x="9152806" y="2344131"/>
            <a:ext cx="859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A</a:t>
            </a:r>
            <a:r>
              <a:rPr lang="en-US" altLang="zh-CN" sz="1100" dirty="0">
                <a:solidFill>
                  <a:srgbClr val="FF0000"/>
                </a:solidFill>
              </a:rPr>
              <a:t>daptation</a:t>
            </a:r>
          </a:p>
          <a:p>
            <a:pPr algn="ctr"/>
            <a:r>
              <a:rPr lang="en-US" altLang="zh-CN" sz="1100" dirty="0">
                <a:solidFill>
                  <a:srgbClr val="FF0000"/>
                </a:solidFill>
              </a:rPr>
              <a:t>Loss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76" name="Cube 75">
            <a:extLst>
              <a:ext uri="{FF2B5EF4-FFF2-40B4-BE49-F238E27FC236}">
                <a16:creationId xmlns:a16="http://schemas.microsoft.com/office/drawing/2014/main" id="{61B1E79D-ACD8-3B83-F420-E27468030E78}"/>
              </a:ext>
            </a:extLst>
          </p:cNvPr>
          <p:cNvSpPr/>
          <p:nvPr/>
        </p:nvSpPr>
        <p:spPr>
          <a:xfrm>
            <a:off x="4488163" y="1700264"/>
            <a:ext cx="392022" cy="915719"/>
          </a:xfrm>
          <a:prstGeom prst="cube">
            <a:avLst>
              <a:gd name="adj" fmla="val 704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ube 76">
            <a:extLst>
              <a:ext uri="{FF2B5EF4-FFF2-40B4-BE49-F238E27FC236}">
                <a16:creationId xmlns:a16="http://schemas.microsoft.com/office/drawing/2014/main" id="{C1A95996-6BA2-75BF-A837-638A659C900B}"/>
              </a:ext>
            </a:extLst>
          </p:cNvPr>
          <p:cNvSpPr/>
          <p:nvPr/>
        </p:nvSpPr>
        <p:spPr>
          <a:xfrm>
            <a:off x="2606552" y="1696195"/>
            <a:ext cx="392022" cy="915719"/>
          </a:xfrm>
          <a:prstGeom prst="cube">
            <a:avLst>
              <a:gd name="adj" fmla="val 704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30EC0F96-5CB5-FA55-A25F-EAB7CE9EAC51}"/>
              </a:ext>
            </a:extLst>
          </p:cNvPr>
          <p:cNvCxnSpPr>
            <a:cxnSpLocks/>
          </p:cNvCxnSpPr>
          <p:nvPr/>
        </p:nvCxnSpPr>
        <p:spPr>
          <a:xfrm flipV="1">
            <a:off x="8408924" y="2145791"/>
            <a:ext cx="759112" cy="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E58D1840-D1A5-E24A-576A-470BB8C1AB6E}"/>
              </a:ext>
            </a:extLst>
          </p:cNvPr>
          <p:cNvCxnSpPr>
            <a:cxnSpLocks/>
          </p:cNvCxnSpPr>
          <p:nvPr/>
        </p:nvCxnSpPr>
        <p:spPr>
          <a:xfrm flipV="1">
            <a:off x="8389788" y="2145957"/>
            <a:ext cx="759112" cy="1"/>
          </a:xfrm>
          <a:prstGeom prst="straightConnector1">
            <a:avLst/>
          </a:prstGeom>
          <a:ln w="3810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8DC47F57-571F-4510-FF8A-A11B4EEA14F4}"/>
              </a:ext>
            </a:extLst>
          </p:cNvPr>
          <p:cNvCxnSpPr>
            <a:cxnSpLocks/>
          </p:cNvCxnSpPr>
          <p:nvPr/>
        </p:nvCxnSpPr>
        <p:spPr>
          <a:xfrm flipV="1">
            <a:off x="6949062" y="4524482"/>
            <a:ext cx="99538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31DE8FA0-524D-8AD2-C2DA-97E15D7A0CFF}"/>
              </a:ext>
            </a:extLst>
          </p:cNvPr>
          <p:cNvCxnSpPr>
            <a:cxnSpLocks/>
          </p:cNvCxnSpPr>
          <p:nvPr/>
        </p:nvCxnSpPr>
        <p:spPr>
          <a:xfrm>
            <a:off x="4996803" y="4530704"/>
            <a:ext cx="883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2DA7420D-FE0A-34F0-FE1F-9E1BDAF28871}"/>
              </a:ext>
            </a:extLst>
          </p:cNvPr>
          <p:cNvCxnSpPr>
            <a:cxnSpLocks/>
          </p:cNvCxnSpPr>
          <p:nvPr/>
        </p:nvCxnSpPr>
        <p:spPr>
          <a:xfrm>
            <a:off x="3052158" y="4530704"/>
            <a:ext cx="14535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>
            <a:extLst>
              <a:ext uri="{FF2B5EF4-FFF2-40B4-BE49-F238E27FC236}">
                <a16:creationId xmlns:a16="http://schemas.microsoft.com/office/drawing/2014/main" id="{C7E910EB-BCC9-1C1B-3284-04FC337C8447}"/>
              </a:ext>
            </a:extLst>
          </p:cNvPr>
          <p:cNvSpPr txBox="1"/>
          <p:nvPr/>
        </p:nvSpPr>
        <p:spPr>
          <a:xfrm>
            <a:off x="2660136" y="3603682"/>
            <a:ext cx="5053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Feature Refinement Adaptation in Regression Head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70BB911D-D370-56A2-110A-0B9C4A773138}"/>
              </a:ext>
            </a:extLst>
          </p:cNvPr>
          <p:cNvSpPr txBox="1"/>
          <p:nvPr/>
        </p:nvSpPr>
        <p:spPr>
          <a:xfrm>
            <a:off x="2344988" y="5020583"/>
            <a:ext cx="1377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Conv / </a:t>
            </a:r>
            <a:r>
              <a:rPr lang="en-US" sz="1100" dirty="0" err="1">
                <a:solidFill>
                  <a:schemeClr val="tx1"/>
                </a:solidFill>
              </a:rPr>
              <a:t>Upsampling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1ADA0D80-C95C-2150-50F1-DC4CF6CF144E}"/>
              </a:ext>
            </a:extLst>
          </p:cNvPr>
          <p:cNvSpPr txBox="1"/>
          <p:nvPr/>
        </p:nvSpPr>
        <p:spPr>
          <a:xfrm>
            <a:off x="4061652" y="5020583"/>
            <a:ext cx="1377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Conv / </a:t>
            </a:r>
            <a:r>
              <a:rPr lang="en-US" sz="1100" dirty="0" err="1">
                <a:solidFill>
                  <a:schemeClr val="tx1"/>
                </a:solidFill>
              </a:rPr>
              <a:t>Upsampling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97" name="Cube 196">
            <a:extLst>
              <a:ext uri="{FF2B5EF4-FFF2-40B4-BE49-F238E27FC236}">
                <a16:creationId xmlns:a16="http://schemas.microsoft.com/office/drawing/2014/main" id="{87BF0B92-A250-5D75-AB1F-CDAA0157A313}"/>
              </a:ext>
            </a:extLst>
          </p:cNvPr>
          <p:cNvSpPr/>
          <p:nvPr/>
        </p:nvSpPr>
        <p:spPr>
          <a:xfrm>
            <a:off x="7959533" y="4045350"/>
            <a:ext cx="392022" cy="915719"/>
          </a:xfrm>
          <a:prstGeom prst="cube">
            <a:avLst>
              <a:gd name="adj" fmla="val 704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1C7A996E-974F-5899-E851-57BBD0756C63}"/>
              </a:ext>
            </a:extLst>
          </p:cNvPr>
          <p:cNvSpPr txBox="1"/>
          <p:nvPr/>
        </p:nvSpPr>
        <p:spPr>
          <a:xfrm>
            <a:off x="7466894" y="4994230"/>
            <a:ext cx="1377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Conv / </a:t>
            </a:r>
            <a:r>
              <a:rPr lang="en-US" sz="1100" dirty="0" err="1">
                <a:solidFill>
                  <a:schemeClr val="tx1"/>
                </a:solidFill>
              </a:rPr>
              <a:t>Upsampling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3863BD95-B9E9-0A0F-02C6-FF85384A8FE5}"/>
              </a:ext>
            </a:extLst>
          </p:cNvPr>
          <p:cNvSpPr txBox="1"/>
          <p:nvPr/>
        </p:nvSpPr>
        <p:spPr>
          <a:xfrm>
            <a:off x="6067287" y="4220214"/>
            <a:ext cx="800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……</a:t>
            </a:r>
          </a:p>
        </p:txBody>
      </p:sp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id="{A3F1D6E0-D686-9640-EBFF-BDD7007A083A}"/>
              </a:ext>
            </a:extLst>
          </p:cNvPr>
          <p:cNvSpPr/>
          <p:nvPr/>
        </p:nvSpPr>
        <p:spPr>
          <a:xfrm>
            <a:off x="9282949" y="4328087"/>
            <a:ext cx="672191" cy="39279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018F5BC1-944E-3434-9FFE-394B87F122AB}"/>
              </a:ext>
            </a:extLst>
          </p:cNvPr>
          <p:cNvSpPr txBox="1"/>
          <p:nvPr/>
        </p:nvSpPr>
        <p:spPr>
          <a:xfrm>
            <a:off x="9194364" y="4722378"/>
            <a:ext cx="859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A</a:t>
            </a:r>
            <a:r>
              <a:rPr lang="en-US" altLang="zh-CN" sz="1100" dirty="0">
                <a:solidFill>
                  <a:srgbClr val="FF0000"/>
                </a:solidFill>
              </a:rPr>
              <a:t>daptation</a:t>
            </a:r>
          </a:p>
          <a:p>
            <a:pPr algn="ctr"/>
            <a:r>
              <a:rPr lang="en-US" altLang="zh-CN" sz="1100" dirty="0">
                <a:solidFill>
                  <a:srgbClr val="FF0000"/>
                </a:solidFill>
              </a:rPr>
              <a:t>Loss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202" name="Cube 201">
            <a:extLst>
              <a:ext uri="{FF2B5EF4-FFF2-40B4-BE49-F238E27FC236}">
                <a16:creationId xmlns:a16="http://schemas.microsoft.com/office/drawing/2014/main" id="{C4159162-0624-B30F-9746-33EE04BE51F3}"/>
              </a:ext>
            </a:extLst>
          </p:cNvPr>
          <p:cNvSpPr/>
          <p:nvPr/>
        </p:nvSpPr>
        <p:spPr>
          <a:xfrm>
            <a:off x="4529721" y="4078511"/>
            <a:ext cx="392022" cy="915719"/>
          </a:xfrm>
          <a:prstGeom prst="cube">
            <a:avLst>
              <a:gd name="adj" fmla="val 704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Cube 202">
            <a:extLst>
              <a:ext uri="{FF2B5EF4-FFF2-40B4-BE49-F238E27FC236}">
                <a16:creationId xmlns:a16="http://schemas.microsoft.com/office/drawing/2014/main" id="{C840011C-EEA5-E6E4-4217-34067CF222DA}"/>
              </a:ext>
            </a:extLst>
          </p:cNvPr>
          <p:cNvSpPr/>
          <p:nvPr/>
        </p:nvSpPr>
        <p:spPr>
          <a:xfrm>
            <a:off x="2648110" y="4074442"/>
            <a:ext cx="392022" cy="915719"/>
          </a:xfrm>
          <a:prstGeom prst="cube">
            <a:avLst>
              <a:gd name="adj" fmla="val 704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Rectangle: Rounded Corners 207">
            <a:extLst>
              <a:ext uri="{FF2B5EF4-FFF2-40B4-BE49-F238E27FC236}">
                <a16:creationId xmlns:a16="http://schemas.microsoft.com/office/drawing/2014/main" id="{B9792400-11C7-63A1-77BF-78F9873B0828}"/>
              </a:ext>
            </a:extLst>
          </p:cNvPr>
          <p:cNvSpPr/>
          <p:nvPr/>
        </p:nvSpPr>
        <p:spPr>
          <a:xfrm>
            <a:off x="4992703" y="5609132"/>
            <a:ext cx="998383" cy="43543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: Rounded Corners 208">
            <a:extLst>
              <a:ext uri="{FF2B5EF4-FFF2-40B4-BE49-F238E27FC236}">
                <a16:creationId xmlns:a16="http://schemas.microsoft.com/office/drawing/2014/main" id="{C48EB05B-F766-5412-1B73-F89C26DC19C3}"/>
              </a:ext>
            </a:extLst>
          </p:cNvPr>
          <p:cNvSpPr/>
          <p:nvPr/>
        </p:nvSpPr>
        <p:spPr>
          <a:xfrm>
            <a:off x="6825948" y="5609132"/>
            <a:ext cx="998383" cy="4354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B4124E52-8F01-4393-1174-1FDFE646DC0A}"/>
              </a:ext>
            </a:extLst>
          </p:cNvPr>
          <p:cNvSpPr txBox="1"/>
          <p:nvPr/>
        </p:nvSpPr>
        <p:spPr>
          <a:xfrm>
            <a:off x="4957631" y="6065116"/>
            <a:ext cx="10807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Channel-wise 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Refinement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34E66F28-1383-5204-AF36-12DEAF49DD10}"/>
              </a:ext>
            </a:extLst>
          </p:cNvPr>
          <p:cNvSpPr txBox="1"/>
          <p:nvPr/>
        </p:nvSpPr>
        <p:spPr>
          <a:xfrm>
            <a:off x="6832055" y="6070747"/>
            <a:ext cx="9861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Spatial-wise 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Refinement</a:t>
            </a:r>
          </a:p>
        </p:txBody>
      </p:sp>
      <p:cxnSp>
        <p:nvCxnSpPr>
          <p:cNvPr id="215" name="Connector: Curved 214">
            <a:extLst>
              <a:ext uri="{FF2B5EF4-FFF2-40B4-BE49-F238E27FC236}">
                <a16:creationId xmlns:a16="http://schemas.microsoft.com/office/drawing/2014/main" id="{6ADE8A6D-21FF-ADAE-8506-23C3C1166A22}"/>
              </a:ext>
            </a:extLst>
          </p:cNvPr>
          <p:cNvCxnSpPr>
            <a:cxnSpLocks/>
            <a:endCxn id="208" idx="0"/>
          </p:cNvCxnSpPr>
          <p:nvPr/>
        </p:nvCxnSpPr>
        <p:spPr>
          <a:xfrm rot="5400000">
            <a:off x="5452950" y="4720825"/>
            <a:ext cx="927253" cy="84936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Connector: Curved 217">
            <a:extLst>
              <a:ext uri="{FF2B5EF4-FFF2-40B4-BE49-F238E27FC236}">
                <a16:creationId xmlns:a16="http://schemas.microsoft.com/office/drawing/2014/main" id="{7793ABE0-2CE2-17C2-6D00-C1AF03359331}"/>
              </a:ext>
            </a:extLst>
          </p:cNvPr>
          <p:cNvCxnSpPr>
            <a:stCxn id="209" idx="0"/>
          </p:cNvCxnSpPr>
          <p:nvPr/>
        </p:nvCxnSpPr>
        <p:spPr>
          <a:xfrm rot="16200000" flipV="1">
            <a:off x="6399344" y="4683336"/>
            <a:ext cx="927253" cy="92434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A72B151E-A3B8-53F3-B40F-AE27C509B403}"/>
              </a:ext>
            </a:extLst>
          </p:cNvPr>
          <p:cNvCxnSpPr>
            <a:stCxn id="208" idx="3"/>
            <a:endCxn id="209" idx="1"/>
          </p:cNvCxnSpPr>
          <p:nvPr/>
        </p:nvCxnSpPr>
        <p:spPr>
          <a:xfrm>
            <a:off x="5991086" y="5826850"/>
            <a:ext cx="8348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9C0FC9B4-234A-B9CB-17CB-9FF26D81C3B7}"/>
              </a:ext>
            </a:extLst>
          </p:cNvPr>
          <p:cNvCxnSpPr>
            <a:cxnSpLocks/>
          </p:cNvCxnSpPr>
          <p:nvPr/>
        </p:nvCxnSpPr>
        <p:spPr>
          <a:xfrm>
            <a:off x="3067157" y="4541354"/>
            <a:ext cx="1453511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BA805A13-7015-DEA3-981E-CFD1A965AFE9}"/>
              </a:ext>
            </a:extLst>
          </p:cNvPr>
          <p:cNvCxnSpPr>
            <a:cxnSpLocks/>
          </p:cNvCxnSpPr>
          <p:nvPr/>
        </p:nvCxnSpPr>
        <p:spPr>
          <a:xfrm>
            <a:off x="5005856" y="4536323"/>
            <a:ext cx="883312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Connector: Curved 223">
            <a:extLst>
              <a:ext uri="{FF2B5EF4-FFF2-40B4-BE49-F238E27FC236}">
                <a16:creationId xmlns:a16="http://schemas.microsoft.com/office/drawing/2014/main" id="{C0D0DA19-D071-EEF5-A778-FFD500FDE5EA}"/>
              </a:ext>
            </a:extLst>
          </p:cNvPr>
          <p:cNvCxnSpPr>
            <a:cxnSpLocks/>
          </p:cNvCxnSpPr>
          <p:nvPr/>
        </p:nvCxnSpPr>
        <p:spPr>
          <a:xfrm rot="5400000">
            <a:off x="5468200" y="4710551"/>
            <a:ext cx="927253" cy="849361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F7065229-A9B5-7FB4-CD51-BB3868C38EFE}"/>
              </a:ext>
            </a:extLst>
          </p:cNvPr>
          <p:cNvCxnSpPr/>
          <p:nvPr/>
        </p:nvCxnSpPr>
        <p:spPr>
          <a:xfrm>
            <a:off x="6001475" y="5835903"/>
            <a:ext cx="834862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Connector: Curved 225">
            <a:extLst>
              <a:ext uri="{FF2B5EF4-FFF2-40B4-BE49-F238E27FC236}">
                <a16:creationId xmlns:a16="http://schemas.microsoft.com/office/drawing/2014/main" id="{493ED768-0CB0-28AC-54AC-AB234B01527F}"/>
              </a:ext>
            </a:extLst>
          </p:cNvPr>
          <p:cNvCxnSpPr/>
          <p:nvPr/>
        </p:nvCxnSpPr>
        <p:spPr>
          <a:xfrm rot="16200000" flipV="1">
            <a:off x="6398007" y="4680894"/>
            <a:ext cx="927253" cy="924340"/>
          </a:xfrm>
          <a:prstGeom prst="curvedConnector3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0896C719-F877-34BB-840E-D92301E323B3}"/>
              </a:ext>
            </a:extLst>
          </p:cNvPr>
          <p:cNvCxnSpPr>
            <a:cxnSpLocks/>
          </p:cNvCxnSpPr>
          <p:nvPr/>
        </p:nvCxnSpPr>
        <p:spPr>
          <a:xfrm flipV="1">
            <a:off x="6960151" y="4540145"/>
            <a:ext cx="995380" cy="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FB42E6F6-16C9-9AF3-C7C8-DFD5A9EE5AE1}"/>
              </a:ext>
            </a:extLst>
          </p:cNvPr>
          <p:cNvCxnSpPr>
            <a:cxnSpLocks/>
          </p:cNvCxnSpPr>
          <p:nvPr/>
        </p:nvCxnSpPr>
        <p:spPr>
          <a:xfrm flipV="1">
            <a:off x="8433428" y="4509499"/>
            <a:ext cx="821532" cy="158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CB5D4C6B-A3E7-9FC5-5AD3-86921EF9992E}"/>
              </a:ext>
            </a:extLst>
          </p:cNvPr>
          <p:cNvCxnSpPr>
            <a:cxnSpLocks/>
          </p:cNvCxnSpPr>
          <p:nvPr/>
        </p:nvCxnSpPr>
        <p:spPr>
          <a:xfrm flipV="1">
            <a:off x="8412981" y="4510677"/>
            <a:ext cx="821532" cy="1585"/>
          </a:xfrm>
          <a:prstGeom prst="straightConnector1">
            <a:avLst/>
          </a:prstGeom>
          <a:ln w="3810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313817C-8591-CB11-C2B9-A35BE1F236E7}"/>
              </a:ext>
            </a:extLst>
          </p:cNvPr>
          <p:cNvCxnSpPr>
            <a:cxnSpLocks/>
          </p:cNvCxnSpPr>
          <p:nvPr/>
        </p:nvCxnSpPr>
        <p:spPr>
          <a:xfrm flipV="1">
            <a:off x="6956091" y="4523697"/>
            <a:ext cx="982165" cy="5082"/>
          </a:xfrm>
          <a:prstGeom prst="straightConnector1">
            <a:avLst/>
          </a:prstGeom>
          <a:ln w="3810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F83A278B-EC31-6C6A-882D-FE69EE5BC55C}"/>
              </a:ext>
            </a:extLst>
          </p:cNvPr>
          <p:cNvCxnSpPr/>
          <p:nvPr/>
        </p:nvCxnSpPr>
        <p:spPr>
          <a:xfrm rot="16200000" flipV="1">
            <a:off x="6395846" y="4689944"/>
            <a:ext cx="927253" cy="924340"/>
          </a:xfrm>
          <a:prstGeom prst="curvedConnector3">
            <a:avLst/>
          </a:prstGeom>
          <a:ln w="3810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91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2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2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2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6" presetClass="emph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6" presetClass="emph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19" presetClass="emph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9" presetClass="emph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9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0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6" presetClass="emph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2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6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9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3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2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52" grpId="0" animBg="1"/>
      <p:bldP spid="52" grpId="1" animBg="1"/>
      <p:bldP spid="52" grpId="2" animBg="1"/>
      <p:bldP spid="68" grpId="0" animBg="1"/>
      <p:bldP spid="76" grpId="0" animBg="1"/>
      <p:bldP spid="76" grpId="1" animBg="1"/>
      <p:bldP spid="76" grpId="2" animBg="1"/>
      <p:bldP spid="77" grpId="0" animBg="1"/>
      <p:bldP spid="77" grpId="1" animBg="1"/>
      <p:bldP spid="194" grpId="0"/>
      <p:bldP spid="195" grpId="0"/>
      <p:bldP spid="196" grpId="0"/>
      <p:bldP spid="197" grpId="0" animBg="1"/>
      <p:bldP spid="197" grpId="1" animBg="1"/>
      <p:bldP spid="197" grpId="2" animBg="1"/>
      <p:bldP spid="197" grpId="3" animBg="1"/>
      <p:bldP spid="198" grpId="0"/>
      <p:bldP spid="199" grpId="0"/>
      <p:bldP spid="200" grpId="0" animBg="1"/>
      <p:bldP spid="200" grpId="1" animBg="1"/>
      <p:bldP spid="201" grpId="0"/>
      <p:bldP spid="202" grpId="0" animBg="1"/>
      <p:bldP spid="202" grpId="1" animBg="1"/>
      <p:bldP spid="203" grpId="0" animBg="1"/>
      <p:bldP spid="208" grpId="0" animBg="1"/>
      <p:bldP spid="208" grpId="1" animBg="1"/>
      <p:bldP spid="208" grpId="2" animBg="1"/>
      <p:bldP spid="208" grpId="3" animBg="1"/>
      <p:bldP spid="209" grpId="0" animBg="1"/>
      <p:bldP spid="209" grpId="1" animBg="1"/>
      <p:bldP spid="209" grpId="2" animBg="1"/>
      <p:bldP spid="209" grpId="3" animBg="1"/>
      <p:bldP spid="210" grpId="0"/>
      <p:bldP spid="2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7"/>
            <a:ext cx="10969943" cy="1412497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Feature Refinement Module</a:t>
            </a:r>
            <a:endParaRPr lang="en-US" dirty="0"/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17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Google Shape;798;p61">
            <a:extLst>
              <a:ext uri="{FF2B5EF4-FFF2-40B4-BE49-F238E27FC236}">
                <a16:creationId xmlns:a16="http://schemas.microsoft.com/office/drawing/2014/main" id="{8EA1A377-3B21-5360-D3E0-B5383C0C0595}"/>
              </a:ext>
            </a:extLst>
          </p:cNvPr>
          <p:cNvSpPr txBox="1"/>
          <p:nvPr/>
        </p:nvSpPr>
        <p:spPr>
          <a:xfrm>
            <a:off x="7221930" y="7022967"/>
            <a:ext cx="1257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17</a:t>
            </a:fld>
            <a:endParaRPr sz="800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76B5698-1783-672B-5606-3250B938E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8" y="2389879"/>
            <a:ext cx="576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7577C80-6938-BA01-64B3-6FCF9BDC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89879"/>
            <a:ext cx="576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20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7"/>
            <a:ext cx="10969943" cy="1412497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Adaptation Loss</a:t>
            </a:r>
            <a:endParaRPr lang="en-US" dirty="0"/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18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Google Shape;798;p61">
            <a:extLst>
              <a:ext uri="{FF2B5EF4-FFF2-40B4-BE49-F238E27FC236}">
                <a16:creationId xmlns:a16="http://schemas.microsoft.com/office/drawing/2014/main" id="{8EA1A377-3B21-5360-D3E0-B5383C0C0595}"/>
              </a:ext>
            </a:extLst>
          </p:cNvPr>
          <p:cNvSpPr txBox="1"/>
          <p:nvPr/>
        </p:nvSpPr>
        <p:spPr>
          <a:xfrm>
            <a:off x="7221930" y="7022967"/>
            <a:ext cx="1257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18</a:t>
            </a:fld>
            <a:endParaRPr sz="800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43E11C-DF42-4C7F-48AE-A68E55AC682E}"/>
              </a:ext>
            </a:extLst>
          </p:cNvPr>
          <p:cNvSpPr txBox="1"/>
          <p:nvPr/>
        </p:nvSpPr>
        <p:spPr>
          <a:xfrm>
            <a:off x="1386057" y="2113886"/>
            <a:ext cx="941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Our adaptation loss simply force the prediction within the provided range.</a:t>
            </a: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156AB02-5118-34AA-854D-4374B1A6A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24" y="2932501"/>
            <a:ext cx="8980952" cy="47619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A2F35D1-16AF-3BBB-B67A-E26E6DC45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83" y="378126"/>
            <a:ext cx="4344264" cy="13556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78AE87-617C-B3C2-F4E5-96990A593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081" y="2427616"/>
            <a:ext cx="3571875" cy="9810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DB1DC7-E9C3-CC7E-155C-F2092B5F2CC7}"/>
              </a:ext>
            </a:extLst>
          </p:cNvPr>
          <p:cNvSpPr txBox="1"/>
          <p:nvPr/>
        </p:nvSpPr>
        <p:spPr>
          <a:xfrm>
            <a:off x="869149" y="2004686"/>
            <a:ext cx="3924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Treat each region individually: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3F5D29-CB50-8CE1-3A55-31098876466C}"/>
              </a:ext>
            </a:extLst>
          </p:cNvPr>
          <p:cNvSpPr txBox="1"/>
          <p:nvPr/>
        </p:nvSpPr>
        <p:spPr>
          <a:xfrm>
            <a:off x="869149" y="3408691"/>
            <a:ext cx="3819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Treat each region as a whole: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B50607-D616-4045-F12C-41E539584A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0205" y="4266352"/>
            <a:ext cx="461962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9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7"/>
            <a:ext cx="10969943" cy="1412497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Adaptation Loss</a:t>
            </a:r>
            <a:endParaRPr lang="en-US" dirty="0"/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19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Google Shape;798;p61">
            <a:extLst>
              <a:ext uri="{FF2B5EF4-FFF2-40B4-BE49-F238E27FC236}">
                <a16:creationId xmlns:a16="http://schemas.microsoft.com/office/drawing/2014/main" id="{8EA1A377-3B21-5360-D3E0-B5383C0C0595}"/>
              </a:ext>
            </a:extLst>
          </p:cNvPr>
          <p:cNvSpPr txBox="1"/>
          <p:nvPr/>
        </p:nvSpPr>
        <p:spPr>
          <a:xfrm>
            <a:off x="7221930" y="7022967"/>
            <a:ext cx="1257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19</a:t>
            </a:fld>
            <a:endParaRPr sz="800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A2F35D1-16AF-3BBB-B67A-E26E6DC45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83" y="378126"/>
            <a:ext cx="4344264" cy="13556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B6AFB0-E725-5015-F506-8AAE5A592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172" y="2595121"/>
            <a:ext cx="9011655" cy="8576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68C54A-1822-DC73-CB73-862547FC564F}"/>
              </a:ext>
            </a:extLst>
          </p:cNvPr>
          <p:cNvSpPr txBox="1"/>
          <p:nvPr/>
        </p:nvSpPr>
        <p:spPr>
          <a:xfrm>
            <a:off x="945844" y="1989061"/>
            <a:ext cx="1811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Final loss: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6EBAC2-1EED-FA38-AB1E-705D5CBC1FC5}"/>
              </a:ext>
            </a:extLst>
          </p:cNvPr>
          <p:cNvSpPr txBox="1"/>
          <p:nvPr/>
        </p:nvSpPr>
        <p:spPr>
          <a:xfrm>
            <a:off x="7463072" y="3427938"/>
            <a:ext cx="2658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Regularization Term</a:t>
            </a:r>
          </a:p>
        </p:txBody>
      </p:sp>
    </p:spTree>
    <p:extLst>
      <p:ext uri="{BB962C8B-B14F-4D97-AF65-F5344CB8AC3E}">
        <p14:creationId xmlns:p14="http://schemas.microsoft.com/office/powerpoint/2010/main" val="2745554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8DABCA5-BA98-A52A-75FA-0ADD9BC13F80}"/>
              </a:ext>
            </a:extLst>
          </p:cNvPr>
          <p:cNvGrpSpPr/>
          <p:nvPr/>
        </p:nvGrpSpPr>
        <p:grpSpPr>
          <a:xfrm>
            <a:off x="144030" y="1979233"/>
            <a:ext cx="3840480" cy="2950621"/>
            <a:chOff x="144030" y="1727563"/>
            <a:chExt cx="3840480" cy="2950621"/>
          </a:xfrm>
        </p:grpSpPr>
        <p:pic>
          <p:nvPicPr>
            <p:cNvPr id="5" name="Google Shape;100;p19">
              <a:extLst>
                <a:ext uri="{FF2B5EF4-FFF2-40B4-BE49-F238E27FC236}">
                  <a16:creationId xmlns:a16="http://schemas.microsoft.com/office/drawing/2014/main" id="{16FAB571-5AC3-2EE3-4651-8F6BCC7A0C44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030" y="1727563"/>
              <a:ext cx="3840480" cy="25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01;p19">
              <a:extLst>
                <a:ext uri="{FF2B5EF4-FFF2-40B4-BE49-F238E27FC236}">
                  <a16:creationId xmlns:a16="http://schemas.microsoft.com/office/drawing/2014/main" id="{70C1984E-CD99-E8D1-B193-65E1B36C3A6B}"/>
                </a:ext>
              </a:extLst>
            </p:cNvPr>
            <p:cNvSpPr txBox="1"/>
            <p:nvPr/>
          </p:nvSpPr>
          <p:spPr>
            <a:xfrm>
              <a:off x="1134064" y="4185772"/>
              <a:ext cx="1860412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 dirty="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Manufacturing</a:t>
              </a:r>
              <a:endParaRPr sz="15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85D146-10BF-3713-542E-9226D62B6019}"/>
              </a:ext>
            </a:extLst>
          </p:cNvPr>
          <p:cNvGrpSpPr/>
          <p:nvPr/>
        </p:nvGrpSpPr>
        <p:grpSpPr>
          <a:xfrm>
            <a:off x="4184149" y="1979233"/>
            <a:ext cx="3840480" cy="2950621"/>
            <a:chOff x="4184149" y="1727563"/>
            <a:chExt cx="3840480" cy="2950621"/>
          </a:xfrm>
        </p:grpSpPr>
        <p:pic>
          <p:nvPicPr>
            <p:cNvPr id="8" name="Google Shape;103;p19">
              <a:extLst>
                <a:ext uri="{FF2B5EF4-FFF2-40B4-BE49-F238E27FC236}">
                  <a16:creationId xmlns:a16="http://schemas.microsoft.com/office/drawing/2014/main" id="{DCBB9306-223A-AA6C-14CA-72BF6BEFA30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4149" y="1727563"/>
              <a:ext cx="3840480" cy="25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04;p19">
              <a:extLst>
                <a:ext uri="{FF2B5EF4-FFF2-40B4-BE49-F238E27FC236}">
                  <a16:creationId xmlns:a16="http://schemas.microsoft.com/office/drawing/2014/main" id="{D88EFE34-DD29-00C2-BCAA-10834D602888}"/>
                </a:ext>
              </a:extLst>
            </p:cNvPr>
            <p:cNvSpPr txBox="1"/>
            <p:nvPr/>
          </p:nvSpPr>
          <p:spPr>
            <a:xfrm>
              <a:off x="4770618" y="4185772"/>
              <a:ext cx="2650763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 dirty="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Security</a:t>
              </a:r>
              <a:endParaRPr sz="15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BAFE5E-134C-5AB1-8E60-AAB96A862A73}"/>
              </a:ext>
            </a:extLst>
          </p:cNvPr>
          <p:cNvGrpSpPr/>
          <p:nvPr/>
        </p:nvGrpSpPr>
        <p:grpSpPr>
          <a:xfrm>
            <a:off x="8224268" y="1979233"/>
            <a:ext cx="3840480" cy="2950621"/>
            <a:chOff x="8224268" y="1727563"/>
            <a:chExt cx="3840480" cy="2950621"/>
          </a:xfrm>
        </p:grpSpPr>
        <p:pic>
          <p:nvPicPr>
            <p:cNvPr id="1026" name="Picture 2" descr="trafficjamgetty">
              <a:extLst>
                <a:ext uri="{FF2B5EF4-FFF2-40B4-BE49-F238E27FC236}">
                  <a16:creationId xmlns:a16="http://schemas.microsoft.com/office/drawing/2014/main" id="{8CCBA331-8420-E0B6-5604-998BE87C6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4268" y="1727563"/>
              <a:ext cx="3840480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Google Shape;104;p19">
              <a:extLst>
                <a:ext uri="{FF2B5EF4-FFF2-40B4-BE49-F238E27FC236}">
                  <a16:creationId xmlns:a16="http://schemas.microsoft.com/office/drawing/2014/main" id="{D0864971-6212-8932-D4B2-5BA5CA818E55}"/>
                </a:ext>
              </a:extLst>
            </p:cNvPr>
            <p:cNvSpPr txBox="1"/>
            <p:nvPr/>
          </p:nvSpPr>
          <p:spPr>
            <a:xfrm>
              <a:off x="8819126" y="4185772"/>
              <a:ext cx="2650763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 dirty="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Traffic</a:t>
              </a:r>
              <a:endParaRPr sz="14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Applications of Visual Counting</a:t>
            </a:r>
          </a:p>
        </p:txBody>
      </p:sp>
      <p:sp>
        <p:nvSpPr>
          <p:cNvPr id="15" name="Google Shape;118;p20">
            <a:extLst>
              <a:ext uri="{FF2B5EF4-FFF2-40B4-BE49-F238E27FC236}">
                <a16:creationId xmlns:a16="http://schemas.microsoft.com/office/drawing/2014/main" id="{FF5AB7D9-0D72-2A03-C281-1B7E9A40FF86}"/>
              </a:ext>
            </a:extLst>
          </p:cNvPr>
          <p:cNvSpPr txBox="1"/>
          <p:nvPr/>
        </p:nvSpPr>
        <p:spPr>
          <a:xfrm>
            <a:off x="10294288" y="65020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2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253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7"/>
            <a:ext cx="10969943" cy="1412497"/>
          </a:xfrm>
          <a:prstGeom prst="rect">
            <a:avLst/>
          </a:prstGeom>
        </p:spPr>
        <p:txBody>
          <a:bodyPr vert="horz" lIns="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Using Confidence to Adjust Learning Rate and Gradient Steps. </a:t>
            </a:r>
            <a:endParaRPr lang="en-US" dirty="0"/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20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Google Shape;798;p61">
            <a:extLst>
              <a:ext uri="{FF2B5EF4-FFF2-40B4-BE49-F238E27FC236}">
                <a16:creationId xmlns:a16="http://schemas.microsoft.com/office/drawing/2014/main" id="{8EA1A377-3B21-5360-D3E0-B5383C0C0595}"/>
              </a:ext>
            </a:extLst>
          </p:cNvPr>
          <p:cNvSpPr txBox="1"/>
          <p:nvPr/>
        </p:nvSpPr>
        <p:spPr>
          <a:xfrm>
            <a:off x="7221930" y="7022967"/>
            <a:ext cx="1257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20</a:t>
            </a:fld>
            <a:endParaRPr sz="800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43E11C-DF42-4C7F-48AE-A68E55AC682E}"/>
              </a:ext>
            </a:extLst>
          </p:cNvPr>
          <p:cNvSpPr txBox="1"/>
          <p:nvPr/>
        </p:nvSpPr>
        <p:spPr>
          <a:xfrm>
            <a:off x="2361125" y="1754064"/>
            <a:ext cx="6730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Assumption 1: The more click, the larger confidence: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8F4C1A-FC68-6C4B-71DD-E6F5CFAEF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521" y="3084250"/>
            <a:ext cx="4015899" cy="778682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B8DFDEB-CB85-D3BA-6395-C6BEDD013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81" y="2644333"/>
            <a:ext cx="3926497" cy="168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8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7"/>
            <a:ext cx="10969943" cy="1412497"/>
          </a:xfrm>
          <a:prstGeom prst="rect">
            <a:avLst/>
          </a:prstGeom>
        </p:spPr>
        <p:txBody>
          <a:bodyPr vert="horz" lIns="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Using Confidence to Adjust Learning Rate and Gradient Steps. </a:t>
            </a:r>
            <a:endParaRPr lang="en-US" dirty="0"/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21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Google Shape;798;p61">
            <a:extLst>
              <a:ext uri="{FF2B5EF4-FFF2-40B4-BE49-F238E27FC236}">
                <a16:creationId xmlns:a16="http://schemas.microsoft.com/office/drawing/2014/main" id="{8EA1A377-3B21-5360-D3E0-B5383C0C0595}"/>
              </a:ext>
            </a:extLst>
          </p:cNvPr>
          <p:cNvSpPr txBox="1"/>
          <p:nvPr/>
        </p:nvSpPr>
        <p:spPr>
          <a:xfrm>
            <a:off x="7221930" y="7022967"/>
            <a:ext cx="1257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21</a:t>
            </a:fld>
            <a:endParaRPr sz="800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43E11C-DF42-4C7F-48AE-A68E55AC682E}"/>
              </a:ext>
            </a:extLst>
          </p:cNvPr>
          <p:cNvSpPr txBox="1"/>
          <p:nvPr/>
        </p:nvSpPr>
        <p:spPr>
          <a:xfrm>
            <a:off x="2172195" y="1576744"/>
            <a:ext cx="7649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Assumption 2: The less inconsistency, the larger confidence:</a:t>
            </a:r>
          </a:p>
        </p:txBody>
      </p:sp>
      <p:pic>
        <p:nvPicPr>
          <p:cNvPr id="2" name="Google Shape;858;p68">
            <a:extLst>
              <a:ext uri="{FF2B5EF4-FFF2-40B4-BE49-F238E27FC236}">
                <a16:creationId xmlns:a16="http://schemas.microsoft.com/office/drawing/2014/main" id="{1E132D76-B8D8-CE1E-94F2-FDAF6C2664CD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732637" y="2181051"/>
            <a:ext cx="6726725" cy="28164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783637-0488-8273-1A0C-26561F88E147}"/>
              </a:ext>
            </a:extLst>
          </p:cNvPr>
          <p:cNvSpPr txBox="1"/>
          <p:nvPr/>
        </p:nvSpPr>
        <p:spPr>
          <a:xfrm>
            <a:off x="4582053" y="5037921"/>
            <a:ext cx="282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altLang="zh-CN" dirty="0"/>
              <a:t>ailure due </a:t>
            </a:r>
            <a:r>
              <a:rPr lang="en-US" altLang="zh-CN"/>
              <a:t>to inconsistency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0E0C72-E64C-0417-C341-5500A75AD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338" y="2564172"/>
            <a:ext cx="5353050" cy="542925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4AC5060-C440-301B-7053-2ECC96622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45" y="3178591"/>
            <a:ext cx="2937307" cy="152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1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7"/>
            <a:ext cx="10969943" cy="1412497"/>
          </a:xfrm>
          <a:prstGeom prst="rect">
            <a:avLst/>
          </a:prstGeom>
        </p:spPr>
        <p:txBody>
          <a:bodyPr vert="horz" lIns="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Using Confidence to Adjust Learning Rate and Gradient Steps. </a:t>
            </a:r>
            <a:endParaRPr lang="en-US" dirty="0"/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22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Google Shape;798;p61">
            <a:extLst>
              <a:ext uri="{FF2B5EF4-FFF2-40B4-BE49-F238E27FC236}">
                <a16:creationId xmlns:a16="http://schemas.microsoft.com/office/drawing/2014/main" id="{8EA1A377-3B21-5360-D3E0-B5383C0C0595}"/>
              </a:ext>
            </a:extLst>
          </p:cNvPr>
          <p:cNvSpPr txBox="1"/>
          <p:nvPr/>
        </p:nvSpPr>
        <p:spPr>
          <a:xfrm>
            <a:off x="7221930" y="7022967"/>
            <a:ext cx="1257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22</a:t>
            </a:fld>
            <a:endParaRPr sz="800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E30A1-F535-0A55-C311-D796A0938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362" y="2302182"/>
            <a:ext cx="4105275" cy="600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0EFA33-696C-43D5-91A7-DCC2C46D1ABA}"/>
              </a:ext>
            </a:extLst>
          </p:cNvPr>
          <p:cNvSpPr txBox="1"/>
          <p:nvPr/>
        </p:nvSpPr>
        <p:spPr>
          <a:xfrm>
            <a:off x="3204706" y="1840517"/>
            <a:ext cx="2313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Total confidence: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7CF9B5-2477-8759-1FD9-64F52633B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988" y="4332977"/>
            <a:ext cx="1981200" cy="428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B8C277-DBA1-AC17-C8BE-8624F0A57EA4}"/>
              </a:ext>
            </a:extLst>
          </p:cNvPr>
          <p:cNvSpPr txBox="1"/>
          <p:nvPr/>
        </p:nvSpPr>
        <p:spPr>
          <a:xfrm>
            <a:off x="6675432" y="3751183"/>
            <a:ext cx="2100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Gradient Steps</a:t>
            </a:r>
            <a:r>
              <a:rPr lang="en-US" altLang="zh-CN" sz="2400" dirty="0"/>
              <a:t>: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042DC-6EB4-5587-B637-D4BA26AF6E64}"/>
              </a:ext>
            </a:extLst>
          </p:cNvPr>
          <p:cNvSpPr txBox="1"/>
          <p:nvPr/>
        </p:nvSpPr>
        <p:spPr>
          <a:xfrm>
            <a:off x="2315360" y="3913267"/>
            <a:ext cx="2045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</a:t>
            </a:r>
            <a:r>
              <a:rPr lang="en-US" altLang="zh-CN" sz="2400" dirty="0"/>
              <a:t>earning Rate:</a:t>
            </a: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6A97DC-76BD-A8AE-93FE-F7FC6BCC8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930" y="4247252"/>
            <a:ext cx="17240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93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Outline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23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Google Shape;402;p37">
            <a:extLst>
              <a:ext uri="{FF2B5EF4-FFF2-40B4-BE49-F238E27FC236}">
                <a16:creationId xmlns:a16="http://schemas.microsoft.com/office/drawing/2014/main" id="{347A7AB9-2750-5E90-290A-737F2CD5CADA}"/>
              </a:ext>
            </a:extLst>
          </p:cNvPr>
          <p:cNvSpPr txBox="1">
            <a:spLocks/>
          </p:cNvSpPr>
          <p:nvPr/>
        </p:nvSpPr>
        <p:spPr>
          <a:xfrm>
            <a:off x="691868" y="1283514"/>
            <a:ext cx="10808264" cy="4421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dk1"/>
              </a:buClr>
              <a:buSzPts val="1100"/>
            </a:pPr>
            <a:r>
              <a:rPr lang="en-US" sz="2667" dirty="0">
                <a:solidFill>
                  <a:schemeClr val="bg1">
                    <a:lumMod val="65000"/>
                  </a:schemeClr>
                </a:solidFill>
              </a:rPr>
              <a:t>1. Density map </a:t>
            </a:r>
            <a:r>
              <a:rPr lang="en-GB" sz="2667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Interpretation.</a:t>
            </a:r>
          </a:p>
          <a:p>
            <a:pPr algn="l">
              <a:buClr>
                <a:schemeClr val="dk1"/>
              </a:buClr>
              <a:buSzPts val="1100"/>
            </a:pPr>
            <a:endParaRPr lang="en-US" sz="2667" dirty="0">
              <a:solidFill>
                <a:schemeClr val="bg1">
                  <a:lumMod val="65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l">
              <a:buClr>
                <a:schemeClr val="dk1"/>
              </a:buClr>
              <a:buSzPts val="1100"/>
            </a:pPr>
            <a:r>
              <a:rPr lang="en-US" sz="2667" dirty="0">
                <a:solidFill>
                  <a:schemeClr val="bg1">
                    <a:lumMod val="65000"/>
                  </a:schemeClr>
                </a:solidFill>
              </a:rPr>
              <a:t>2. Feedback Collection.</a:t>
            </a:r>
          </a:p>
          <a:p>
            <a:pPr algn="l">
              <a:buClr>
                <a:schemeClr val="dk1"/>
              </a:buClr>
              <a:buSzPts val="1100"/>
            </a:pPr>
            <a:endParaRPr lang="en-US" sz="2667" dirty="0">
              <a:solidFill>
                <a:schemeClr val="bg1">
                  <a:lumMod val="65000"/>
                </a:schemeClr>
              </a:solidFill>
            </a:endParaRPr>
          </a:p>
          <a:p>
            <a:pPr algn="l">
              <a:buClr>
                <a:schemeClr val="dk1"/>
              </a:buClr>
              <a:buSzPts val="1100"/>
            </a:pPr>
            <a:r>
              <a:rPr lang="en-US" sz="2667" dirty="0">
                <a:solidFill>
                  <a:schemeClr val="bg1">
                    <a:lumMod val="65000"/>
                  </a:schemeClr>
                </a:solidFill>
              </a:rPr>
              <a:t>3. Visual Counter Adaptation.</a:t>
            </a:r>
          </a:p>
          <a:p>
            <a:pPr algn="l">
              <a:buClr>
                <a:schemeClr val="dk1"/>
              </a:buClr>
              <a:buSzPts val="1100"/>
            </a:pPr>
            <a:endParaRPr lang="en-US" sz="2667" dirty="0"/>
          </a:p>
          <a:p>
            <a:pPr algn="l">
              <a:buClr>
                <a:schemeClr val="dk1"/>
              </a:buClr>
              <a:buSzPts val="1100"/>
            </a:pPr>
            <a:r>
              <a:rPr lang="en-US" sz="2667" dirty="0"/>
              <a:t>4. </a:t>
            </a:r>
            <a:r>
              <a:rPr lang="en-US" sz="2667" b="1" dirty="0">
                <a:solidFill>
                  <a:srgbClr val="FF0000"/>
                </a:solidFill>
              </a:rPr>
              <a:t>Result.</a:t>
            </a:r>
          </a:p>
        </p:txBody>
      </p:sp>
    </p:spTree>
    <p:extLst>
      <p:ext uri="{BB962C8B-B14F-4D97-AF65-F5344CB8AC3E}">
        <p14:creationId xmlns:p14="http://schemas.microsoft.com/office/powerpoint/2010/main" val="3491052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Quick Demo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24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PoInterDemo">
            <a:hlinkClick r:id="" action="ppaction://media"/>
            <a:extLst>
              <a:ext uri="{FF2B5EF4-FFF2-40B4-BE49-F238E27FC236}">
                <a16:creationId xmlns:a16="http://schemas.microsoft.com/office/drawing/2014/main" id="{DB854A6C-6287-2C44-511D-2B94D12BE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8106" y="839014"/>
            <a:ext cx="8435788" cy="592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734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BBC93D-8DD5-434C-AC59-4893CF38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1D857-B0CF-F041-8A1E-44C76D59D89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AF4E18-2056-4546-ABCD-25C951FF9118}"/>
              </a:ext>
            </a:extLst>
          </p:cNvPr>
          <p:cNvSpPr txBox="1"/>
          <p:nvPr/>
        </p:nvSpPr>
        <p:spPr>
          <a:xfrm>
            <a:off x="419981" y="1489279"/>
            <a:ext cx="283507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182880">
              <a:buFont typeface="Arial" charset="0"/>
              <a:buChar char="•"/>
            </a:pPr>
            <a:r>
              <a:rPr lang="en-US" dirty="0"/>
              <a:t>Mean Absolute Error (MAE):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8ED206-1661-C84C-A701-86D770856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074" y="2115663"/>
            <a:ext cx="7157853" cy="908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E6702B-766F-184C-8A2B-C619A8EDF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074" y="4203233"/>
            <a:ext cx="7508291" cy="11266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ED4214-86A9-0E40-9969-7B78E30B0EFD}"/>
              </a:ext>
            </a:extLst>
          </p:cNvPr>
          <p:cNvSpPr txBox="1"/>
          <p:nvPr/>
        </p:nvSpPr>
        <p:spPr>
          <a:xfrm>
            <a:off x="419981" y="3429001"/>
            <a:ext cx="32493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182880">
              <a:buFont typeface="Arial" charset="0"/>
              <a:buChar char="•"/>
            </a:pPr>
            <a:r>
              <a:rPr lang="en-US" dirty="0"/>
              <a:t>Root Mean Square Error (RMSE):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E51F4032-0B06-1A9D-D114-C6DA6B83EA78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Quantitative Evaluation Criteria</a:t>
            </a:r>
          </a:p>
        </p:txBody>
      </p:sp>
    </p:spTree>
    <p:extLst>
      <p:ext uri="{BB962C8B-B14F-4D97-AF65-F5344CB8AC3E}">
        <p14:creationId xmlns:p14="http://schemas.microsoft.com/office/powerpoint/2010/main" val="407702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Comparison with Additional Exemplar Providing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26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56687CE-BAA7-449C-1B71-778FFE0A7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184593"/>
              </p:ext>
            </p:extLst>
          </p:nvPr>
        </p:nvGraphicFramePr>
        <p:xfrm>
          <a:off x="1320297" y="1648636"/>
          <a:ext cx="9551405" cy="4159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713">
                  <a:extLst>
                    <a:ext uri="{9D8B030D-6E8A-4147-A177-3AD203B41FA5}">
                      <a16:colId xmlns:a16="http://schemas.microsoft.com/office/drawing/2014/main" val="3873119292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400912627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1817747367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3868001263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2053625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FSC-147 Test Set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FSCD-LVIS Test Set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176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MAE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RMSE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48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FamNet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41.26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57.87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06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+5 Exemplar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21.52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98.10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40.36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↓2%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57.85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↓0%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765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+5 Our 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11.75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75.37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21.18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↓49%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34.13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↓41%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893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SAFECount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13.56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91.31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15.45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28.73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141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+5 Exemplar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13.01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↓4%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99.42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↑3%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14.83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↓4%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29.01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↓2%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183440"/>
                  </a:ext>
                </a:extLst>
              </a:tr>
              <a:tr h="45069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+5 Our feedback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9.42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↓31%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80.69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↓12%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10.45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↓32%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18.42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↓36%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597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BMNet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14.62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91.83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17.49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29.76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917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+5 Exemplar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14.40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↓2%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91.56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↓0%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17.27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↓1%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29.60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↓1%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329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+5 Our feedback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9.51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↓35%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84.66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↓8%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13.43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↓23%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22.39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↓25%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566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0779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Comparison with Additional Exemplar Providing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27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56687CE-BAA7-449C-1B71-778FFE0A7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232925"/>
              </p:ext>
            </p:extLst>
          </p:nvPr>
        </p:nvGraphicFramePr>
        <p:xfrm>
          <a:off x="1320297" y="1648636"/>
          <a:ext cx="9551405" cy="4159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713">
                  <a:extLst>
                    <a:ext uri="{9D8B030D-6E8A-4147-A177-3AD203B41FA5}">
                      <a16:colId xmlns:a16="http://schemas.microsoft.com/office/drawing/2014/main" val="3873119292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400912627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1817747367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3868001263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2053625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FSC-147 Test Set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FSCD-LVIS Test Set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176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48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FamNet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57.87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406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+5 Exemplar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21.52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98.10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40.36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57.85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765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+5 Our 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11.75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75.37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21.18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34.13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893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SAFECount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13.56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91.31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15.45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28.73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141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+5 Exemplar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13.01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↓4%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99.42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↑3%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14.83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↓4%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29.01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↓2%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183440"/>
                  </a:ext>
                </a:extLst>
              </a:tr>
              <a:tr h="45069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+5 Our feedback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9.42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↓31%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80.69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↓12%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10.45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↓32%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18.42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↓36%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597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BMNet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14.62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91.83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17.49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29.76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917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+5 Exemplar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14.40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↓2%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91.56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↓0%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17.27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↓1%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29.60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↓1%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329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+5 Our feedback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9.51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↓35%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84.66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↓8%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13.43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↓23%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22.39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↓25%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566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4650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Comparison with Additional Exemplar Providing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28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56687CE-BAA7-449C-1B71-778FFE0A7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032648"/>
              </p:ext>
            </p:extLst>
          </p:nvPr>
        </p:nvGraphicFramePr>
        <p:xfrm>
          <a:off x="1320297" y="1648636"/>
          <a:ext cx="9551405" cy="4159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713">
                  <a:extLst>
                    <a:ext uri="{9D8B030D-6E8A-4147-A177-3AD203B41FA5}">
                      <a16:colId xmlns:a16="http://schemas.microsoft.com/office/drawing/2014/main" val="3873119292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400912627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1817747367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3868001263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2053625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FSC-147 Test Set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FSCD-LVIS Test Set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176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48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FamNet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57.87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406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+5 Exemplar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21.52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98.10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40.36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57.85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765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+5 Our 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11.75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75.37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21.18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34.13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893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SAFECount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15.45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28.73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141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+5 Exemplar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13.01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99.42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↑3%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14.83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↓4%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29.01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↓2%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183440"/>
                  </a:ext>
                </a:extLst>
              </a:tr>
              <a:tr h="450696">
                <a:tc>
                  <a:txBody>
                    <a:bodyPr/>
                    <a:lstStyle/>
                    <a:p>
                      <a:r>
                        <a:rPr lang="en-US" dirty="0"/>
                        <a:t>      +5 Our 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9.42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↓31%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80.69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↓12%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10.45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↓32%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18.42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↓36%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597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BMNet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14.62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91.83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17.49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29.76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917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+5 Exemplar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14.40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↓2%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91.56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↓0%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17.27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↓1%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29.60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↓1%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329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+5 Our feedback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9.51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↓35%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84.66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↓8%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13.43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↓23%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22.39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↓25%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566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1264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Comparison with Additional Exemplar Providing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29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56687CE-BAA7-449C-1B71-778FFE0A7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801277"/>
              </p:ext>
            </p:extLst>
          </p:nvPr>
        </p:nvGraphicFramePr>
        <p:xfrm>
          <a:off x="1320297" y="1648636"/>
          <a:ext cx="9551405" cy="4159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713">
                  <a:extLst>
                    <a:ext uri="{9D8B030D-6E8A-4147-A177-3AD203B41FA5}">
                      <a16:colId xmlns:a16="http://schemas.microsoft.com/office/drawing/2014/main" val="3873119292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400912627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1817747367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3868001263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2053625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FSC-147 Test Set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FSCD-LVIS Test Set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176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48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FamNet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57.87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406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+5 Exemplar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21.52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98.10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40.36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57.85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765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+5 Our 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11.75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75.37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21.18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34.13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893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SAFECount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141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+5 Exemplar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13.01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99.42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↑3%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14.83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29.01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↓2%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183440"/>
                  </a:ext>
                </a:extLst>
              </a:tr>
              <a:tr h="450696">
                <a:tc>
                  <a:txBody>
                    <a:bodyPr/>
                    <a:lstStyle/>
                    <a:p>
                      <a:r>
                        <a:rPr lang="en-US" dirty="0"/>
                        <a:t>      +5 Our 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9.42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↓31%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80.69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↓12%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10.45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↓32%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18.42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↓36%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597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BMNet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14.62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91.83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17.49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29.76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917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+5 Exemplar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14.40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↓2%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91.56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↓0%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17.27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↓1%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29.60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↓1%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329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+5 Our feedback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9.51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↓35%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84.66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↓8%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13.43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↓23%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22.39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↓25%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566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3993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D3660BD-28E0-D699-1DEC-6467D029EE9C}"/>
              </a:ext>
            </a:extLst>
          </p:cNvPr>
          <p:cNvSpPr/>
          <p:nvPr/>
        </p:nvSpPr>
        <p:spPr>
          <a:xfrm>
            <a:off x="6220669" y="950948"/>
            <a:ext cx="5757136" cy="2322505"/>
          </a:xfrm>
          <a:prstGeom prst="roundRect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562526-82F9-18F8-7E27-5C3915F1C8B5}"/>
              </a:ext>
            </a:extLst>
          </p:cNvPr>
          <p:cNvSpPr/>
          <p:nvPr/>
        </p:nvSpPr>
        <p:spPr>
          <a:xfrm>
            <a:off x="226055" y="964925"/>
            <a:ext cx="5757136" cy="2322505"/>
          </a:xfrm>
          <a:prstGeom prst="roundRect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8" name="Google Shape;118;p20"/>
          <p:cNvSpPr txBox="1"/>
          <p:nvPr/>
        </p:nvSpPr>
        <p:spPr>
          <a:xfrm>
            <a:off x="10294288" y="65020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3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0929D1C-3E8A-6459-3D88-35057EC7A606}"/>
              </a:ext>
            </a:extLst>
          </p:cNvPr>
          <p:cNvGrpSpPr/>
          <p:nvPr/>
        </p:nvGrpSpPr>
        <p:grpSpPr>
          <a:xfrm>
            <a:off x="1467929" y="2626394"/>
            <a:ext cx="8912766" cy="2058077"/>
            <a:chOff x="1381522" y="3891954"/>
            <a:chExt cx="8912766" cy="20580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C869B7F-244D-1F93-E8EE-27E54D320C8D}"/>
                </a:ext>
              </a:extLst>
            </p:cNvPr>
            <p:cNvGrpSpPr/>
            <p:nvPr/>
          </p:nvGrpSpPr>
          <p:grpSpPr>
            <a:xfrm>
              <a:off x="1381522" y="3891954"/>
              <a:ext cx="2438400" cy="2046558"/>
              <a:chOff x="498940" y="846027"/>
              <a:chExt cx="1828800" cy="1534918"/>
            </a:xfrm>
          </p:grpSpPr>
          <p:pic>
            <p:nvPicPr>
              <p:cNvPr id="4" name="Google Shape;126;p21">
                <a:extLst>
                  <a:ext uri="{FF2B5EF4-FFF2-40B4-BE49-F238E27FC236}">
                    <a16:creationId xmlns:a16="http://schemas.microsoft.com/office/drawing/2014/main" id="{0D4A42CC-790D-5564-F847-B34C8E1B9250}"/>
                  </a:ext>
                </a:extLst>
              </p:cNvPr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8940" y="846027"/>
                <a:ext cx="1828800" cy="11439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7E2D1B-CE14-17CA-C6E3-F0A8D0AF55B8}"/>
                  </a:ext>
                </a:extLst>
              </p:cNvPr>
              <p:cNvSpPr txBox="1"/>
              <p:nvPr/>
            </p:nvSpPr>
            <p:spPr>
              <a:xfrm>
                <a:off x="1131852" y="2034696"/>
                <a:ext cx="538513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</a:t>
                </a:r>
                <a:r>
                  <a:rPr lang="en-US" altLang="zh-CN" sz="2400" dirty="0"/>
                  <a:t>ars</a:t>
                </a:r>
                <a:endParaRPr lang="en-US" sz="2400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E62138E-7CB0-33F1-93DC-9ECAF02A8624}"/>
                </a:ext>
              </a:extLst>
            </p:cNvPr>
            <p:cNvGrpSpPr/>
            <p:nvPr/>
          </p:nvGrpSpPr>
          <p:grpSpPr>
            <a:xfrm>
              <a:off x="4438113" y="3911848"/>
              <a:ext cx="2438400" cy="2038183"/>
              <a:chOff x="3093243" y="846027"/>
              <a:chExt cx="1828800" cy="1528637"/>
            </a:xfrm>
          </p:grpSpPr>
          <p:pic>
            <p:nvPicPr>
              <p:cNvPr id="5" name="Google Shape;129;p21">
                <a:extLst>
                  <a:ext uri="{FF2B5EF4-FFF2-40B4-BE49-F238E27FC236}">
                    <a16:creationId xmlns:a16="http://schemas.microsoft.com/office/drawing/2014/main" id="{6EEA2B56-AB76-0390-2B31-808ED0D6CB74}"/>
                  </a:ext>
                </a:extLst>
              </p:cNvPr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93243" y="846027"/>
                <a:ext cx="1828800" cy="11439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AC4AAB-EAA2-C0EC-D77A-517A0338444C}"/>
                  </a:ext>
                </a:extLst>
              </p:cNvPr>
              <p:cNvSpPr txBox="1"/>
              <p:nvPr/>
            </p:nvSpPr>
            <p:spPr>
              <a:xfrm>
                <a:off x="3715736" y="2028415"/>
                <a:ext cx="572513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Cells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49908C-5A8E-3923-C81F-1154D29BC428}"/>
                </a:ext>
              </a:extLst>
            </p:cNvPr>
            <p:cNvSpPr txBox="1"/>
            <p:nvPr/>
          </p:nvSpPr>
          <p:spPr>
            <a:xfrm>
              <a:off x="7375041" y="3891954"/>
              <a:ext cx="291924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MCNN (CVPR2016)</a:t>
              </a:r>
            </a:p>
            <a:p>
              <a:r>
                <a:rPr lang="en-US" sz="1600" b="1" dirty="0">
                  <a:latin typeface="+mj-lt"/>
                </a:rPr>
                <a:t>Counting in the wild (ECCV2016)</a:t>
              </a:r>
            </a:p>
            <a:p>
              <a:r>
                <a:rPr lang="en-US" sz="1600" b="1" dirty="0" err="1">
                  <a:latin typeface="+mj-lt"/>
                </a:rPr>
                <a:t>ic</a:t>
              </a:r>
              <a:r>
                <a:rPr lang="en-US" sz="1600" b="1" dirty="0">
                  <a:latin typeface="+mj-lt"/>
                </a:rPr>
                <a:t>-CNN (ECCV2018)</a:t>
              </a:r>
            </a:p>
            <a:p>
              <a:r>
                <a:rPr lang="en-US" sz="1600" b="1" dirty="0" err="1">
                  <a:latin typeface="+mj-lt"/>
                </a:rPr>
                <a:t>TEDnet</a:t>
              </a:r>
              <a:r>
                <a:rPr lang="en-US" sz="1600" b="1" dirty="0">
                  <a:latin typeface="+mj-lt"/>
                </a:rPr>
                <a:t> (CVPR2019)</a:t>
              </a:r>
            </a:p>
            <a:p>
              <a:r>
                <a:rPr lang="en-US" sz="1600" b="1" dirty="0">
                  <a:latin typeface="+mj-lt"/>
                </a:rPr>
                <a:t>CTN (ACCV2020)</a:t>
              </a:r>
            </a:p>
            <a:p>
              <a:r>
                <a:rPr lang="en-US" sz="1600" b="1" dirty="0">
                  <a:latin typeface="+mj-lt"/>
                </a:rPr>
                <a:t>DM-C</a:t>
              </a:r>
              <a:r>
                <a:rPr lang="en-US" altLang="zh-CN" sz="1600" b="1" dirty="0">
                  <a:latin typeface="+mj-lt"/>
                </a:rPr>
                <a:t>ount (</a:t>
              </a:r>
              <a:r>
                <a:rPr lang="en-US" sz="1600" b="1" dirty="0" err="1">
                  <a:solidFill>
                    <a:srgbClr val="000000"/>
                  </a:solidFill>
                  <a:latin typeface="+mj-lt"/>
                </a:rPr>
                <a:t>NeurIPS</a:t>
              </a:r>
              <a:r>
                <a:rPr lang="en-US" sz="1600" b="1" i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altLang="zh-CN" sz="1600" b="1" dirty="0">
                  <a:latin typeface="+mj-lt"/>
                </a:rPr>
                <a:t>2020)</a:t>
              </a:r>
            </a:p>
            <a:p>
              <a:r>
                <a:rPr lang="en-US" altLang="zh-CN" sz="1600" b="1" dirty="0">
                  <a:latin typeface="+mj-lt"/>
                </a:rPr>
                <a:t>……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51E8CFD-5F54-8250-11E0-93C95E1CDEC9}"/>
              </a:ext>
            </a:extLst>
          </p:cNvPr>
          <p:cNvSpPr txBox="1"/>
          <p:nvPr/>
        </p:nvSpPr>
        <p:spPr>
          <a:xfrm>
            <a:off x="707843" y="2625287"/>
            <a:ext cx="4978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Category specific: Require </a:t>
            </a:r>
            <a:r>
              <a:rPr lang="en-US" sz="1600" b="1" u="sng" dirty="0"/>
              <a:t>millions</a:t>
            </a:r>
            <a:r>
              <a:rPr lang="en-US" sz="1600" dirty="0"/>
              <a:t> of dot annotations for </a:t>
            </a:r>
          </a:p>
          <a:p>
            <a:pPr algn="ctr"/>
            <a:r>
              <a:rPr lang="en-US" sz="1600" b="1" u="sng" dirty="0"/>
              <a:t>thousands</a:t>
            </a:r>
            <a:r>
              <a:rPr lang="en-US" sz="1600" dirty="0"/>
              <a:t> of training samples for </a:t>
            </a:r>
            <a:r>
              <a:rPr lang="en-US" sz="1600" b="1" u="sng" dirty="0"/>
              <a:t>one</a:t>
            </a:r>
            <a:r>
              <a:rPr lang="en-US" sz="1600" dirty="0"/>
              <a:t> category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957133D-2A44-4574-5D1B-A919FBF1AB88}"/>
              </a:ext>
            </a:extLst>
          </p:cNvPr>
          <p:cNvGrpSpPr/>
          <p:nvPr/>
        </p:nvGrpSpPr>
        <p:grpSpPr>
          <a:xfrm>
            <a:off x="1138638" y="3837092"/>
            <a:ext cx="9958447" cy="2546964"/>
            <a:chOff x="581552" y="2572749"/>
            <a:chExt cx="7468835" cy="191022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A4B6B45-6E89-DC74-E35E-C193CF5B19C2}"/>
                </a:ext>
              </a:extLst>
            </p:cNvPr>
            <p:cNvGrpSpPr/>
            <p:nvPr/>
          </p:nvGrpSpPr>
          <p:grpSpPr>
            <a:xfrm>
              <a:off x="581552" y="2572749"/>
              <a:ext cx="7468835" cy="1910223"/>
              <a:chOff x="550544" y="2695400"/>
              <a:chExt cx="6980517" cy="1554775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71C9337-9EC2-FE64-79BF-504388FEC675}"/>
                  </a:ext>
                </a:extLst>
              </p:cNvPr>
              <p:cNvGrpSpPr/>
              <p:nvPr/>
            </p:nvGrpSpPr>
            <p:grpSpPr>
              <a:xfrm>
                <a:off x="550544" y="2695400"/>
                <a:ext cx="2119110" cy="1554775"/>
                <a:chOff x="5887323" y="2546567"/>
                <a:chExt cx="2119110" cy="1554775"/>
              </a:xfrm>
            </p:grpSpPr>
            <p:pic>
              <p:nvPicPr>
                <p:cNvPr id="18" name="Picture 17" descr="A table with food on it&#10;&#10;Description automatically generated with low confidence">
                  <a:extLst>
                    <a:ext uri="{FF2B5EF4-FFF2-40B4-BE49-F238E27FC236}">
                      <a16:creationId xmlns:a16="http://schemas.microsoft.com/office/drawing/2014/main" id="{681BA63B-23B7-C086-D7DE-845659E6D7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958087" y="2959092"/>
                  <a:ext cx="1716350" cy="1142250"/>
                </a:xfrm>
                <a:prstGeom prst="rect">
                  <a:avLst/>
                </a:prstGeom>
              </p:spPr>
            </p:pic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D72EE6E1-A27B-5769-52B5-83169EB13898}"/>
                    </a:ext>
                  </a:extLst>
                </p:cNvPr>
                <p:cNvGrpSpPr/>
                <p:nvPr/>
              </p:nvGrpSpPr>
              <p:grpSpPr>
                <a:xfrm>
                  <a:off x="5887323" y="2546567"/>
                  <a:ext cx="2119110" cy="781350"/>
                  <a:chOff x="5887323" y="2546567"/>
                  <a:chExt cx="2119110" cy="781350"/>
                </a:xfrm>
              </p:grpSpPr>
              <p:sp>
                <p:nvSpPr>
                  <p:cNvPr id="21" name="Google Shape;236;p27">
                    <a:extLst>
                      <a:ext uri="{FF2B5EF4-FFF2-40B4-BE49-F238E27FC236}">
                        <a16:creationId xmlns:a16="http://schemas.microsoft.com/office/drawing/2014/main" id="{C822B298-A226-C871-B7A7-6F649F4AC7F8}"/>
                      </a:ext>
                    </a:extLst>
                  </p:cNvPr>
                  <p:cNvSpPr/>
                  <p:nvPr/>
                </p:nvSpPr>
                <p:spPr>
                  <a:xfrm>
                    <a:off x="6735593" y="3208310"/>
                    <a:ext cx="161338" cy="119607"/>
                  </a:xfrm>
                  <a:prstGeom prst="rect">
                    <a:avLst/>
                  </a:prstGeom>
                  <a:noFill/>
                  <a:ln w="19050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690814A2-E6C6-457C-07B8-433CF7F4181D}"/>
                      </a:ext>
                    </a:extLst>
                  </p:cNvPr>
                  <p:cNvCxnSpPr>
                    <a:cxnSpLocks/>
                    <a:endCxn id="21" idx="0"/>
                  </p:cNvCxnSpPr>
                  <p:nvPr/>
                </p:nvCxnSpPr>
                <p:spPr>
                  <a:xfrm flipH="1">
                    <a:off x="6816262" y="2786743"/>
                    <a:ext cx="80669" cy="42156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6778B7C3-F5AD-0631-FB48-B77AF1CF0BE0}"/>
                      </a:ext>
                    </a:extLst>
                  </p:cNvPr>
                  <p:cNvSpPr txBox="1"/>
                  <p:nvPr/>
                </p:nvSpPr>
                <p:spPr>
                  <a:xfrm>
                    <a:off x="5887323" y="2546567"/>
                    <a:ext cx="2119110" cy="18788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Exemplar denoting category of interest</a:t>
                    </a:r>
                  </a:p>
                </p:txBody>
              </p:sp>
            </p:grp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8E15744-01B7-CCFD-4A50-651A3226AF36}"/>
                  </a:ext>
                </a:extLst>
              </p:cNvPr>
              <p:cNvSpPr txBox="1"/>
              <p:nvPr/>
            </p:nvSpPr>
            <p:spPr>
              <a:xfrm>
                <a:off x="5248172" y="3116838"/>
                <a:ext cx="2282889" cy="807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33" b="1" dirty="0" err="1">
                    <a:latin typeface="+mj-lt"/>
                  </a:rPr>
                  <a:t>FamNet</a:t>
                </a:r>
                <a:r>
                  <a:rPr lang="en-US" sz="1333" b="1" dirty="0">
                    <a:latin typeface="+mj-lt"/>
                  </a:rPr>
                  <a:t> (CVPR2021)</a:t>
                </a:r>
              </a:p>
              <a:p>
                <a:r>
                  <a:rPr lang="en-US" sz="1333" b="1" dirty="0" err="1">
                    <a:latin typeface="+mj-lt"/>
                  </a:rPr>
                  <a:t>CFOCNet</a:t>
                </a:r>
                <a:r>
                  <a:rPr lang="en-US" sz="1333" b="1" dirty="0">
                    <a:latin typeface="+mj-lt"/>
                  </a:rPr>
                  <a:t> (WACV2021)</a:t>
                </a:r>
              </a:p>
              <a:p>
                <a:r>
                  <a:rPr lang="en-US" sz="1333" b="1" dirty="0">
                    <a:latin typeface="+mj-lt"/>
                  </a:rPr>
                  <a:t>VCN (CVPR2022 Workshop)</a:t>
                </a:r>
              </a:p>
              <a:p>
                <a:r>
                  <a:rPr lang="en-US" sz="1333" b="1" dirty="0" err="1">
                    <a:latin typeface="+mj-lt"/>
                  </a:rPr>
                  <a:t>BMNet</a:t>
                </a:r>
                <a:r>
                  <a:rPr lang="en-US" sz="1333" b="1" dirty="0">
                    <a:latin typeface="+mj-lt"/>
                  </a:rPr>
                  <a:t> (CVPR2022)</a:t>
                </a:r>
              </a:p>
              <a:p>
                <a:r>
                  <a:rPr lang="en-US" sz="1333" b="1" dirty="0" err="1">
                    <a:latin typeface="+mj-lt"/>
                  </a:rPr>
                  <a:t>SAFECount</a:t>
                </a:r>
                <a:r>
                  <a:rPr lang="en-US" sz="1333" b="1" dirty="0">
                    <a:latin typeface="+mj-lt"/>
                  </a:rPr>
                  <a:t> (WACV2023)</a:t>
                </a:r>
              </a:p>
              <a:p>
                <a:r>
                  <a:rPr lang="en-US" altLang="zh-CN" sz="1333" b="1" dirty="0">
                    <a:latin typeface="+mj-lt"/>
                  </a:rPr>
                  <a:t>……</a:t>
                </a:r>
              </a:p>
            </p:txBody>
          </p:sp>
          <p:pic>
            <p:nvPicPr>
              <p:cNvPr id="19" name="Picture 18" descr="A picture containing clock, display, light&#10;&#10;Description automatically generated">
                <a:extLst>
                  <a:ext uri="{FF2B5EF4-FFF2-40B4-BE49-F238E27FC236}">
                    <a16:creationId xmlns:a16="http://schemas.microsoft.com/office/drawing/2014/main" id="{A61CCE6D-39D5-0D96-4BB3-58FBE071F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15164" y="3349604"/>
                <a:ext cx="955675" cy="658891"/>
              </a:xfrm>
              <a:prstGeom prst="rect">
                <a:avLst/>
              </a:prstGeom>
            </p:spPr>
          </p:pic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39480C74-218D-70F4-CB34-AD9F05DF714D}"/>
                  </a:ext>
                </a:extLst>
              </p:cNvPr>
              <p:cNvCxnSpPr>
                <a:stCxn id="18" idx="3"/>
                <a:endCxn id="19" idx="1"/>
              </p:cNvCxnSpPr>
              <p:nvPr/>
            </p:nvCxnSpPr>
            <p:spPr>
              <a:xfrm>
                <a:off x="2337658" y="3679050"/>
                <a:ext cx="77750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9537F6F-64A1-279B-4906-5EA5AF014841}"/>
                  </a:ext>
                </a:extLst>
              </p:cNvPr>
              <p:cNvSpPr txBox="1"/>
              <p:nvPr/>
            </p:nvSpPr>
            <p:spPr>
              <a:xfrm>
                <a:off x="2319538" y="3684170"/>
                <a:ext cx="813745" cy="4321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/>
                  <a:t>Spatial </a:t>
                </a:r>
              </a:p>
              <a:p>
                <a:pPr algn="ctr"/>
                <a:r>
                  <a:rPr lang="en-US" sz="2000" dirty="0"/>
                  <a:t>Similarity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A83EE3B-0BBE-FAD8-8DE7-285FD76B6EBA}"/>
                  </a:ext>
                </a:extLst>
              </p:cNvPr>
              <p:cNvSpPr txBox="1"/>
              <p:nvPr/>
            </p:nvSpPr>
            <p:spPr>
              <a:xfrm>
                <a:off x="4742178" y="3535402"/>
                <a:ext cx="347432" cy="281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41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730572C6-DD8D-B245-40DF-45472EE7BDD2}"/>
                  </a:ext>
                </a:extLst>
              </p:cNvPr>
              <p:cNvCxnSpPr>
                <a:stCxn id="19" idx="3"/>
                <a:endCxn id="31" idx="1"/>
              </p:cNvCxnSpPr>
              <p:nvPr/>
            </p:nvCxnSpPr>
            <p:spPr>
              <a:xfrm flipV="1">
                <a:off x="4070839" y="3676312"/>
                <a:ext cx="671339" cy="273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72E6568-F45F-3438-D742-7914BF81C781}"/>
                </a:ext>
              </a:extLst>
            </p:cNvPr>
            <p:cNvSpPr txBox="1"/>
            <p:nvPr/>
          </p:nvSpPr>
          <p:spPr>
            <a:xfrm>
              <a:off x="4389927" y="3794917"/>
              <a:ext cx="606801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Count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D8FCC24-829A-B3D7-FE7A-FB0E873C26D6}"/>
              </a:ext>
            </a:extLst>
          </p:cNvPr>
          <p:cNvSpPr txBox="1"/>
          <p:nvPr/>
        </p:nvSpPr>
        <p:spPr>
          <a:xfrm>
            <a:off x="6603341" y="2570730"/>
            <a:ext cx="5021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Category agnostic: Imprecise spatial similarity map due to </a:t>
            </a:r>
          </a:p>
          <a:p>
            <a:pPr algn="ctr"/>
            <a:r>
              <a:rPr lang="en-US" sz="1600" b="1" u="sng" dirty="0"/>
              <a:t>various sizes/shapes/colors</a:t>
            </a:r>
            <a:r>
              <a:rPr lang="en-US" sz="1600" dirty="0"/>
              <a:t>, </a:t>
            </a:r>
            <a:r>
              <a:rPr lang="en-US" sz="1600" b="1" u="sng" dirty="0"/>
              <a:t>large density</a:t>
            </a:r>
            <a:r>
              <a:rPr lang="en-US" sz="1600" dirty="0"/>
              <a:t>, and </a:t>
            </a:r>
            <a:r>
              <a:rPr lang="en-US" sz="1600" b="1" u="sng" dirty="0"/>
              <a:t>occlusion</a:t>
            </a:r>
            <a:endParaRPr lang="en-US" sz="1600" dirty="0"/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4D4DCB68-A7F6-04CC-0AD0-B681F7582F0C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Existing Works for Visual Counting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1AD325-3F84-5B7E-BBD0-35E9ED0F9E44}"/>
              </a:ext>
            </a:extLst>
          </p:cNvPr>
          <p:cNvGrpSpPr/>
          <p:nvPr/>
        </p:nvGrpSpPr>
        <p:grpSpPr>
          <a:xfrm>
            <a:off x="2913376" y="3439053"/>
            <a:ext cx="7039051" cy="3448308"/>
            <a:chOff x="2913376" y="3439053"/>
            <a:chExt cx="7039051" cy="344830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D578648-1AE3-9332-4774-CF9F5AC7BC5B}"/>
                </a:ext>
              </a:extLst>
            </p:cNvPr>
            <p:cNvGrpSpPr/>
            <p:nvPr/>
          </p:nvGrpSpPr>
          <p:grpSpPr>
            <a:xfrm>
              <a:off x="2913376" y="3439053"/>
              <a:ext cx="7039051" cy="3448308"/>
              <a:chOff x="3084382" y="1456471"/>
              <a:chExt cx="7039051" cy="344830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6CFAFA2-14C5-2E73-2704-1FCB94E98F1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77527" y="1456471"/>
                <a:ext cx="1710899" cy="1080000"/>
                <a:chOff x="2880101" y="2813482"/>
                <a:chExt cx="1716350" cy="1142250"/>
              </a:xfrm>
            </p:grpSpPr>
            <p:pic>
              <p:nvPicPr>
                <p:cNvPr id="56" name="Picture 55" descr="A table with food on it&#10;&#10;Description automatically generated with low confidence">
                  <a:extLst>
                    <a:ext uri="{FF2B5EF4-FFF2-40B4-BE49-F238E27FC236}">
                      <a16:creationId xmlns:a16="http://schemas.microsoft.com/office/drawing/2014/main" id="{10A0DC2B-5C4A-15F3-84C5-DC65FBDB3D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80101" y="2813482"/>
                  <a:ext cx="1716350" cy="1142250"/>
                </a:xfrm>
                <a:prstGeom prst="rect">
                  <a:avLst/>
                </a:prstGeom>
              </p:spPr>
            </p:pic>
            <p:sp>
              <p:nvSpPr>
                <p:cNvPr id="57" name="Google Shape;236;p27">
                  <a:extLst>
                    <a:ext uri="{FF2B5EF4-FFF2-40B4-BE49-F238E27FC236}">
                      <a16:creationId xmlns:a16="http://schemas.microsoft.com/office/drawing/2014/main" id="{9D146B39-C117-B32B-FA6E-5C443D4CD832}"/>
                    </a:ext>
                  </a:extLst>
                </p:cNvPr>
                <p:cNvSpPr/>
                <p:nvPr/>
              </p:nvSpPr>
              <p:spPr>
                <a:xfrm>
                  <a:off x="3657607" y="3062700"/>
                  <a:ext cx="161338" cy="119607"/>
                </a:xfrm>
                <a:prstGeom prst="rect">
                  <a:avLst/>
                </a:prstGeom>
                <a:noFill/>
                <a:ln w="1905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pic>
            <p:nvPicPr>
              <p:cNvPr id="15" name="Picture 14" descr="A picture containing text, night sky&#10;&#10;Description automatically generated">
                <a:extLst>
                  <a:ext uri="{FF2B5EF4-FFF2-40B4-BE49-F238E27FC236}">
                    <a16:creationId xmlns:a16="http://schemas.microsoft.com/office/drawing/2014/main" id="{196A4582-58F1-66CB-EBEC-034366F6E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00675" y="1456472"/>
                <a:ext cx="1713613" cy="1080000"/>
              </a:xfrm>
              <a:prstGeom prst="rect">
                <a:avLst/>
              </a:prstGeom>
            </p:spPr>
          </p:pic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DE36B8D-780F-2289-85F9-E3A07DA90FF0}"/>
                  </a:ext>
                </a:extLst>
              </p:cNvPr>
              <p:cNvCxnSpPr>
                <a:cxnSpLocks/>
                <a:stCxn id="56" idx="3"/>
                <a:endCxn id="15" idx="1"/>
              </p:cNvCxnSpPr>
              <p:nvPr/>
            </p:nvCxnSpPr>
            <p:spPr>
              <a:xfrm>
                <a:off x="5088426" y="1996471"/>
                <a:ext cx="1712249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or: Elbow 16">
                <a:extLst>
                  <a:ext uri="{FF2B5EF4-FFF2-40B4-BE49-F238E27FC236}">
                    <a16:creationId xmlns:a16="http://schemas.microsoft.com/office/drawing/2014/main" id="{32ED582F-1AA9-DD25-2D54-1E68A3AB2CCA}"/>
                  </a:ext>
                </a:extLst>
              </p:cNvPr>
              <p:cNvCxnSpPr>
                <a:cxnSpLocks/>
                <a:stCxn id="15" idx="3"/>
              </p:cNvCxnSpPr>
              <p:nvPr/>
            </p:nvCxnSpPr>
            <p:spPr>
              <a:xfrm flipH="1">
                <a:off x="8514275" y="1996472"/>
                <a:ext cx="13" cy="2079275"/>
              </a:xfrm>
              <a:prstGeom prst="bentConnector3">
                <a:avLst>
                  <a:gd name="adj1" fmla="val -1758461538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Google Shape;485;p44">
                <a:extLst>
                  <a:ext uri="{FF2B5EF4-FFF2-40B4-BE49-F238E27FC236}">
                    <a16:creationId xmlns:a16="http://schemas.microsoft.com/office/drawing/2014/main" id="{C9C85CD2-F84E-7323-2FD0-D5C81AECAD79}"/>
                  </a:ext>
                </a:extLst>
              </p:cNvPr>
              <p:cNvSpPr txBox="1"/>
              <p:nvPr/>
            </p:nvSpPr>
            <p:spPr>
              <a:xfrm>
                <a:off x="5287669" y="1996471"/>
                <a:ext cx="1312412" cy="4616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algn="ctr"/>
                <a:r>
                  <a:rPr lang="en-GB" sz="1400" dirty="0"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rPr>
                  <a:t>Initial Count</a:t>
                </a:r>
                <a:endParaRPr sz="1400" dirty="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83F1ADA-6131-2F41-209B-2C1F502AEA70}"/>
                  </a:ext>
                </a:extLst>
              </p:cNvPr>
              <p:cNvSpPr/>
              <p:nvPr/>
            </p:nvSpPr>
            <p:spPr>
              <a:xfrm>
                <a:off x="3927692" y="3923769"/>
                <a:ext cx="620394" cy="303956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0" name="Google Shape;770;p59">
                <a:extLst>
                  <a:ext uri="{FF2B5EF4-FFF2-40B4-BE49-F238E27FC236}">
                    <a16:creationId xmlns:a16="http://schemas.microsoft.com/office/drawing/2014/main" id="{4830F90D-18FA-9414-33EC-717AB74928E1}"/>
                  </a:ext>
                </a:extLst>
              </p:cNvPr>
              <p:cNvSpPr txBox="1"/>
              <p:nvPr/>
            </p:nvSpPr>
            <p:spPr>
              <a:xfrm>
                <a:off x="5350531" y="4085938"/>
                <a:ext cx="1186688" cy="5539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lvl="0" algn="ctr"/>
                <a:r>
                  <a:rPr lang="en-US" sz="1400" dirty="0">
                    <a:ea typeface="Calibri" panose="020F0502020204030204"/>
                    <a:cs typeface="Calibri" panose="020F0502020204030204"/>
                    <a:sym typeface="Calibri" panose="020F0502020204030204"/>
                  </a:rPr>
                  <a:t>Feedback Providing</a:t>
                </a:r>
                <a:endParaRPr sz="1400" b="1" u="sng" dirty="0">
                  <a:solidFill>
                    <a:srgbClr val="548135"/>
                  </a:solidFill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0" name="Google Shape;770;p59">
                <a:extLst>
                  <a:ext uri="{FF2B5EF4-FFF2-40B4-BE49-F238E27FC236}">
                    <a16:creationId xmlns:a16="http://schemas.microsoft.com/office/drawing/2014/main" id="{53AFA208-5437-61F2-F0A1-F55A1A5682D9}"/>
                  </a:ext>
                </a:extLst>
              </p:cNvPr>
              <p:cNvSpPr txBox="1"/>
              <p:nvPr/>
            </p:nvSpPr>
            <p:spPr>
              <a:xfrm>
                <a:off x="3551301" y="4227725"/>
                <a:ext cx="1363349" cy="677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lvl="0" algn="ctr"/>
                <a:r>
                  <a:rPr lang="en-US" dirty="0">
                    <a:latin typeface="+mj-lt"/>
                    <a:ea typeface="Calibri" panose="020F0502020204030204"/>
                    <a:cs typeface="Calibri" panose="020F0502020204030204"/>
                    <a:sym typeface="Calibri" panose="020F0502020204030204"/>
                  </a:rPr>
                  <a:t>Adaptation L</a:t>
                </a:r>
                <a:r>
                  <a:rPr lang="en-US" altLang="zh-CN" dirty="0">
                    <a:latin typeface="+mj-lt"/>
                    <a:ea typeface="Calibri" panose="020F0502020204030204"/>
                    <a:cs typeface="Calibri" panose="020F0502020204030204"/>
                    <a:sym typeface="Calibri" panose="020F0502020204030204"/>
                  </a:rPr>
                  <a:t>oss</a:t>
                </a:r>
                <a:endParaRPr sz="1050" dirty="0">
                  <a:solidFill>
                    <a:srgbClr val="548135"/>
                  </a:solidFill>
                  <a:latin typeface="+mj-lt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1" name="Google Shape;485;p44">
                <a:extLst>
                  <a:ext uri="{FF2B5EF4-FFF2-40B4-BE49-F238E27FC236}">
                    <a16:creationId xmlns:a16="http://schemas.microsoft.com/office/drawing/2014/main" id="{7959ECA9-EA0C-BAAC-FA92-B64CE1C35BCB}"/>
                  </a:ext>
                </a:extLst>
              </p:cNvPr>
              <p:cNvSpPr txBox="1"/>
              <p:nvPr/>
            </p:nvSpPr>
            <p:spPr>
              <a:xfrm>
                <a:off x="8589776" y="2825482"/>
                <a:ext cx="1533657" cy="677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algn="ctr"/>
                <a:r>
                  <a:rPr lang="en-GB" sz="1400" dirty="0"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rPr>
                  <a:t>Result Interpretation</a:t>
                </a:r>
                <a:endParaRPr sz="1400" dirty="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861782C2-F473-FBDE-04F3-5ECFDF81A846}"/>
                  </a:ext>
                </a:extLst>
              </p:cNvPr>
              <p:cNvCxnSpPr>
                <a:cxnSpLocks/>
                <a:endCxn id="24" idx="3"/>
              </p:cNvCxnSpPr>
              <p:nvPr/>
            </p:nvCxnSpPr>
            <p:spPr>
              <a:xfrm flipH="1">
                <a:off x="4548086" y="4075747"/>
                <a:ext cx="225258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BF3E8612-4F37-4A3C-4D11-9723CE899ACF}"/>
                  </a:ext>
                </a:extLst>
              </p:cNvPr>
              <p:cNvCxnSpPr>
                <a:stCxn id="24" idx="0"/>
                <a:endCxn id="56" idx="2"/>
              </p:cNvCxnSpPr>
              <p:nvPr/>
            </p:nvCxnSpPr>
            <p:spPr>
              <a:xfrm flipH="1" flipV="1">
                <a:off x="4232977" y="2536471"/>
                <a:ext cx="4912" cy="138729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Google Shape;770;p59">
                <a:extLst>
                  <a:ext uri="{FF2B5EF4-FFF2-40B4-BE49-F238E27FC236}">
                    <a16:creationId xmlns:a16="http://schemas.microsoft.com/office/drawing/2014/main" id="{F33BD2A6-AD25-69BB-BBCA-7DB3D17BA6A4}"/>
                  </a:ext>
                </a:extLst>
              </p:cNvPr>
              <p:cNvSpPr txBox="1"/>
              <p:nvPr/>
            </p:nvSpPr>
            <p:spPr>
              <a:xfrm>
                <a:off x="3084382" y="2888446"/>
                <a:ext cx="1186688" cy="5539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lvl="0" algn="ctr"/>
                <a:r>
                  <a:rPr lang="en-US" sz="1400" dirty="0">
                    <a:ea typeface="Calibri" panose="020F0502020204030204"/>
                    <a:cs typeface="Calibri" panose="020F0502020204030204"/>
                    <a:sym typeface="Calibri" panose="020F0502020204030204"/>
                  </a:rPr>
                  <a:t>Model Adaptation</a:t>
                </a:r>
                <a:endParaRPr sz="1400" b="1" u="sng" dirty="0">
                  <a:solidFill>
                    <a:srgbClr val="548135"/>
                  </a:solidFill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pic>
          <p:nvPicPr>
            <p:cNvPr id="10" name="Picture 9" descr="A table with food on it&#10;&#10;Description automatically generated">
              <a:extLst>
                <a:ext uri="{FF2B5EF4-FFF2-40B4-BE49-F238E27FC236}">
                  <a16:creationId xmlns:a16="http://schemas.microsoft.com/office/drawing/2014/main" id="{D49745CA-6CD6-27D8-B470-BF1C87890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606" y="5501020"/>
              <a:ext cx="17136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129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-0.2306 -0.2574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36" y="-1287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26719 -0.47801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9" y="-2391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 animBg="1"/>
      <p:bldP spid="3" grpId="0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Comparison with Additional Exemplar Providing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30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56687CE-BAA7-449C-1B71-778FFE0A7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082718"/>
              </p:ext>
            </p:extLst>
          </p:nvPr>
        </p:nvGraphicFramePr>
        <p:xfrm>
          <a:off x="1320297" y="1648636"/>
          <a:ext cx="9551405" cy="4159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713">
                  <a:extLst>
                    <a:ext uri="{9D8B030D-6E8A-4147-A177-3AD203B41FA5}">
                      <a16:colId xmlns:a16="http://schemas.microsoft.com/office/drawing/2014/main" val="3873119292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400912627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1817747367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3868001263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2053625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FSC-147 Test Set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FSCD-LVIS Test Set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176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48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FamNet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57.87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406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+5 Exemplar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21.52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98.10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40.36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57.85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765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+5 Our 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11.75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75.37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21.18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34.13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893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SAFECount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141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+5 Exemplar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13.01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99.42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↑3%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14.83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29.01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↓2%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183440"/>
                  </a:ext>
                </a:extLst>
              </a:tr>
              <a:tr h="450696">
                <a:tc>
                  <a:txBody>
                    <a:bodyPr/>
                    <a:lstStyle/>
                    <a:p>
                      <a:r>
                        <a:rPr lang="en-US" dirty="0"/>
                        <a:t>      +5 Our 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9.42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↓31%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80.69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↓12%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10.45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↓32%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18.42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↓36%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597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BMNet</a:t>
                      </a:r>
                      <a:r>
                        <a:rPr lang="en-US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17.49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29.76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917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+5 Exemplar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14.40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91.56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17.27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↓1%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29.60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↓1%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329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+5 Our 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9.51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↓35%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84.66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13.43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↓23%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22.39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↓25%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566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499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Comparison with Additional Exemplar Providing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31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56687CE-BAA7-449C-1B71-778FFE0A7272}"/>
              </a:ext>
            </a:extLst>
          </p:cNvPr>
          <p:cNvGraphicFramePr>
            <a:graphicFrameLocks noGrp="1"/>
          </p:cNvGraphicFramePr>
          <p:nvPr/>
        </p:nvGraphicFramePr>
        <p:xfrm>
          <a:off x="1320297" y="1648636"/>
          <a:ext cx="9551405" cy="4159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713">
                  <a:extLst>
                    <a:ext uri="{9D8B030D-6E8A-4147-A177-3AD203B41FA5}">
                      <a16:colId xmlns:a16="http://schemas.microsoft.com/office/drawing/2014/main" val="3873119292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400912627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1817747367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3868001263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2053625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FSC-147 Test Set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FSCD-LVIS Test Set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176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48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FamNet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57.87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406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+5 Exemplar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21.52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98.10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40.36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57.85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765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+5 Our 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11.75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75.37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21.18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34.13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893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SAFECount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141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+5 Exemplar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13.01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99.42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↑3%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14.83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29.01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↓2%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183440"/>
                  </a:ext>
                </a:extLst>
              </a:tr>
              <a:tr h="450696">
                <a:tc>
                  <a:txBody>
                    <a:bodyPr/>
                    <a:lstStyle/>
                    <a:p>
                      <a:r>
                        <a:rPr lang="en-US" dirty="0"/>
                        <a:t>      +5 Our 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9.42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↓31%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80.69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↓12%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10.45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↓32%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18.42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↓36%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597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BMNet</a:t>
                      </a:r>
                      <a:r>
                        <a:rPr lang="en-US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29.76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917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+5 Exemplar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14.40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91.56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17.27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29.60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↓1%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329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+5 Our 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9.51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↓35%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84.66</a:t>
                      </a:r>
                      <a:r>
                        <a:rPr lang="en-US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↓8%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13.43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↓23%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22.39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↓25%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566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6409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5559"/>
            <a:ext cx="11737368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Comparison </a:t>
            </a:r>
            <a:r>
              <a:rPr lang="en-US" altLang="zh-CN" dirty="0"/>
              <a:t>with other density map segmentation method</a:t>
            </a:r>
            <a:endParaRPr lang="en-US" dirty="0"/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32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79A792D-72DB-6A78-6129-AC59160FF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982877"/>
              </p:ext>
            </p:extLst>
          </p:nvPr>
        </p:nvGraphicFramePr>
        <p:xfrm>
          <a:off x="1295734" y="2476467"/>
          <a:ext cx="9551405" cy="3046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713">
                  <a:extLst>
                    <a:ext uri="{9D8B030D-6E8A-4147-A177-3AD203B41FA5}">
                      <a16:colId xmlns:a16="http://schemas.microsoft.com/office/drawing/2014/main" val="3873119292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400912627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1817747367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3868001263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2053625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FSC-147 Test Set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FSCD-LVIS Test Set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176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MAE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RMSE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48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Initial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41.26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57.87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06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16.46</a:t>
                      </a:r>
                      <a:endParaRPr lang="en-US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86.06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30.61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44.57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765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Watershed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18.95</a:t>
                      </a:r>
                      <a:endParaRPr lang="en-US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74.08</a:t>
                      </a:r>
                      <a:endParaRPr lang="en-US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27.35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43.21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893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K-means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86.49</a:t>
                      </a:r>
                      <a:endParaRPr lang="en-US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32.70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47.80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141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DBSCAN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41.26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57.87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183440"/>
                  </a:ext>
                </a:extLst>
              </a:tr>
              <a:tr h="450696">
                <a:tc>
                  <a:txBody>
                    <a:bodyPr/>
                    <a:lstStyle/>
                    <a:p>
                      <a:r>
                        <a:rPr lang="en-US" dirty="0"/>
                        <a:t>IPSE(proposed)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11.75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21.18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34.13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5974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D84AEB3-0B7E-4CAC-DC26-68AC7FFB7994}"/>
              </a:ext>
            </a:extLst>
          </p:cNvPr>
          <p:cNvSpPr txBox="1"/>
          <p:nvPr/>
        </p:nvSpPr>
        <p:spPr>
          <a:xfrm>
            <a:off x="4898044" y="1851839"/>
            <a:ext cx="2395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Result on </a:t>
            </a:r>
            <a:r>
              <a:rPr lang="en-US" sz="2400" dirty="0" err="1"/>
              <a:t>F</a:t>
            </a:r>
            <a:r>
              <a:rPr lang="en-US" altLang="zh-CN" sz="2400" dirty="0" err="1"/>
              <a:t>amNet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79772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5559"/>
            <a:ext cx="11737368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Comparison </a:t>
            </a:r>
            <a:r>
              <a:rPr lang="en-US" altLang="zh-CN" dirty="0"/>
              <a:t>with other density map segmentation method</a:t>
            </a:r>
            <a:endParaRPr lang="en-US" dirty="0"/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33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79A792D-72DB-6A78-6129-AC59160FF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760562"/>
              </p:ext>
            </p:extLst>
          </p:nvPr>
        </p:nvGraphicFramePr>
        <p:xfrm>
          <a:off x="1295734" y="2476467"/>
          <a:ext cx="9551405" cy="3046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713">
                  <a:extLst>
                    <a:ext uri="{9D8B030D-6E8A-4147-A177-3AD203B41FA5}">
                      <a16:colId xmlns:a16="http://schemas.microsoft.com/office/drawing/2014/main" val="3873119292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400912627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1817747367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3868001263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2053625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FSC-147 Test Set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FSCD-LVIS Test Set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176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48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Initial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57.87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406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16.46</a:t>
                      </a:r>
                      <a:endParaRPr lang="en-US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86.06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30.61</a:t>
                      </a:r>
                      <a:endParaRPr lang="en-US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44.57</a:t>
                      </a:r>
                      <a:endParaRPr lang="en-US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765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Watershed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18.95</a:t>
                      </a:r>
                      <a:endParaRPr lang="en-US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74.08</a:t>
                      </a:r>
                      <a:endParaRPr lang="en-US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27.35</a:t>
                      </a:r>
                      <a:endParaRPr lang="en-US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43.21</a:t>
                      </a:r>
                      <a:endParaRPr lang="en-US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893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K-means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86.49</a:t>
                      </a:r>
                      <a:endParaRPr lang="en-US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141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DBSCAN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57.87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183440"/>
                  </a:ext>
                </a:extLst>
              </a:tr>
              <a:tr h="450696">
                <a:tc>
                  <a:txBody>
                    <a:bodyPr/>
                    <a:lstStyle/>
                    <a:p>
                      <a:r>
                        <a:rPr lang="en-US" dirty="0"/>
                        <a:t>IPSE(proposed)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11.75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21.18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34.13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5974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D84AEB3-0B7E-4CAC-DC26-68AC7FFB7994}"/>
              </a:ext>
            </a:extLst>
          </p:cNvPr>
          <p:cNvSpPr txBox="1"/>
          <p:nvPr/>
        </p:nvSpPr>
        <p:spPr>
          <a:xfrm>
            <a:off x="4898044" y="1851839"/>
            <a:ext cx="2395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Result on </a:t>
            </a:r>
            <a:r>
              <a:rPr lang="en-US" sz="2400" dirty="0" err="1"/>
              <a:t>F</a:t>
            </a:r>
            <a:r>
              <a:rPr lang="en-US" altLang="zh-CN" sz="2400" dirty="0" err="1"/>
              <a:t>amNet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2708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Ablation on Adaptation Scheme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34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F8E6E0-5C2B-C4F8-B578-54980EDF58DB}"/>
              </a:ext>
            </a:extLst>
          </p:cNvPr>
          <p:cNvSpPr txBox="1"/>
          <p:nvPr/>
        </p:nvSpPr>
        <p:spPr>
          <a:xfrm>
            <a:off x="544195" y="1418821"/>
            <a:ext cx="7013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Effectiveness(On FSC-147 Validation Set):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1EA1236-0E13-E4AB-17E3-6148BA8DB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577789"/>
              </p:ext>
            </p:extLst>
          </p:nvPr>
        </p:nvGraphicFramePr>
        <p:xfrm>
          <a:off x="2134922" y="2168046"/>
          <a:ext cx="81279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4475611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6050336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124511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r>
                        <a:rPr lang="en-US" altLang="zh-CN" dirty="0"/>
                        <a:t>daptation Scheme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RMSE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081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Local Correction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64.58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680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Adapt All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61.61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339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Our Adaptation Scheme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47.21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063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56154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Ablation on Adaptation Scheme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35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F8E6E0-5C2B-C4F8-B578-54980EDF58DB}"/>
              </a:ext>
            </a:extLst>
          </p:cNvPr>
          <p:cNvSpPr txBox="1"/>
          <p:nvPr/>
        </p:nvSpPr>
        <p:spPr>
          <a:xfrm>
            <a:off x="544195" y="1418821"/>
            <a:ext cx="7013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Effectiveness(On FSC-147 Validation Set):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1EA1236-0E13-E4AB-17E3-6148BA8DB51B}"/>
              </a:ext>
            </a:extLst>
          </p:cNvPr>
          <p:cNvGraphicFramePr>
            <a:graphicFrameLocks noGrp="1"/>
          </p:cNvGraphicFramePr>
          <p:nvPr/>
        </p:nvGraphicFramePr>
        <p:xfrm>
          <a:off x="2134922" y="2168046"/>
          <a:ext cx="81279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4475611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6050336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124511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r>
                        <a:rPr lang="en-US" altLang="zh-CN" dirty="0"/>
                        <a:t>daptation Scheme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081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Local Correction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680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Adapt All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61.61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339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Our Adaptation Scheme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47.21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06343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7C8EDDE-89D9-D644-7AB3-0FB7714BCB95}"/>
              </a:ext>
            </a:extLst>
          </p:cNvPr>
          <p:cNvSpPr txBox="1"/>
          <p:nvPr/>
        </p:nvSpPr>
        <p:spPr>
          <a:xfrm>
            <a:off x="544195" y="4109600"/>
            <a:ext cx="3492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Efficiency(Seconds):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ADDF285-9356-1FD1-312D-4900D7DA9D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879582"/>
              </p:ext>
            </p:extLst>
          </p:nvPr>
        </p:nvGraphicFramePr>
        <p:xfrm>
          <a:off x="2134922" y="4917044"/>
          <a:ext cx="81279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4475611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6050336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124511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r>
                        <a:rPr lang="en-US" altLang="zh-CN" dirty="0"/>
                        <a:t>daptation Scheme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FSC-147 Val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FSCD-LVIS Val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081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Adapt All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0.56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339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Our Adaptation Scheme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0.51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063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91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Ablation on Adaptation Scheme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36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F8E6E0-5C2B-C4F8-B578-54980EDF58DB}"/>
              </a:ext>
            </a:extLst>
          </p:cNvPr>
          <p:cNvSpPr txBox="1"/>
          <p:nvPr/>
        </p:nvSpPr>
        <p:spPr>
          <a:xfrm>
            <a:off x="544195" y="1418821"/>
            <a:ext cx="7013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Effectiveness(On FSC-147 Validation Set):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1EA1236-0E13-E4AB-17E3-6148BA8DB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212714"/>
              </p:ext>
            </p:extLst>
          </p:nvPr>
        </p:nvGraphicFramePr>
        <p:xfrm>
          <a:off x="2134922" y="2168046"/>
          <a:ext cx="81279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4475611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6050336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124511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r>
                        <a:rPr lang="en-US" altLang="zh-CN" dirty="0"/>
                        <a:t>daptation Scheme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081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Local Correction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680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Adapt All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61.61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339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Our Adaptation Scheme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47.21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06343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7C8EDDE-89D9-D644-7AB3-0FB7714BCB95}"/>
              </a:ext>
            </a:extLst>
          </p:cNvPr>
          <p:cNvSpPr txBox="1"/>
          <p:nvPr/>
        </p:nvSpPr>
        <p:spPr>
          <a:xfrm>
            <a:off x="544195" y="4109600"/>
            <a:ext cx="3492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Efficiency(Seconds):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ADDF285-9356-1FD1-312D-4900D7DA9D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12266"/>
              </p:ext>
            </p:extLst>
          </p:nvPr>
        </p:nvGraphicFramePr>
        <p:xfrm>
          <a:off x="2134922" y="4917044"/>
          <a:ext cx="81279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4475611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6050336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124511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r>
                        <a:rPr lang="en-US" altLang="zh-CN" dirty="0"/>
                        <a:t>daptation Scheme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FSC-147 Val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FSCD-LVIS Val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081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Adapt All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339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Our Adaptation Scheme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063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4035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Ablation on Refinement Module 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37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E7A59F02-C2BE-A1C6-0C5E-A24A6EEC5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142951"/>
              </p:ext>
            </p:extLst>
          </p:nvPr>
        </p:nvGraphicFramePr>
        <p:xfrm>
          <a:off x="1320295" y="2316480"/>
          <a:ext cx="955140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713">
                  <a:extLst>
                    <a:ext uri="{9D8B030D-6E8A-4147-A177-3AD203B41FA5}">
                      <a16:colId xmlns:a16="http://schemas.microsoft.com/office/drawing/2014/main" val="3873119292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400912627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1817747367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3868001263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2053625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Refinement Component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</a:t>
                      </a:r>
                      <a:r>
                        <a:rPr lang="en-US" altLang="zh-CN" dirty="0" err="1"/>
                        <a:t>amNet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SAFECount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176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MAE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RMSE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48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Spatial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67.84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13.90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10.67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06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Channel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13.72</a:t>
                      </a:r>
                      <a:endParaRPr lang="en-US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52.99</a:t>
                      </a:r>
                      <a:endParaRPr lang="en-US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9.46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13.01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765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Spatial +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Channel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12.84</a:t>
                      </a:r>
                      <a:endParaRPr lang="en-US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45.85</a:t>
                      </a:r>
                      <a:endParaRPr lang="en-US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9.98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36.15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893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Channel + </a:t>
                      </a:r>
                      <a:r>
                        <a:rPr lang="en-US" dirty="0"/>
                        <a:t>Spatial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9.29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33.83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14175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C4B8230-AD64-7FA8-0015-679D9337DDF2}"/>
              </a:ext>
            </a:extLst>
          </p:cNvPr>
          <p:cNvSpPr txBox="1"/>
          <p:nvPr/>
        </p:nvSpPr>
        <p:spPr>
          <a:xfrm>
            <a:off x="3994782" y="1648273"/>
            <a:ext cx="420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Result on FSC-147 Validation Set</a:t>
            </a:r>
          </a:p>
        </p:txBody>
      </p:sp>
    </p:spTree>
    <p:extLst>
      <p:ext uri="{BB962C8B-B14F-4D97-AF65-F5344CB8AC3E}">
        <p14:creationId xmlns:p14="http://schemas.microsoft.com/office/powerpoint/2010/main" val="7467646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Ablation on Refinement Module 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38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E7A59F02-C2BE-A1C6-0C5E-A24A6EEC5734}"/>
              </a:ext>
            </a:extLst>
          </p:cNvPr>
          <p:cNvGraphicFramePr>
            <a:graphicFrameLocks noGrp="1"/>
          </p:cNvGraphicFramePr>
          <p:nvPr/>
        </p:nvGraphicFramePr>
        <p:xfrm>
          <a:off x="1320295" y="2316480"/>
          <a:ext cx="955140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713">
                  <a:extLst>
                    <a:ext uri="{9D8B030D-6E8A-4147-A177-3AD203B41FA5}">
                      <a16:colId xmlns:a16="http://schemas.microsoft.com/office/drawing/2014/main" val="3873119292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400912627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1817747367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3868001263"/>
                    </a:ext>
                  </a:extLst>
                </a:gridCol>
                <a:gridCol w="1595673">
                  <a:extLst>
                    <a:ext uri="{9D8B030D-6E8A-4147-A177-3AD203B41FA5}">
                      <a16:colId xmlns:a16="http://schemas.microsoft.com/office/drawing/2014/main" val="2053625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Refinement Component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</a:t>
                      </a:r>
                      <a:r>
                        <a:rPr lang="en-US" altLang="zh-CN" dirty="0" err="1"/>
                        <a:t>amNet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SAFECount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176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48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Spatial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67.84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406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Channel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13.72</a:t>
                      </a:r>
                      <a:endParaRPr lang="en-US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52.99</a:t>
                      </a:r>
                      <a:endParaRPr lang="en-US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9.46</a:t>
                      </a:r>
                      <a:endParaRPr lang="en-US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13.01</a:t>
                      </a:r>
                      <a:endParaRPr lang="en-US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765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Spatial +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Channel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12.84</a:t>
                      </a:r>
                      <a:endParaRPr lang="en-US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45.85</a:t>
                      </a:r>
                      <a:endParaRPr lang="en-US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9.98</a:t>
                      </a:r>
                      <a:endParaRPr lang="en-US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36.15</a:t>
                      </a:r>
                      <a:endParaRPr lang="en-US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893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Channel + </a:t>
                      </a:r>
                      <a:r>
                        <a:rPr lang="en-US" dirty="0"/>
                        <a:t>Spatial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9.29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33.83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14175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C4B8230-AD64-7FA8-0015-679D9337DDF2}"/>
              </a:ext>
            </a:extLst>
          </p:cNvPr>
          <p:cNvSpPr txBox="1"/>
          <p:nvPr/>
        </p:nvSpPr>
        <p:spPr>
          <a:xfrm>
            <a:off x="3994782" y="1648273"/>
            <a:ext cx="420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Result on FSC-147 Validation Set</a:t>
            </a:r>
          </a:p>
        </p:txBody>
      </p:sp>
    </p:spTree>
    <p:extLst>
      <p:ext uri="{BB962C8B-B14F-4D97-AF65-F5344CB8AC3E}">
        <p14:creationId xmlns:p14="http://schemas.microsoft.com/office/powerpoint/2010/main" val="25042113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Ablation on Adaptation Loss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39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E7A59F02-C2BE-A1C6-0C5E-A24A6EEC5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967168"/>
              </p:ext>
            </p:extLst>
          </p:nvPr>
        </p:nvGraphicFramePr>
        <p:xfrm>
          <a:off x="611026" y="2316480"/>
          <a:ext cx="1096994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3603">
                  <a:extLst>
                    <a:ext uri="{9D8B030D-6E8A-4147-A177-3AD203B41FA5}">
                      <a16:colId xmlns:a16="http://schemas.microsoft.com/office/drawing/2014/main" val="3873119292"/>
                    </a:ext>
                  </a:extLst>
                </a:gridCol>
                <a:gridCol w="1471585">
                  <a:extLst>
                    <a:ext uri="{9D8B030D-6E8A-4147-A177-3AD203B41FA5}">
                      <a16:colId xmlns:a16="http://schemas.microsoft.com/office/drawing/2014/main" val="400912627"/>
                    </a:ext>
                  </a:extLst>
                </a:gridCol>
                <a:gridCol w="1471585">
                  <a:extLst>
                    <a:ext uri="{9D8B030D-6E8A-4147-A177-3AD203B41FA5}">
                      <a16:colId xmlns:a16="http://schemas.microsoft.com/office/drawing/2014/main" val="1817747367"/>
                    </a:ext>
                  </a:extLst>
                </a:gridCol>
                <a:gridCol w="1471585">
                  <a:extLst>
                    <a:ext uri="{9D8B030D-6E8A-4147-A177-3AD203B41FA5}">
                      <a16:colId xmlns:a16="http://schemas.microsoft.com/office/drawing/2014/main" val="3868001263"/>
                    </a:ext>
                  </a:extLst>
                </a:gridCol>
                <a:gridCol w="1471585">
                  <a:extLst>
                    <a:ext uri="{9D8B030D-6E8A-4147-A177-3AD203B41FA5}">
                      <a16:colId xmlns:a16="http://schemas.microsoft.com/office/drawing/2014/main" val="2053625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176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Local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48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Global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406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Learning R/Gradient step scaling with Confidence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×</a:t>
                      </a:r>
                      <a:endParaRPr lang="en-US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765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15.41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14.21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13.25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12.70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22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55.72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52.94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48.44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47.21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216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C4B8230-AD64-7FA8-0015-679D9337DDF2}"/>
              </a:ext>
            </a:extLst>
          </p:cNvPr>
          <p:cNvSpPr txBox="1"/>
          <p:nvPr/>
        </p:nvSpPr>
        <p:spPr>
          <a:xfrm>
            <a:off x="3342933" y="1754573"/>
            <a:ext cx="5874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Result on FSC-147 Validation Set with </a:t>
            </a:r>
            <a:r>
              <a:rPr lang="en-US" sz="2400" dirty="0" err="1"/>
              <a:t>FamNet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4954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uFill>
                  <a:solidFill>
                    <a:schemeClr val="tx1"/>
                  </a:solidFill>
                </a:uFill>
              </a:rPr>
              <a:t>Objective</a:t>
            </a:r>
            <a:r>
              <a:rPr lang="en-US" dirty="0"/>
              <a:t> of Our Work</a:t>
            </a:r>
          </a:p>
        </p:txBody>
      </p:sp>
      <p:pic>
        <p:nvPicPr>
          <p:cNvPr id="4" name="Picture 3" descr="A picture containing group, orange, oranges, set&#10;&#10;Description automatically generated">
            <a:extLst>
              <a:ext uri="{FF2B5EF4-FFF2-40B4-BE49-F238E27FC236}">
                <a16:creationId xmlns:a16="http://schemas.microsoft.com/office/drawing/2014/main" id="{27B0EE21-DBC1-19DF-1EF4-9EA10A4C5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78" y="3275159"/>
            <a:ext cx="3051888" cy="2288916"/>
          </a:xfrm>
          <a:prstGeom prst="rect">
            <a:avLst/>
          </a:prstGeom>
        </p:spPr>
      </p:pic>
      <p:pic>
        <p:nvPicPr>
          <p:cNvPr id="5" name="Picture 4" descr="A picture containing text, shelf, indoor, store&#10;&#10;Description automatically generated">
            <a:extLst>
              <a:ext uri="{FF2B5EF4-FFF2-40B4-BE49-F238E27FC236}">
                <a16:creationId xmlns:a16="http://schemas.microsoft.com/office/drawing/2014/main" id="{F7A4CDD3-3EFC-DB70-03D3-D5EE04B19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288" y="3265545"/>
            <a:ext cx="3051888" cy="2325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975D60-D11C-497C-73CF-43A384148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0808" y="3283636"/>
            <a:ext cx="3051888" cy="2288916"/>
          </a:xfrm>
          <a:prstGeom prst="rect">
            <a:avLst/>
          </a:prstGeom>
        </p:spPr>
      </p:pic>
      <p:sp>
        <p:nvSpPr>
          <p:cNvPr id="7" name="Google Shape;436;p40">
            <a:extLst>
              <a:ext uri="{FF2B5EF4-FFF2-40B4-BE49-F238E27FC236}">
                <a16:creationId xmlns:a16="http://schemas.microsoft.com/office/drawing/2014/main" id="{00DA4BA3-B1B9-B964-23DB-71874C6F2DA0}"/>
              </a:ext>
            </a:extLst>
          </p:cNvPr>
          <p:cNvSpPr txBox="1">
            <a:spLocks/>
          </p:cNvSpPr>
          <p:nvPr/>
        </p:nvSpPr>
        <p:spPr>
          <a:xfrm>
            <a:off x="1775997" y="1055964"/>
            <a:ext cx="9157670" cy="7381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  <a:buClr>
                <a:schemeClr val="dk1"/>
              </a:buClr>
              <a:buSzPts val="605"/>
              <a:buFont typeface="Arial" panose="020B0604020202020204"/>
              <a:buNone/>
            </a:pPr>
            <a:r>
              <a:rPr lang="en-US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Previous category-specific counting method requires millions of dot annotations for thousands of training samples for one category.</a:t>
            </a:r>
          </a:p>
          <a:p>
            <a:pPr algn="l">
              <a:spcBef>
                <a:spcPts val="300"/>
              </a:spcBef>
              <a:buClr>
                <a:schemeClr val="dk1"/>
              </a:buClr>
              <a:buSzPct val="46000"/>
              <a:buFont typeface="Arial" panose="020B0604020202020204"/>
              <a:buNone/>
            </a:pP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l">
              <a:spcBef>
                <a:spcPts val="300"/>
              </a:spcBef>
              <a:buClr>
                <a:schemeClr val="dk1"/>
              </a:buClr>
              <a:buSzPct val="46000"/>
              <a:buFont typeface="Arial" panose="020B0604020202020204"/>
              <a:buNone/>
            </a:pP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" name="Google Shape;437;p40">
            <a:extLst>
              <a:ext uri="{FF2B5EF4-FFF2-40B4-BE49-F238E27FC236}">
                <a16:creationId xmlns:a16="http://schemas.microsoft.com/office/drawing/2014/main" id="{18C7ED9D-0ED2-708F-2339-EBDBE6F98216}"/>
              </a:ext>
            </a:extLst>
          </p:cNvPr>
          <p:cNvSpPr txBox="1"/>
          <p:nvPr/>
        </p:nvSpPr>
        <p:spPr>
          <a:xfrm>
            <a:off x="1696526" y="1986473"/>
            <a:ext cx="9157670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spcBef>
                <a:spcPts val="300"/>
              </a:spcBef>
              <a:buClr>
                <a:schemeClr val="dk1"/>
              </a:buClr>
              <a:buSzPts val="1100"/>
            </a:pPr>
            <a:r>
              <a:rPr lang="en-GB" sz="2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Imprecise spatial similarity map due to various sizes/shapes/</a:t>
            </a:r>
            <a:r>
              <a:rPr lang="en-GB" sz="2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colors</a:t>
            </a:r>
            <a:endParaRPr sz="22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09274F-218C-8D40-2C3C-3656FBB101F3}"/>
              </a:ext>
            </a:extLst>
          </p:cNvPr>
          <p:cNvSpPr txBox="1"/>
          <p:nvPr/>
        </p:nvSpPr>
        <p:spPr>
          <a:xfrm>
            <a:off x="1142829" y="5629379"/>
            <a:ext cx="270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</a:t>
            </a:r>
            <a:r>
              <a:rPr lang="en-US" altLang="zh-CN" dirty="0"/>
              <a:t>arious Size/Shape</a:t>
            </a:r>
          </a:p>
          <a:p>
            <a:pPr algn="ctr"/>
            <a:r>
              <a:rPr lang="en-US" altLang="zh-CN" dirty="0"/>
              <a:t>(</a:t>
            </a:r>
            <a:r>
              <a:rPr lang="en-US" altLang="zh-CN" dirty="0">
                <a:solidFill>
                  <a:srgbClr val="0070C0"/>
                </a:solidFill>
              </a:rPr>
              <a:t>Blue Dot</a:t>
            </a:r>
            <a:r>
              <a:rPr lang="en-US" altLang="zh-CN" dirty="0"/>
              <a:t> is the Prediction)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E40D35-4908-6D23-F0DE-589C5A70A901}"/>
              </a:ext>
            </a:extLst>
          </p:cNvPr>
          <p:cNvSpPr txBox="1"/>
          <p:nvPr/>
        </p:nvSpPr>
        <p:spPr>
          <a:xfrm>
            <a:off x="4700709" y="5629379"/>
            <a:ext cx="2651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Large Density</a:t>
            </a:r>
            <a:endParaRPr lang="en-US" altLang="zh-CN" dirty="0"/>
          </a:p>
          <a:p>
            <a:pPr algn="ctr"/>
            <a:r>
              <a:rPr lang="en-US" altLang="zh-CN" dirty="0"/>
              <a:t>(</a:t>
            </a:r>
            <a:r>
              <a:rPr lang="en-US" altLang="zh-CN" dirty="0">
                <a:solidFill>
                  <a:srgbClr val="FF0000"/>
                </a:solidFill>
              </a:rPr>
              <a:t>Red Dot </a:t>
            </a:r>
            <a:r>
              <a:rPr lang="en-US" altLang="zh-CN" dirty="0"/>
              <a:t>is the Prediction)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5E1278-9A4D-A768-8290-4D2A56CCFF89}"/>
              </a:ext>
            </a:extLst>
          </p:cNvPr>
          <p:cNvSpPr txBox="1"/>
          <p:nvPr/>
        </p:nvSpPr>
        <p:spPr>
          <a:xfrm>
            <a:off x="8341189" y="5629378"/>
            <a:ext cx="2651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Occlusion</a:t>
            </a:r>
          </a:p>
          <a:p>
            <a:pPr algn="ctr"/>
            <a:r>
              <a:rPr lang="en-US" altLang="zh-CN" dirty="0"/>
              <a:t>(</a:t>
            </a:r>
            <a:r>
              <a:rPr lang="en-US" altLang="zh-CN" dirty="0">
                <a:solidFill>
                  <a:srgbClr val="FF0000"/>
                </a:solidFill>
              </a:rPr>
              <a:t>Red Dot </a:t>
            </a:r>
            <a:r>
              <a:rPr lang="en-US" altLang="zh-CN" dirty="0"/>
              <a:t>is the Prediction)</a:t>
            </a:r>
            <a:endParaRPr lang="en-US" dirty="0"/>
          </a:p>
        </p:txBody>
      </p:sp>
      <p:sp>
        <p:nvSpPr>
          <p:cNvPr id="16" name="Google Shape;437;p40">
            <a:extLst>
              <a:ext uri="{FF2B5EF4-FFF2-40B4-BE49-F238E27FC236}">
                <a16:creationId xmlns:a16="http://schemas.microsoft.com/office/drawing/2014/main" id="{9E99970A-E42C-BD13-51D5-D6D0D260352B}"/>
              </a:ext>
            </a:extLst>
          </p:cNvPr>
          <p:cNvSpPr txBox="1"/>
          <p:nvPr/>
        </p:nvSpPr>
        <p:spPr>
          <a:xfrm>
            <a:off x="1696526" y="1986473"/>
            <a:ext cx="9157670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spcBef>
                <a:spcPts val="300"/>
              </a:spcBef>
              <a:buClr>
                <a:schemeClr val="dk1"/>
              </a:buClr>
              <a:buSzPts val="1100"/>
            </a:pPr>
            <a:r>
              <a:rPr lang="en-GB" sz="2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Imprecise spatial similarity map due to various sizes/shapes/</a:t>
            </a:r>
            <a:r>
              <a:rPr lang="en-GB" sz="2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colors</a:t>
            </a:r>
            <a:r>
              <a:rPr lang="en-GB" sz="2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large density</a:t>
            </a:r>
            <a:endParaRPr sz="22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7" name="Google Shape;437;p40">
            <a:extLst>
              <a:ext uri="{FF2B5EF4-FFF2-40B4-BE49-F238E27FC236}">
                <a16:creationId xmlns:a16="http://schemas.microsoft.com/office/drawing/2014/main" id="{F9A01200-68A4-D5E3-CF16-1DF8E8D56232}"/>
              </a:ext>
            </a:extLst>
          </p:cNvPr>
          <p:cNvSpPr txBox="1"/>
          <p:nvPr/>
        </p:nvSpPr>
        <p:spPr>
          <a:xfrm>
            <a:off x="1696526" y="1999629"/>
            <a:ext cx="9157670" cy="1238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spcBef>
                <a:spcPts val="300"/>
              </a:spcBef>
              <a:buClr>
                <a:schemeClr val="dk1"/>
              </a:buClr>
              <a:buSzPts val="1100"/>
            </a:pPr>
            <a:r>
              <a:rPr lang="en-GB" sz="2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Imprecise spatial similarity map due to various sizes/shapes/</a:t>
            </a:r>
            <a:r>
              <a:rPr lang="en-GB" sz="2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colors</a:t>
            </a:r>
            <a:r>
              <a:rPr lang="en-GB" sz="2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large density, and occlusion makes the category-agnostic counter still makes a lot of mistake.</a:t>
            </a:r>
            <a:endParaRPr sz="22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3355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2" grpId="0"/>
      <p:bldP spid="13" grpId="0"/>
      <p:bldP spid="16" grpId="0"/>
      <p:bldP spid="16" grpId="1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Qualitive Results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40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" name="Google Shape;837;p65">
            <a:extLst>
              <a:ext uri="{FF2B5EF4-FFF2-40B4-BE49-F238E27FC236}">
                <a16:creationId xmlns:a16="http://schemas.microsoft.com/office/drawing/2014/main" id="{02083BC1-E382-D237-057F-35174E092EA4}"/>
              </a:ext>
            </a:extLst>
          </p:cNvPr>
          <p:cNvPicPr preferRelativeResize="0"/>
          <p:nvPr/>
        </p:nvPicPr>
        <p:blipFill rotWithShape="1">
          <a:blip r:embed="rId3"/>
          <a:srcRect r="75067"/>
          <a:stretch/>
        </p:blipFill>
        <p:spPr>
          <a:xfrm>
            <a:off x="1198651" y="950614"/>
            <a:ext cx="2915398" cy="2694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37;p65">
            <a:extLst>
              <a:ext uri="{FF2B5EF4-FFF2-40B4-BE49-F238E27FC236}">
                <a16:creationId xmlns:a16="http://schemas.microsoft.com/office/drawing/2014/main" id="{41950488-D491-2D79-FE34-C106FD35CD0F}"/>
              </a:ext>
            </a:extLst>
          </p:cNvPr>
          <p:cNvPicPr preferRelativeResize="0"/>
          <p:nvPr/>
        </p:nvPicPr>
        <p:blipFill rotWithShape="1">
          <a:blip r:embed="rId3"/>
          <a:srcRect l="75067"/>
          <a:stretch/>
        </p:blipFill>
        <p:spPr>
          <a:xfrm>
            <a:off x="1126828" y="3908863"/>
            <a:ext cx="2915398" cy="2694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37;p65">
            <a:extLst>
              <a:ext uri="{FF2B5EF4-FFF2-40B4-BE49-F238E27FC236}">
                <a16:creationId xmlns:a16="http://schemas.microsoft.com/office/drawing/2014/main" id="{E8CD90AD-D4E3-58BD-7756-751A486FFCA6}"/>
              </a:ext>
            </a:extLst>
          </p:cNvPr>
          <p:cNvPicPr preferRelativeResize="0"/>
          <p:nvPr/>
        </p:nvPicPr>
        <p:blipFill rotWithShape="1">
          <a:blip r:embed="rId3"/>
          <a:srcRect l="24986" r="50081"/>
          <a:stretch/>
        </p:blipFill>
        <p:spPr>
          <a:xfrm>
            <a:off x="6553651" y="950614"/>
            <a:ext cx="2915399" cy="26942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607CFB-1B84-6BB5-DBEC-D502FD2E178A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4114049" y="2297748"/>
            <a:ext cx="243960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oogle Shape;837;p65">
            <a:extLst>
              <a:ext uri="{FF2B5EF4-FFF2-40B4-BE49-F238E27FC236}">
                <a16:creationId xmlns:a16="http://schemas.microsoft.com/office/drawing/2014/main" id="{3AE95AF5-DA8F-4AFC-4C21-533DBC03F614}"/>
              </a:ext>
            </a:extLst>
          </p:cNvPr>
          <p:cNvPicPr preferRelativeResize="0"/>
          <p:nvPr/>
        </p:nvPicPr>
        <p:blipFill rotWithShape="1">
          <a:blip r:embed="rId3"/>
          <a:srcRect l="49863" r="24683"/>
          <a:stretch/>
        </p:blipFill>
        <p:spPr>
          <a:xfrm>
            <a:off x="6492708" y="3908863"/>
            <a:ext cx="2976342" cy="26942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43B59A-1868-C185-85C6-6E6F7D1E29D6}"/>
              </a:ext>
            </a:extLst>
          </p:cNvPr>
          <p:cNvSpPr txBox="1"/>
          <p:nvPr/>
        </p:nvSpPr>
        <p:spPr>
          <a:xfrm>
            <a:off x="4637908" y="2297747"/>
            <a:ext cx="1391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Adaptation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D52345FF-C6D5-8C28-1748-B8BB7E6FEC41}"/>
              </a:ext>
            </a:extLst>
          </p:cNvPr>
          <p:cNvCxnSpPr>
            <a:stCxn id="9" idx="3"/>
            <a:endCxn id="11" idx="3"/>
          </p:cNvCxnSpPr>
          <p:nvPr/>
        </p:nvCxnSpPr>
        <p:spPr>
          <a:xfrm>
            <a:off x="9469050" y="2297748"/>
            <a:ext cx="12700" cy="2958249"/>
          </a:xfrm>
          <a:prstGeom prst="bentConnector3">
            <a:avLst>
              <a:gd name="adj1" fmla="val 180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6A6F5B9-FFB8-F75C-E842-1243C79F7BB6}"/>
              </a:ext>
            </a:extLst>
          </p:cNvPr>
          <p:cNvSpPr txBox="1"/>
          <p:nvPr/>
        </p:nvSpPr>
        <p:spPr>
          <a:xfrm>
            <a:off x="9686477" y="2998551"/>
            <a:ext cx="1486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</a:t>
            </a:r>
            <a:r>
              <a:rPr lang="en-US" altLang="zh-CN"/>
              <a:t>elect new </a:t>
            </a:r>
          </a:p>
          <a:p>
            <a:pPr algn="ctr"/>
            <a:r>
              <a:rPr lang="en-US" altLang="zh-CN"/>
              <a:t>Region</a:t>
            </a:r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5F8932-F8F9-63C0-EC34-1FF12476ECAF}"/>
              </a:ext>
            </a:extLst>
          </p:cNvPr>
          <p:cNvCxnSpPr>
            <a:stCxn id="11" idx="1"/>
            <a:endCxn id="8" idx="3"/>
          </p:cNvCxnSpPr>
          <p:nvPr/>
        </p:nvCxnSpPr>
        <p:spPr>
          <a:xfrm flipH="1">
            <a:off x="4042226" y="5255997"/>
            <a:ext cx="245048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5B9596D-D656-DC50-1D6D-A071AAA53B41}"/>
              </a:ext>
            </a:extLst>
          </p:cNvPr>
          <p:cNvSpPr txBox="1"/>
          <p:nvPr/>
        </p:nvSpPr>
        <p:spPr>
          <a:xfrm>
            <a:off x="4622530" y="5255997"/>
            <a:ext cx="1391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Adaptation</a:t>
            </a:r>
          </a:p>
        </p:txBody>
      </p:sp>
    </p:spTree>
    <p:extLst>
      <p:ext uri="{BB962C8B-B14F-4D97-AF65-F5344CB8AC3E}">
        <p14:creationId xmlns:p14="http://schemas.microsoft.com/office/powerpoint/2010/main" val="3832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Failure Cases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41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Google Shape;858;p68">
            <a:extLst>
              <a:ext uri="{FF2B5EF4-FFF2-40B4-BE49-F238E27FC236}">
                <a16:creationId xmlns:a16="http://schemas.microsoft.com/office/drawing/2014/main" id="{906626F8-A439-8F3A-80B1-CA8EF8B40C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994" y="1360355"/>
            <a:ext cx="8346454" cy="3494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67CA8-F9CC-9938-1417-7C5AC7E0E6BA}"/>
              </a:ext>
            </a:extLst>
          </p:cNvPr>
          <p:cNvSpPr txBox="1"/>
          <p:nvPr/>
        </p:nvSpPr>
        <p:spPr>
          <a:xfrm>
            <a:off x="2585394" y="4854992"/>
            <a:ext cx="6605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altLang="zh-CN" dirty="0"/>
              <a:t>ailure due to the inconsistency between local error and global error.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23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Summary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42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79AF5176-80C2-084E-84E9-2DE1B13A83AD}"/>
              </a:ext>
            </a:extLst>
          </p:cNvPr>
          <p:cNvSpPr txBox="1"/>
          <p:nvPr/>
        </p:nvSpPr>
        <p:spPr>
          <a:xfrm>
            <a:off x="867951" y="881554"/>
            <a:ext cx="989681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An interactive framework that allows a human user to quickly detect mistakes </a:t>
            </a:r>
          </a:p>
          <a:p>
            <a:r>
              <a:rPr lang="en-US" sz="2400" dirty="0"/>
              <a:t>and improve performance based on the identified errors.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D70A9F-088E-33A0-2324-4107F51CD2C6}"/>
              </a:ext>
            </a:extLst>
          </p:cNvPr>
          <p:cNvGrpSpPr/>
          <p:nvPr/>
        </p:nvGrpSpPr>
        <p:grpSpPr>
          <a:xfrm>
            <a:off x="1270245" y="1809356"/>
            <a:ext cx="9092223" cy="4401910"/>
            <a:chOff x="1021860" y="1719743"/>
            <a:chExt cx="10150836" cy="487967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D731035-D1CA-5CEC-547E-AB4859F8D4C7}"/>
                </a:ext>
              </a:extLst>
            </p:cNvPr>
            <p:cNvSpPr/>
            <p:nvPr/>
          </p:nvSpPr>
          <p:spPr>
            <a:xfrm>
              <a:off x="3488666" y="1719743"/>
              <a:ext cx="7684030" cy="48446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3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0A7FB73-3B6D-C81E-C537-2FAF05925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1883" y="4392170"/>
              <a:ext cx="2283019" cy="148165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E4E0F1-881C-B731-C9BD-14F8D98CE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9746" y="4392495"/>
              <a:ext cx="2284162" cy="148132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A95BC2-E7C0-FEEB-BAD6-104F67DAE5BC}"/>
                </a:ext>
              </a:extLst>
            </p:cNvPr>
            <p:cNvSpPr/>
            <p:nvPr/>
          </p:nvSpPr>
          <p:spPr>
            <a:xfrm>
              <a:off x="5035875" y="2594353"/>
              <a:ext cx="1375037" cy="5843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3" b="1" dirty="0"/>
                <a:t>Visual </a:t>
              </a:r>
            </a:p>
            <a:p>
              <a:pPr algn="ctr"/>
              <a:r>
                <a:rPr lang="en-US" sz="1383" b="1" dirty="0"/>
                <a:t>Counter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0FEA5F5-21C8-7425-4934-7FDD1920F001}"/>
                </a:ext>
              </a:extLst>
            </p:cNvPr>
            <p:cNvGrpSpPr/>
            <p:nvPr/>
          </p:nvGrpSpPr>
          <p:grpSpPr>
            <a:xfrm>
              <a:off x="1021860" y="2123158"/>
              <a:ext cx="2348708" cy="2378839"/>
              <a:chOff x="744273" y="346987"/>
              <a:chExt cx="2348708" cy="2378839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28FB7B3-637D-1852-CD36-1E42E0BB106E}"/>
                  </a:ext>
                </a:extLst>
              </p:cNvPr>
              <p:cNvSpPr txBox="1"/>
              <p:nvPr/>
            </p:nvSpPr>
            <p:spPr>
              <a:xfrm>
                <a:off x="1011006" y="2017940"/>
                <a:ext cx="181524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Input Image </a:t>
                </a:r>
              </a:p>
              <a:p>
                <a:pPr algn="ctr"/>
                <a:r>
                  <a:rPr lang="en-US" sz="2000" b="1" dirty="0"/>
                  <a:t>with Exemplars</a:t>
                </a: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71356AB9-CD88-E1C8-CF1F-A7BDE0376A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4273" y="346987"/>
                <a:ext cx="2348708" cy="1527048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AFEBC-2B19-7CA0-1EDE-2D456A20E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79746" y="2146018"/>
              <a:ext cx="2281369" cy="1481328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1B30754-EFA3-2712-5741-44EFE1593892}"/>
                </a:ext>
              </a:extLst>
            </p:cNvPr>
            <p:cNvCxnSpPr>
              <a:stCxn id="44" idx="3"/>
              <a:endCxn id="11" idx="1"/>
            </p:cNvCxnSpPr>
            <p:nvPr/>
          </p:nvCxnSpPr>
          <p:spPr>
            <a:xfrm flipV="1">
              <a:off x="3370568" y="2886549"/>
              <a:ext cx="1665307" cy="13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927E9DE-370C-C18A-3613-56D375E64D3E}"/>
                </a:ext>
              </a:extLst>
            </p:cNvPr>
            <p:cNvCxnSpPr>
              <a:stCxn id="11" idx="3"/>
              <a:endCxn id="13" idx="1"/>
            </p:cNvCxnSpPr>
            <p:nvPr/>
          </p:nvCxnSpPr>
          <p:spPr>
            <a:xfrm>
              <a:off x="6410912" y="2886549"/>
              <a:ext cx="2368834" cy="13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704646F-6A2B-30B9-23E5-B4FE67C7B6B0}"/>
                </a:ext>
              </a:extLst>
            </p:cNvPr>
            <p:cNvCxnSpPr>
              <a:stCxn id="13" idx="2"/>
              <a:endCxn id="10" idx="0"/>
            </p:cNvCxnSpPr>
            <p:nvPr/>
          </p:nvCxnSpPr>
          <p:spPr>
            <a:xfrm>
              <a:off x="9920431" y="3627346"/>
              <a:ext cx="1396" cy="76514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ADCBBDD-1061-E7A6-6446-68721C99714D}"/>
                </a:ext>
              </a:extLst>
            </p:cNvPr>
            <p:cNvCxnSpPr>
              <a:stCxn id="10" idx="1"/>
              <a:endCxn id="9" idx="3"/>
            </p:cNvCxnSpPr>
            <p:nvPr/>
          </p:nvCxnSpPr>
          <p:spPr>
            <a:xfrm flipH="1" flipV="1">
              <a:off x="6864902" y="5132997"/>
              <a:ext cx="1914844" cy="16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3DE4C2F-395C-5F55-C731-E5F26424619C}"/>
                </a:ext>
              </a:extLst>
            </p:cNvPr>
            <p:cNvCxnSpPr>
              <a:stCxn id="9" idx="0"/>
              <a:endCxn id="11" idx="2"/>
            </p:cNvCxnSpPr>
            <p:nvPr/>
          </p:nvCxnSpPr>
          <p:spPr>
            <a:xfrm flipV="1">
              <a:off x="5723393" y="3178744"/>
              <a:ext cx="1" cy="1213426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C64B08-942E-DDD7-29FE-6064E4813ACC}"/>
                </a:ext>
              </a:extLst>
            </p:cNvPr>
            <p:cNvSpPr txBox="1"/>
            <p:nvPr/>
          </p:nvSpPr>
          <p:spPr>
            <a:xfrm>
              <a:off x="8461123" y="3700520"/>
              <a:ext cx="14593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Segmentation </a:t>
              </a:r>
            </a:p>
            <a:p>
              <a:pPr algn="ctr"/>
              <a:r>
                <a:rPr lang="en-US" sz="1600" b="1" dirty="0"/>
                <a:t>&amp; Visualization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2E5E26-4AEF-74D8-06C8-02D94A04A28A}"/>
                </a:ext>
              </a:extLst>
            </p:cNvPr>
            <p:cNvSpPr txBox="1"/>
            <p:nvPr/>
          </p:nvSpPr>
          <p:spPr>
            <a:xfrm>
              <a:off x="6909888" y="2956365"/>
              <a:ext cx="10909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Density </a:t>
              </a:r>
            </a:p>
            <a:p>
              <a:pPr algn="ctr"/>
              <a:r>
                <a:rPr lang="en-US" sz="1600" b="1" dirty="0"/>
                <a:t>Estimation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1E2909-69A0-D9BF-9CCA-EA782EEEF674}"/>
                </a:ext>
              </a:extLst>
            </p:cNvPr>
            <p:cNvSpPr txBox="1"/>
            <p:nvPr/>
          </p:nvSpPr>
          <p:spPr>
            <a:xfrm>
              <a:off x="6808461" y="4501114"/>
              <a:ext cx="20195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Region selection </a:t>
              </a:r>
            </a:p>
            <a:p>
              <a:pPr algn="ctr"/>
              <a:r>
                <a:rPr lang="en-US" sz="1600" b="1" dirty="0"/>
                <a:t>&amp; </a:t>
              </a:r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Range specification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C3D39D2-E897-01DE-346A-C5DC4077246C}"/>
                </a:ext>
              </a:extLst>
            </p:cNvPr>
            <p:cNvSpPr txBox="1"/>
            <p:nvPr/>
          </p:nvSpPr>
          <p:spPr>
            <a:xfrm>
              <a:off x="5855322" y="3794111"/>
              <a:ext cx="11401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Adaptation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A967F7-C677-569D-DD85-C57E68A24F7B}"/>
                </a:ext>
              </a:extLst>
            </p:cNvPr>
            <p:cNvSpPr txBox="1"/>
            <p:nvPr/>
          </p:nvSpPr>
          <p:spPr>
            <a:xfrm>
              <a:off x="6216548" y="6076201"/>
              <a:ext cx="25926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Interactive Loop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F012F3-34E0-4E09-9071-488A41CE19A8}"/>
                </a:ext>
              </a:extLst>
            </p:cNvPr>
            <p:cNvSpPr txBox="1"/>
            <p:nvPr/>
          </p:nvSpPr>
          <p:spPr>
            <a:xfrm>
              <a:off x="3711161" y="3972609"/>
              <a:ext cx="5774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#Objs </a:t>
              </a:r>
            </a:p>
            <a:p>
              <a:r>
                <a:rPr lang="en-US" sz="1200" dirty="0"/>
                <a:t>Range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4C62EBC-ED71-D77A-9077-7D59B55522AF}"/>
                </a:ext>
              </a:extLst>
            </p:cNvPr>
            <p:cNvSpPr/>
            <p:nvPr/>
          </p:nvSpPr>
          <p:spPr>
            <a:xfrm>
              <a:off x="3611288" y="4451206"/>
              <a:ext cx="182880" cy="1828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3F25342-9FC6-1D67-9ABB-CCB6BD520E75}"/>
                    </a:ext>
                  </a:extLst>
                </p:cNvPr>
                <p:cNvSpPr txBox="1"/>
                <p:nvPr/>
              </p:nvSpPr>
              <p:spPr>
                <a:xfrm>
                  <a:off x="3841305" y="4659123"/>
                  <a:ext cx="657231" cy="13849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dirty="0"/>
                    <a:t>(0,1]</a:t>
                  </a:r>
                </a:p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dirty="0"/>
                    <a:t>(1,2]</a:t>
                  </a:r>
                </a:p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dirty="0"/>
                    <a:t>(2,3]</a:t>
                  </a:r>
                </a:p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dirty="0"/>
                    <a:t>(3,4]</a:t>
                  </a:r>
                </a:p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dirty="0"/>
                    <a:t>(4,∞]</a:t>
                  </a: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BD738C2-660C-FC53-8919-E050362FA8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1305" y="4659123"/>
                  <a:ext cx="657231" cy="1384995"/>
                </a:xfrm>
                <a:prstGeom prst="rect">
                  <a:avLst/>
                </a:prstGeom>
                <a:blipFill>
                  <a:blip r:embed="rId7"/>
                  <a:stretch>
                    <a:fillRect l="-10185" t="-5727" r="-21296" b="-9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947F3A-8719-6E67-242C-DFF31EDBB11A}"/>
                    </a:ext>
                  </a:extLst>
                </p:cNvPr>
                <p:cNvSpPr txBox="1"/>
                <p:nvPr/>
              </p:nvSpPr>
              <p:spPr>
                <a:xfrm>
                  <a:off x="3749880" y="4351629"/>
                  <a:ext cx="67019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90E1216-19DF-8514-9155-BFD4F6E30D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9880" y="4351629"/>
                  <a:ext cx="670194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86D5C75-398E-9A02-423A-033A0FFE9041}"/>
                </a:ext>
              </a:extLst>
            </p:cNvPr>
            <p:cNvSpPr/>
            <p:nvPr/>
          </p:nvSpPr>
          <p:spPr>
            <a:xfrm>
              <a:off x="3615140" y="4716210"/>
              <a:ext cx="182880" cy="1828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653A2CE-DEE8-C4C1-2D8D-6CFECDAFCF14}"/>
                </a:ext>
              </a:extLst>
            </p:cNvPr>
            <p:cNvSpPr/>
            <p:nvPr/>
          </p:nvSpPr>
          <p:spPr>
            <a:xfrm>
              <a:off x="3615140" y="4991206"/>
              <a:ext cx="182880" cy="1828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38BE132-8CF2-FFD2-6FBF-7C11AD6D493D}"/>
                </a:ext>
              </a:extLst>
            </p:cNvPr>
            <p:cNvSpPr/>
            <p:nvPr/>
          </p:nvSpPr>
          <p:spPr>
            <a:xfrm>
              <a:off x="3611288" y="5260180"/>
              <a:ext cx="182880" cy="1828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66E1F4B-52EF-C2B1-403A-72955D6398AF}"/>
                </a:ext>
              </a:extLst>
            </p:cNvPr>
            <p:cNvSpPr/>
            <p:nvPr/>
          </p:nvSpPr>
          <p:spPr>
            <a:xfrm>
              <a:off x="3611288" y="5535176"/>
              <a:ext cx="182880" cy="1828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ED1A436-5AE6-D8FA-7F84-92560EE8B4B5}"/>
                </a:ext>
              </a:extLst>
            </p:cNvPr>
            <p:cNvSpPr/>
            <p:nvPr/>
          </p:nvSpPr>
          <p:spPr>
            <a:xfrm>
              <a:off x="3571160" y="3972610"/>
              <a:ext cx="965739" cy="2103592"/>
            </a:xfrm>
            <a:prstGeom prst="roundRect">
              <a:avLst/>
            </a:prstGeom>
            <a:solidFill>
              <a:schemeClr val="accent6">
                <a:lumMod val="75000"/>
                <a:alpha val="13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7D18D29-0629-51B1-C2B5-178DF261A375}"/>
                </a:ext>
              </a:extLst>
            </p:cNvPr>
            <p:cNvSpPr/>
            <p:nvPr/>
          </p:nvSpPr>
          <p:spPr>
            <a:xfrm>
              <a:off x="3610433" y="5811728"/>
              <a:ext cx="182880" cy="1828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80F610B-9ACB-40AE-FBDD-AC80B7ECB299}"/>
                </a:ext>
              </a:extLst>
            </p:cNvPr>
            <p:cNvSpPr/>
            <p:nvPr/>
          </p:nvSpPr>
          <p:spPr>
            <a:xfrm>
              <a:off x="3659015" y="4494251"/>
              <a:ext cx="91371" cy="91440"/>
            </a:xfrm>
            <a:prstGeom prst="ellipse">
              <a:avLst/>
            </a:prstGeom>
            <a:solidFill>
              <a:schemeClr val="tx1">
                <a:lumMod val="95000"/>
                <a:lumOff val="5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661AA8C-1E9D-EEB3-B735-D1E9F10B5D2D}"/>
                </a:ext>
              </a:extLst>
            </p:cNvPr>
            <p:cNvGrpSpPr/>
            <p:nvPr/>
          </p:nvGrpSpPr>
          <p:grpSpPr>
            <a:xfrm>
              <a:off x="1025001" y="2123158"/>
              <a:ext cx="2347200" cy="1526400"/>
              <a:chOff x="512733" y="5178056"/>
              <a:chExt cx="1710899" cy="1080000"/>
            </a:xfrm>
          </p:grpSpPr>
          <p:pic>
            <p:nvPicPr>
              <p:cNvPr id="41" name="Picture 40" descr="A table with food on it&#10;&#10;Description automatically generated with low confidence">
                <a:extLst>
                  <a:ext uri="{FF2B5EF4-FFF2-40B4-BE49-F238E27FC236}">
                    <a16:creationId xmlns:a16="http://schemas.microsoft.com/office/drawing/2014/main" id="{09002C0D-9AB1-26AC-2AC2-8D86238489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2733" y="5178056"/>
                <a:ext cx="1710899" cy="1080000"/>
              </a:xfrm>
              <a:prstGeom prst="rect">
                <a:avLst/>
              </a:prstGeom>
            </p:spPr>
          </p:pic>
          <p:sp>
            <p:nvSpPr>
              <p:cNvPr id="42" name="Google Shape;236;p27">
                <a:extLst>
                  <a:ext uri="{FF2B5EF4-FFF2-40B4-BE49-F238E27FC236}">
                    <a16:creationId xmlns:a16="http://schemas.microsoft.com/office/drawing/2014/main" id="{C5649D47-7A53-D81B-7FF4-1F7F70640386}"/>
                  </a:ext>
                </a:extLst>
              </p:cNvPr>
              <p:cNvSpPr/>
              <p:nvPr/>
            </p:nvSpPr>
            <p:spPr>
              <a:xfrm>
                <a:off x="1290668" y="5409722"/>
                <a:ext cx="160826" cy="113089"/>
              </a:xfrm>
              <a:prstGeom prst="rect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pic>
          <p:nvPicPr>
            <p:cNvPr id="37" name="Picture 36" descr="A table with food on it&#10;&#10;Description automatically generated">
              <a:extLst>
                <a:ext uri="{FF2B5EF4-FFF2-40B4-BE49-F238E27FC236}">
                  <a16:creationId xmlns:a16="http://schemas.microsoft.com/office/drawing/2014/main" id="{E27A676A-F24F-83CF-FF6F-6A387C1F5C49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2197" y="4390623"/>
              <a:ext cx="2282400" cy="1483200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757FE32-A902-5DA0-461F-87076EAAB006}"/>
                </a:ext>
              </a:extLst>
            </p:cNvPr>
            <p:cNvCxnSpPr/>
            <p:nvPr/>
          </p:nvCxnSpPr>
          <p:spPr>
            <a:xfrm flipV="1">
              <a:off x="4536899" y="5766810"/>
              <a:ext cx="374167" cy="107013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 descr="A picture containing text, night sky&#10;&#10;Description automatically generated">
              <a:extLst>
                <a:ext uri="{FF2B5EF4-FFF2-40B4-BE49-F238E27FC236}">
                  <a16:creationId xmlns:a16="http://schemas.microsoft.com/office/drawing/2014/main" id="{3958EEED-3750-9633-7867-EB9C689132BD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82630" y="2130065"/>
              <a:ext cx="2282400" cy="1483200"/>
            </a:xfrm>
            <a:prstGeom prst="rect">
              <a:avLst/>
            </a:prstGeom>
          </p:spPr>
        </p:pic>
        <p:pic>
          <p:nvPicPr>
            <p:cNvPr id="40" name="Picture 39" descr="A table with food on it&#10;&#10;Description automatically generated">
              <a:extLst>
                <a:ext uri="{FF2B5EF4-FFF2-40B4-BE49-F238E27FC236}">
                  <a16:creationId xmlns:a16="http://schemas.microsoft.com/office/drawing/2014/main" id="{DACE6009-ECC6-6CF6-3F4A-B90671ADE1C2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4763" y="4384931"/>
              <a:ext cx="2282400" cy="148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9989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uFill>
                  <a:solidFill>
                    <a:schemeClr val="tx1"/>
                  </a:solidFill>
                </a:uFill>
              </a:rPr>
              <a:t>Objective</a:t>
            </a:r>
            <a:r>
              <a:rPr lang="en-US" dirty="0"/>
              <a:t> of Our Work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1F4C5E87-838D-A271-23CF-9F7F6E07DC2B}"/>
              </a:ext>
            </a:extLst>
          </p:cNvPr>
          <p:cNvSpPr txBox="1"/>
          <p:nvPr/>
        </p:nvSpPr>
        <p:spPr>
          <a:xfrm>
            <a:off x="202753" y="871298"/>
            <a:ext cx="1073678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6096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6096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6096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165" algn="l" defTabSz="6096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765" algn="l" defTabSz="6096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65" algn="l" defTabSz="6096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5" algn="l" defTabSz="6096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565" algn="l" defTabSz="6096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165" algn="l" defTabSz="6096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buFont typeface="Arial" panose="020B0604020202020204" pitchFamily="34" charset="0"/>
              <a:buChar char="•"/>
            </a:pPr>
            <a:r>
              <a:rPr lang="en-US" sz="2400" dirty="0"/>
              <a:t>Design an interactive framework that allows a human user to quickly detect mistakes </a:t>
            </a:r>
          </a:p>
          <a:p>
            <a:r>
              <a:rPr lang="en-US" sz="2400" dirty="0"/>
              <a:t>and improve performance based on the identified errors.</a:t>
            </a:r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3F9C146A-817F-1FC4-8FB8-EA0BDEE13B40}"/>
              </a:ext>
            </a:extLst>
          </p:cNvPr>
          <p:cNvGrpSpPr/>
          <p:nvPr/>
        </p:nvGrpSpPr>
        <p:grpSpPr>
          <a:xfrm>
            <a:off x="1021860" y="1719743"/>
            <a:ext cx="10949628" cy="5147461"/>
            <a:chOff x="1021860" y="1719743"/>
            <a:chExt cx="10949628" cy="5147461"/>
          </a:xfrm>
        </p:grpSpPr>
        <p:sp>
          <p:nvSpPr>
            <p:cNvPr id="15" name="Google Shape;118;p20">
              <a:extLst>
                <a:ext uri="{FF2B5EF4-FFF2-40B4-BE49-F238E27FC236}">
                  <a16:creationId xmlns:a16="http://schemas.microsoft.com/office/drawing/2014/main" id="{FF5AB7D9-0D72-2A03-C281-1B7E9A40FF86}"/>
                </a:ext>
              </a:extLst>
            </p:cNvPr>
            <p:cNvSpPr txBox="1"/>
            <p:nvPr/>
          </p:nvSpPr>
          <p:spPr>
            <a:xfrm>
              <a:off x="10294288" y="6502004"/>
              <a:ext cx="1677200" cy="36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r"/>
              <a:fld id="{00000000-1234-1234-1234-123412341234}" type="slidenum">
                <a:rPr lang="en-GB" sz="1067">
                  <a:solidFill>
                    <a:srgbClr val="7F7F7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pPr algn="r"/>
                <a:t>5</a:t>
              </a:fld>
              <a:endParaRPr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FE7F4B2-E316-057E-C7BF-B26B1B2E88F2}"/>
                </a:ext>
              </a:extLst>
            </p:cNvPr>
            <p:cNvSpPr/>
            <p:nvPr/>
          </p:nvSpPr>
          <p:spPr>
            <a:xfrm>
              <a:off x="3488666" y="1719743"/>
              <a:ext cx="7684030" cy="48446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3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A82F238-A10C-5F53-F435-EDDE614C4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1883" y="4392170"/>
              <a:ext cx="2283019" cy="148165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E5B972D-8EEE-B6B3-864B-84AEDE21C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9746" y="4392495"/>
              <a:ext cx="2284162" cy="1481328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AF317F2-C135-AB7F-B505-3253D5F94EBD}"/>
                </a:ext>
              </a:extLst>
            </p:cNvPr>
            <p:cNvSpPr/>
            <p:nvPr/>
          </p:nvSpPr>
          <p:spPr>
            <a:xfrm>
              <a:off x="5035875" y="2594353"/>
              <a:ext cx="1375037" cy="5843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3" b="1" dirty="0"/>
                <a:t>Visual </a:t>
              </a:r>
            </a:p>
            <a:p>
              <a:pPr algn="ctr"/>
              <a:r>
                <a:rPr lang="en-US" sz="1383" b="1" dirty="0"/>
                <a:t>Counter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89D510C-648F-1AA1-816E-3A8B0DDE97FB}"/>
                </a:ext>
              </a:extLst>
            </p:cNvPr>
            <p:cNvGrpSpPr/>
            <p:nvPr/>
          </p:nvGrpSpPr>
          <p:grpSpPr>
            <a:xfrm>
              <a:off x="1021860" y="2123158"/>
              <a:ext cx="2348708" cy="2378839"/>
              <a:chOff x="744273" y="346987"/>
              <a:chExt cx="2348708" cy="2378839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547D43C-75CD-4D12-4322-39B7D57C9B0A}"/>
                  </a:ext>
                </a:extLst>
              </p:cNvPr>
              <p:cNvSpPr txBox="1"/>
              <p:nvPr/>
            </p:nvSpPr>
            <p:spPr>
              <a:xfrm>
                <a:off x="1011006" y="2017940"/>
                <a:ext cx="181524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Input Image </a:t>
                </a:r>
              </a:p>
              <a:p>
                <a:pPr algn="ctr"/>
                <a:r>
                  <a:rPr lang="en-US" sz="2000" b="1" dirty="0"/>
                  <a:t>with Exemplars</a:t>
                </a:r>
              </a:p>
            </p:txBody>
          </p:sp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F96EC3C3-D4C5-D848-0302-A6F1F6965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4273" y="346987"/>
                <a:ext cx="2348708" cy="1527048"/>
              </a:xfrm>
              <a:prstGeom prst="rect">
                <a:avLst/>
              </a:prstGeom>
            </p:spPr>
          </p:pic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142799E-9B74-50D0-47AC-E485671C0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79746" y="2146018"/>
              <a:ext cx="2281369" cy="1481328"/>
            </a:xfrm>
            <a:prstGeom prst="rect">
              <a:avLst/>
            </a:prstGeom>
          </p:spPr>
        </p:pic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0236311-227A-22A2-7F8D-438E4CD6D1BA}"/>
                </a:ext>
              </a:extLst>
            </p:cNvPr>
            <p:cNvCxnSpPr>
              <a:stCxn id="63" idx="3"/>
              <a:endCxn id="49" idx="1"/>
            </p:cNvCxnSpPr>
            <p:nvPr/>
          </p:nvCxnSpPr>
          <p:spPr>
            <a:xfrm flipV="1">
              <a:off x="3370568" y="2886549"/>
              <a:ext cx="1665307" cy="13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2F57267-6522-ED70-7772-3569FD804D72}"/>
                </a:ext>
              </a:extLst>
            </p:cNvPr>
            <p:cNvCxnSpPr>
              <a:stCxn id="49" idx="3"/>
              <a:endCxn id="51" idx="1"/>
            </p:cNvCxnSpPr>
            <p:nvPr/>
          </p:nvCxnSpPr>
          <p:spPr>
            <a:xfrm>
              <a:off x="6410912" y="2886549"/>
              <a:ext cx="2368834" cy="13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64767C0-05EB-0DF4-75C6-494715AA79A7}"/>
                </a:ext>
              </a:extLst>
            </p:cNvPr>
            <p:cNvCxnSpPr>
              <a:stCxn id="51" idx="2"/>
              <a:endCxn id="48" idx="0"/>
            </p:cNvCxnSpPr>
            <p:nvPr/>
          </p:nvCxnSpPr>
          <p:spPr>
            <a:xfrm>
              <a:off x="9920431" y="3627346"/>
              <a:ext cx="1396" cy="76514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0F87D46-A2A1-DA06-E41B-6ABA379B7934}"/>
                </a:ext>
              </a:extLst>
            </p:cNvPr>
            <p:cNvCxnSpPr>
              <a:stCxn id="48" idx="1"/>
              <a:endCxn id="47" idx="3"/>
            </p:cNvCxnSpPr>
            <p:nvPr/>
          </p:nvCxnSpPr>
          <p:spPr>
            <a:xfrm flipH="1" flipV="1">
              <a:off x="6864902" y="5132997"/>
              <a:ext cx="1914844" cy="16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6BD7B894-20B9-EEE8-B84A-5F0BBF6AE27A}"/>
                </a:ext>
              </a:extLst>
            </p:cNvPr>
            <p:cNvCxnSpPr>
              <a:stCxn id="47" idx="0"/>
              <a:endCxn id="49" idx="2"/>
            </p:cNvCxnSpPr>
            <p:nvPr/>
          </p:nvCxnSpPr>
          <p:spPr>
            <a:xfrm flipV="1">
              <a:off x="5723393" y="3178744"/>
              <a:ext cx="1" cy="1213426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D609C25-CA1F-646F-E2B3-C5C4B5D8DF29}"/>
                </a:ext>
              </a:extLst>
            </p:cNvPr>
            <p:cNvSpPr txBox="1"/>
            <p:nvPr/>
          </p:nvSpPr>
          <p:spPr>
            <a:xfrm>
              <a:off x="8461123" y="3700520"/>
              <a:ext cx="14593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Segmentation </a:t>
              </a:r>
            </a:p>
            <a:p>
              <a:pPr algn="ctr"/>
              <a:r>
                <a:rPr lang="en-US" sz="1600" b="1" dirty="0"/>
                <a:t>&amp; Visualization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2A0D12F-A469-21DD-2E32-AB06A28F40F4}"/>
                </a:ext>
              </a:extLst>
            </p:cNvPr>
            <p:cNvSpPr txBox="1"/>
            <p:nvPr/>
          </p:nvSpPr>
          <p:spPr>
            <a:xfrm>
              <a:off x="6909888" y="2956365"/>
              <a:ext cx="10909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Density </a:t>
              </a:r>
            </a:p>
            <a:p>
              <a:pPr algn="ctr"/>
              <a:r>
                <a:rPr lang="en-US" sz="1600" b="1" dirty="0"/>
                <a:t>Estimation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36914E8-34A5-1CEE-F40E-F00EBAB767E5}"/>
                </a:ext>
              </a:extLst>
            </p:cNvPr>
            <p:cNvSpPr txBox="1"/>
            <p:nvPr/>
          </p:nvSpPr>
          <p:spPr>
            <a:xfrm>
              <a:off x="6808461" y="4501114"/>
              <a:ext cx="20195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Region selection </a:t>
              </a:r>
            </a:p>
            <a:p>
              <a:pPr algn="ctr"/>
              <a:r>
                <a:rPr lang="en-US" sz="1600" b="1" dirty="0"/>
                <a:t>&amp; </a:t>
              </a:r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Range specification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B47744A-84B4-DFEF-C2F3-784B04CFCCDE}"/>
                </a:ext>
              </a:extLst>
            </p:cNvPr>
            <p:cNvSpPr txBox="1"/>
            <p:nvPr/>
          </p:nvSpPr>
          <p:spPr>
            <a:xfrm>
              <a:off x="5855322" y="3794111"/>
              <a:ext cx="11401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Adaptation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A5A721E-2686-EF90-83EE-BB3210B4F5C4}"/>
                </a:ext>
              </a:extLst>
            </p:cNvPr>
            <p:cNvSpPr txBox="1"/>
            <p:nvPr/>
          </p:nvSpPr>
          <p:spPr>
            <a:xfrm>
              <a:off x="6216548" y="6076201"/>
              <a:ext cx="25926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Interactive Loop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AC02A0-A753-206E-4DC8-4CDE9C422314}"/>
                </a:ext>
              </a:extLst>
            </p:cNvPr>
            <p:cNvSpPr txBox="1"/>
            <p:nvPr/>
          </p:nvSpPr>
          <p:spPr>
            <a:xfrm>
              <a:off x="3711161" y="3972609"/>
              <a:ext cx="5774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#Objs </a:t>
              </a:r>
            </a:p>
            <a:p>
              <a:r>
                <a:rPr lang="en-US" sz="1200" dirty="0"/>
                <a:t>Range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D4A1C81-ED25-B88F-D2B7-D37C07812E23}"/>
                </a:ext>
              </a:extLst>
            </p:cNvPr>
            <p:cNvSpPr/>
            <p:nvPr/>
          </p:nvSpPr>
          <p:spPr>
            <a:xfrm>
              <a:off x="3611288" y="4451206"/>
              <a:ext cx="182880" cy="1828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BD738C2-660C-FC53-8919-E050362FA842}"/>
                    </a:ext>
                  </a:extLst>
                </p:cNvPr>
                <p:cNvSpPr txBox="1"/>
                <p:nvPr/>
              </p:nvSpPr>
              <p:spPr>
                <a:xfrm>
                  <a:off x="3841305" y="4659123"/>
                  <a:ext cx="657231" cy="13849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dirty="0"/>
                    <a:t>(0,1]</a:t>
                  </a:r>
                </a:p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dirty="0"/>
                    <a:t>(1,2]</a:t>
                  </a:r>
                </a:p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dirty="0"/>
                    <a:t>(2,3]</a:t>
                  </a:r>
                </a:p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dirty="0"/>
                    <a:t>(3,4]</a:t>
                  </a:r>
                </a:p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dirty="0"/>
                    <a:t>(4,∞]</a:t>
                  </a: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BD738C2-660C-FC53-8919-E050362FA8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1305" y="4659123"/>
                  <a:ext cx="657231" cy="1384995"/>
                </a:xfrm>
                <a:prstGeom prst="rect">
                  <a:avLst/>
                </a:prstGeom>
                <a:blipFill>
                  <a:blip r:embed="rId7"/>
                  <a:stretch>
                    <a:fillRect l="-10185" t="-5727" r="-21296" b="-9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90E1216-19DF-8514-9155-BFD4F6E30DE0}"/>
                    </a:ext>
                  </a:extLst>
                </p:cNvPr>
                <p:cNvSpPr txBox="1"/>
                <p:nvPr/>
              </p:nvSpPr>
              <p:spPr>
                <a:xfrm>
                  <a:off x="3749880" y="4351629"/>
                  <a:ext cx="67019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90E1216-19DF-8514-9155-BFD4F6E30D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9880" y="4351629"/>
                  <a:ext cx="670194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B26F4B3-9B2A-D3FB-CE79-252EAD6DB1F5}"/>
                </a:ext>
              </a:extLst>
            </p:cNvPr>
            <p:cNvSpPr/>
            <p:nvPr/>
          </p:nvSpPr>
          <p:spPr>
            <a:xfrm>
              <a:off x="3615140" y="4716210"/>
              <a:ext cx="182880" cy="1828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6404B28-3B00-25D2-DD0A-3CE3320CA779}"/>
                </a:ext>
              </a:extLst>
            </p:cNvPr>
            <p:cNvSpPr/>
            <p:nvPr/>
          </p:nvSpPr>
          <p:spPr>
            <a:xfrm>
              <a:off x="3615140" y="4991206"/>
              <a:ext cx="182880" cy="1828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13EA0B2-BE5C-6E6E-4660-02987B83C133}"/>
                </a:ext>
              </a:extLst>
            </p:cNvPr>
            <p:cNvSpPr/>
            <p:nvPr/>
          </p:nvSpPr>
          <p:spPr>
            <a:xfrm>
              <a:off x="3611288" y="5260180"/>
              <a:ext cx="182880" cy="1828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7DF3228-4A9C-2287-5F3D-8D0D26B394AA}"/>
                </a:ext>
              </a:extLst>
            </p:cNvPr>
            <p:cNvSpPr/>
            <p:nvPr/>
          </p:nvSpPr>
          <p:spPr>
            <a:xfrm>
              <a:off x="3611288" y="5535176"/>
              <a:ext cx="182880" cy="1828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C97DCC7A-A1BF-1F64-0AEF-96116748363D}"/>
                </a:ext>
              </a:extLst>
            </p:cNvPr>
            <p:cNvSpPr/>
            <p:nvPr/>
          </p:nvSpPr>
          <p:spPr>
            <a:xfrm>
              <a:off x="3571160" y="3972610"/>
              <a:ext cx="965739" cy="2103592"/>
            </a:xfrm>
            <a:prstGeom prst="roundRect">
              <a:avLst/>
            </a:prstGeom>
            <a:solidFill>
              <a:schemeClr val="accent6">
                <a:lumMod val="75000"/>
                <a:alpha val="13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211888E-4DA3-1C9A-ED16-7368965C9F36}"/>
                </a:ext>
              </a:extLst>
            </p:cNvPr>
            <p:cNvSpPr/>
            <p:nvPr/>
          </p:nvSpPr>
          <p:spPr>
            <a:xfrm>
              <a:off x="3610433" y="5811728"/>
              <a:ext cx="182880" cy="1828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FC975DD-6F2A-E221-C1C3-FC4ABC261B2D}"/>
                </a:ext>
              </a:extLst>
            </p:cNvPr>
            <p:cNvSpPr/>
            <p:nvPr/>
          </p:nvSpPr>
          <p:spPr>
            <a:xfrm>
              <a:off x="3659015" y="4494251"/>
              <a:ext cx="91371" cy="91440"/>
            </a:xfrm>
            <a:prstGeom prst="ellipse">
              <a:avLst/>
            </a:prstGeom>
            <a:solidFill>
              <a:schemeClr val="tx1">
                <a:lumMod val="95000"/>
                <a:lumOff val="5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28" name="Group 1027">
              <a:extLst>
                <a:ext uri="{FF2B5EF4-FFF2-40B4-BE49-F238E27FC236}">
                  <a16:creationId xmlns:a16="http://schemas.microsoft.com/office/drawing/2014/main" id="{C300EA18-3A62-328B-7294-87E7839ECCC9}"/>
                </a:ext>
              </a:extLst>
            </p:cNvPr>
            <p:cNvGrpSpPr/>
            <p:nvPr/>
          </p:nvGrpSpPr>
          <p:grpSpPr>
            <a:xfrm>
              <a:off x="1025001" y="2123158"/>
              <a:ext cx="2347200" cy="1526400"/>
              <a:chOff x="512733" y="5178056"/>
              <a:chExt cx="1710899" cy="1080000"/>
            </a:xfrm>
          </p:grpSpPr>
          <p:pic>
            <p:nvPicPr>
              <p:cNvPr id="1024" name="Picture 1023" descr="A table with food on it&#10;&#10;Description automatically generated with low confidence">
                <a:extLst>
                  <a:ext uri="{FF2B5EF4-FFF2-40B4-BE49-F238E27FC236}">
                    <a16:creationId xmlns:a16="http://schemas.microsoft.com/office/drawing/2014/main" id="{3AA4A605-519A-3083-7792-D65C5132C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2733" y="5178056"/>
                <a:ext cx="1710899" cy="1080000"/>
              </a:xfrm>
              <a:prstGeom prst="rect">
                <a:avLst/>
              </a:prstGeom>
            </p:spPr>
          </p:pic>
          <p:sp>
            <p:nvSpPr>
              <p:cNvPr id="1025" name="Google Shape;236;p27">
                <a:extLst>
                  <a:ext uri="{FF2B5EF4-FFF2-40B4-BE49-F238E27FC236}">
                    <a16:creationId xmlns:a16="http://schemas.microsoft.com/office/drawing/2014/main" id="{4F4EB145-DD53-2796-92E0-24AAAC7DC1B9}"/>
                  </a:ext>
                </a:extLst>
              </p:cNvPr>
              <p:cNvSpPr/>
              <p:nvPr/>
            </p:nvSpPr>
            <p:spPr>
              <a:xfrm>
                <a:off x="1290668" y="5409722"/>
                <a:ext cx="160826" cy="113089"/>
              </a:xfrm>
              <a:prstGeom prst="rect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pic>
          <p:nvPicPr>
            <p:cNvPr id="1027" name="Picture 1026" descr="A table with food on it&#10;&#10;Description automatically generated">
              <a:extLst>
                <a:ext uri="{FF2B5EF4-FFF2-40B4-BE49-F238E27FC236}">
                  <a16:creationId xmlns:a16="http://schemas.microsoft.com/office/drawing/2014/main" id="{40710FEA-63DA-1CE9-C4B7-9F2666D83C48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2197" y="4390623"/>
              <a:ext cx="2282400" cy="1483200"/>
            </a:xfrm>
            <a:prstGeom prst="rect">
              <a:avLst/>
            </a:prstGeom>
          </p:spPr>
        </p:pic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F9C3930-AF49-C8A7-A996-205CE5D87829}"/>
                </a:ext>
              </a:extLst>
            </p:cNvPr>
            <p:cNvCxnSpPr/>
            <p:nvPr/>
          </p:nvCxnSpPr>
          <p:spPr>
            <a:xfrm flipV="1">
              <a:off x="4536899" y="5766810"/>
              <a:ext cx="374167" cy="107013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9" name="Picture 1028" descr="A picture containing text, night sky&#10;&#10;Description automatically generated">
              <a:extLst>
                <a:ext uri="{FF2B5EF4-FFF2-40B4-BE49-F238E27FC236}">
                  <a16:creationId xmlns:a16="http://schemas.microsoft.com/office/drawing/2014/main" id="{932BDC20-E9A8-BDC4-037E-EA196DF38519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82630" y="2130065"/>
              <a:ext cx="2282400" cy="1483200"/>
            </a:xfrm>
            <a:prstGeom prst="rect">
              <a:avLst/>
            </a:prstGeom>
          </p:spPr>
        </p:pic>
        <p:pic>
          <p:nvPicPr>
            <p:cNvPr id="1032" name="Picture 1031" descr="A table with food on it&#10;&#10;Description automatically generated">
              <a:extLst>
                <a:ext uri="{FF2B5EF4-FFF2-40B4-BE49-F238E27FC236}">
                  <a16:creationId xmlns:a16="http://schemas.microsoft.com/office/drawing/2014/main" id="{72E42C8A-19F4-A6B6-979D-B05D267032E5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4763" y="4384931"/>
              <a:ext cx="2282400" cy="148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209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Existing Works for Interactive Computer Vision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6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Google Shape;485;p44">
            <a:extLst>
              <a:ext uri="{FF2B5EF4-FFF2-40B4-BE49-F238E27FC236}">
                <a16:creationId xmlns:a16="http://schemas.microsoft.com/office/drawing/2014/main" id="{72163BEB-9A2A-D389-DBAC-D1199CA53CC3}"/>
              </a:ext>
            </a:extLst>
          </p:cNvPr>
          <p:cNvSpPr txBox="1"/>
          <p:nvPr/>
        </p:nvSpPr>
        <p:spPr>
          <a:xfrm>
            <a:off x="4309517" y="2495680"/>
            <a:ext cx="1677200" cy="697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933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Model</a:t>
            </a:r>
            <a:endParaRPr sz="2933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7" name="Google Shape;486;p44">
            <a:extLst>
              <a:ext uri="{FF2B5EF4-FFF2-40B4-BE49-F238E27FC236}">
                <a16:creationId xmlns:a16="http://schemas.microsoft.com/office/drawing/2014/main" id="{34009BA4-72FA-1985-47CE-975122589953}"/>
              </a:ext>
            </a:extLst>
          </p:cNvPr>
          <p:cNvCxnSpPr>
            <a:stCxn id="8" idx="3"/>
            <a:endCxn id="18" idx="1"/>
          </p:cNvCxnSpPr>
          <p:nvPr/>
        </p:nvCxnSpPr>
        <p:spPr>
          <a:xfrm>
            <a:off x="2649084" y="1960703"/>
            <a:ext cx="215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" name="Google Shape;487;p44">
            <a:extLst>
              <a:ext uri="{FF2B5EF4-FFF2-40B4-BE49-F238E27FC236}">
                <a16:creationId xmlns:a16="http://schemas.microsoft.com/office/drawing/2014/main" id="{BFBD3CAF-0357-A7C8-97F6-322CEDE5C7B7}"/>
              </a:ext>
            </a:extLst>
          </p:cNvPr>
          <p:cNvSpPr/>
          <p:nvPr/>
        </p:nvSpPr>
        <p:spPr>
          <a:xfrm>
            <a:off x="1346284" y="1344303"/>
            <a:ext cx="1302800" cy="1232800"/>
          </a:xfrm>
          <a:prstGeom prst="rect">
            <a:avLst/>
          </a:prstGeom>
          <a:solidFill>
            <a:srgbClr val="4777B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" name="Google Shape;489;p44">
            <a:extLst>
              <a:ext uri="{FF2B5EF4-FFF2-40B4-BE49-F238E27FC236}">
                <a16:creationId xmlns:a16="http://schemas.microsoft.com/office/drawing/2014/main" id="{27182ABE-F7DD-9538-2E48-D960239C1B89}"/>
              </a:ext>
            </a:extLst>
          </p:cNvPr>
          <p:cNvSpPr txBox="1"/>
          <p:nvPr/>
        </p:nvSpPr>
        <p:spPr>
          <a:xfrm>
            <a:off x="1159067" y="2495680"/>
            <a:ext cx="1677200" cy="697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933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Input</a:t>
            </a:r>
            <a:endParaRPr sz="2933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" name="Google Shape;490;p44">
            <a:extLst>
              <a:ext uri="{FF2B5EF4-FFF2-40B4-BE49-F238E27FC236}">
                <a16:creationId xmlns:a16="http://schemas.microsoft.com/office/drawing/2014/main" id="{F37F1F75-390E-B99C-7F0F-C28337F6D6F3}"/>
              </a:ext>
            </a:extLst>
          </p:cNvPr>
          <p:cNvSpPr/>
          <p:nvPr/>
        </p:nvSpPr>
        <p:spPr>
          <a:xfrm>
            <a:off x="7732751" y="1344304"/>
            <a:ext cx="1302800" cy="1232800"/>
          </a:xfrm>
          <a:prstGeom prst="rect">
            <a:avLst/>
          </a:prstGeom>
          <a:solidFill>
            <a:srgbClr val="4777B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" name="Google Shape;491;p44">
            <a:extLst>
              <a:ext uri="{FF2B5EF4-FFF2-40B4-BE49-F238E27FC236}">
                <a16:creationId xmlns:a16="http://schemas.microsoft.com/office/drawing/2014/main" id="{477148CE-83BD-F16A-43C0-46D2F69C11F4}"/>
              </a:ext>
            </a:extLst>
          </p:cNvPr>
          <p:cNvSpPr txBox="1"/>
          <p:nvPr/>
        </p:nvSpPr>
        <p:spPr>
          <a:xfrm>
            <a:off x="7545533" y="2631214"/>
            <a:ext cx="16772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667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Prediction</a:t>
            </a:r>
            <a:endParaRPr sz="2667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" name="Google Shape;492;p44">
            <a:extLst>
              <a:ext uri="{FF2B5EF4-FFF2-40B4-BE49-F238E27FC236}">
                <a16:creationId xmlns:a16="http://schemas.microsoft.com/office/drawing/2014/main" id="{AE0F185D-E2DD-E1FE-A022-7CC19FBCE2CC}"/>
              </a:ext>
            </a:extLst>
          </p:cNvPr>
          <p:cNvSpPr/>
          <p:nvPr/>
        </p:nvSpPr>
        <p:spPr>
          <a:xfrm>
            <a:off x="7834384" y="4067771"/>
            <a:ext cx="1302800" cy="12328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" name="Google Shape;493;p44">
            <a:extLst>
              <a:ext uri="{FF2B5EF4-FFF2-40B4-BE49-F238E27FC236}">
                <a16:creationId xmlns:a16="http://schemas.microsoft.com/office/drawing/2014/main" id="{7C6554D6-3D4C-BB42-5605-7C0C9EE477CF}"/>
              </a:ext>
            </a:extLst>
          </p:cNvPr>
          <p:cNvSpPr txBox="1"/>
          <p:nvPr/>
        </p:nvSpPr>
        <p:spPr>
          <a:xfrm>
            <a:off x="7371789" y="5300571"/>
            <a:ext cx="2228000" cy="1067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667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Intuitive Result</a:t>
            </a:r>
            <a:endParaRPr sz="2667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16" name="Google Shape;494;p44">
            <a:extLst>
              <a:ext uri="{FF2B5EF4-FFF2-40B4-BE49-F238E27FC236}">
                <a16:creationId xmlns:a16="http://schemas.microsoft.com/office/drawing/2014/main" id="{4531E6C8-E402-07BB-F5D2-41F6B4FFEC90}"/>
              </a:ext>
            </a:extLst>
          </p:cNvPr>
          <p:cNvCxnSpPr>
            <a:stCxn id="10" idx="3"/>
            <a:endCxn id="12" idx="3"/>
          </p:cNvCxnSpPr>
          <p:nvPr/>
        </p:nvCxnSpPr>
        <p:spPr>
          <a:xfrm>
            <a:off x="9035551" y="1960704"/>
            <a:ext cx="101600" cy="2723600"/>
          </a:xfrm>
          <a:prstGeom prst="bentConnector3">
            <a:avLst>
              <a:gd name="adj1" fmla="val 76591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496;p44">
            <a:extLst>
              <a:ext uri="{FF2B5EF4-FFF2-40B4-BE49-F238E27FC236}">
                <a16:creationId xmlns:a16="http://schemas.microsoft.com/office/drawing/2014/main" id="{B7059214-2616-9A76-DCDB-A3D68BBA9EA5}"/>
              </a:ext>
            </a:extLst>
          </p:cNvPr>
          <p:cNvSpPr txBox="1"/>
          <p:nvPr/>
        </p:nvSpPr>
        <p:spPr>
          <a:xfrm>
            <a:off x="5646873" y="4643897"/>
            <a:ext cx="21504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667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Feedback</a:t>
            </a:r>
            <a:endParaRPr sz="2667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8" name="Google Shape;488;p44">
            <a:extLst>
              <a:ext uri="{FF2B5EF4-FFF2-40B4-BE49-F238E27FC236}">
                <a16:creationId xmlns:a16="http://schemas.microsoft.com/office/drawing/2014/main" id="{2A435F1E-F247-3788-ECCC-1C24498181F1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799568" y="1343642"/>
            <a:ext cx="705233" cy="12341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497;p44">
            <a:extLst>
              <a:ext uri="{FF2B5EF4-FFF2-40B4-BE49-F238E27FC236}">
                <a16:creationId xmlns:a16="http://schemas.microsoft.com/office/drawing/2014/main" id="{A927BDBC-E1D1-57BB-E7B2-50C26AB9ABE0}"/>
              </a:ext>
            </a:extLst>
          </p:cNvPr>
          <p:cNvCxnSpPr>
            <a:stCxn id="18" idx="3"/>
            <a:endCxn id="10" idx="1"/>
          </p:cNvCxnSpPr>
          <p:nvPr/>
        </p:nvCxnSpPr>
        <p:spPr>
          <a:xfrm>
            <a:off x="5504800" y="1960708"/>
            <a:ext cx="2228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" name="Google Shape;498;p44">
            <a:extLst>
              <a:ext uri="{FF2B5EF4-FFF2-40B4-BE49-F238E27FC236}">
                <a16:creationId xmlns:a16="http://schemas.microsoft.com/office/drawing/2014/main" id="{15C67484-3280-3913-3C66-93DC2D523339}"/>
              </a:ext>
            </a:extLst>
          </p:cNvPr>
          <p:cNvSpPr txBox="1"/>
          <p:nvPr/>
        </p:nvSpPr>
        <p:spPr>
          <a:xfrm>
            <a:off x="9519289" y="2864881"/>
            <a:ext cx="22280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667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Interpret</a:t>
            </a:r>
            <a:endParaRPr sz="2667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26637-4DDD-FE1C-FFF9-0F280A5ECF15}"/>
              </a:ext>
            </a:extLst>
          </p:cNvPr>
          <p:cNvSpPr/>
          <p:nvPr/>
        </p:nvSpPr>
        <p:spPr>
          <a:xfrm>
            <a:off x="4686471" y="4424059"/>
            <a:ext cx="923292" cy="49763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F49A14F-42CD-18CA-D93F-ECBFEFCCA364}"/>
              </a:ext>
            </a:extLst>
          </p:cNvPr>
          <p:cNvCxnSpPr>
            <a:stCxn id="12" idx="1"/>
            <a:endCxn id="21" idx="3"/>
          </p:cNvCxnSpPr>
          <p:nvPr/>
        </p:nvCxnSpPr>
        <p:spPr>
          <a:xfrm flipH="1" flipV="1">
            <a:off x="5609763" y="4672875"/>
            <a:ext cx="2224621" cy="11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496;p44">
            <a:extLst>
              <a:ext uri="{FF2B5EF4-FFF2-40B4-BE49-F238E27FC236}">
                <a16:creationId xmlns:a16="http://schemas.microsoft.com/office/drawing/2014/main" id="{F31281E1-8C7E-246D-0985-04627EEF3A6A}"/>
              </a:ext>
            </a:extLst>
          </p:cNvPr>
          <p:cNvSpPr txBox="1"/>
          <p:nvPr/>
        </p:nvSpPr>
        <p:spPr>
          <a:xfrm>
            <a:off x="4072916" y="4900589"/>
            <a:ext cx="2150400" cy="1067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667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</a:t>
            </a:r>
            <a:r>
              <a:rPr lang="en-US" altLang="zh-CN" sz="2667" dirty="0" err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daptation</a:t>
            </a:r>
            <a:r>
              <a:rPr lang="en-US" altLang="zh-CN" sz="2667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Loss</a:t>
            </a:r>
            <a:endParaRPr sz="2667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4313670-C7B4-A8EB-0AE9-64128FFC68E5}"/>
              </a:ext>
            </a:extLst>
          </p:cNvPr>
          <p:cNvCxnSpPr>
            <a:stCxn id="21" idx="0"/>
            <a:endCxn id="18" idx="2"/>
          </p:cNvCxnSpPr>
          <p:nvPr/>
        </p:nvCxnSpPr>
        <p:spPr>
          <a:xfrm flipV="1">
            <a:off x="5148117" y="2577775"/>
            <a:ext cx="4067" cy="18462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496;p44">
            <a:extLst>
              <a:ext uri="{FF2B5EF4-FFF2-40B4-BE49-F238E27FC236}">
                <a16:creationId xmlns:a16="http://schemas.microsoft.com/office/drawing/2014/main" id="{3D869AAF-6F4D-B64A-5249-033E3FA486F6}"/>
              </a:ext>
            </a:extLst>
          </p:cNvPr>
          <p:cNvSpPr txBox="1"/>
          <p:nvPr/>
        </p:nvSpPr>
        <p:spPr>
          <a:xfrm>
            <a:off x="3770275" y="3280682"/>
            <a:ext cx="1449619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667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Adapt</a:t>
            </a:r>
            <a:endParaRPr sz="2667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92B476-BFDB-7EDC-4325-DE17B7E8C1EE}"/>
              </a:ext>
            </a:extLst>
          </p:cNvPr>
          <p:cNvSpPr txBox="1"/>
          <p:nvPr/>
        </p:nvSpPr>
        <p:spPr>
          <a:xfrm>
            <a:off x="3672170" y="1815345"/>
            <a:ext cx="6029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Interpret the prediction into an intuitive result.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8B003B-B486-40F6-6423-C6416BA1EA90}"/>
              </a:ext>
            </a:extLst>
          </p:cNvPr>
          <p:cNvSpPr txBox="1"/>
          <p:nvPr/>
        </p:nvSpPr>
        <p:spPr>
          <a:xfrm>
            <a:off x="3706387" y="3212597"/>
            <a:ext cx="5832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Generate adaptation loss with user feedback.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5ACC01-7A0C-6D43-4DC7-AACBB5D85C08}"/>
              </a:ext>
            </a:extLst>
          </p:cNvPr>
          <p:cNvSpPr txBox="1"/>
          <p:nvPr/>
        </p:nvSpPr>
        <p:spPr>
          <a:xfrm>
            <a:off x="3770275" y="4722822"/>
            <a:ext cx="5122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Update the model with adaptation loss.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2C0B9D-84AA-10ED-EF8B-490BB7E5838F}"/>
              </a:ext>
            </a:extLst>
          </p:cNvPr>
          <p:cNvSpPr txBox="1"/>
          <p:nvPr/>
        </p:nvSpPr>
        <p:spPr>
          <a:xfrm>
            <a:off x="2122415" y="58303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22B09B-77D3-C5FF-A997-84E4CF52979F}"/>
              </a:ext>
            </a:extLst>
          </p:cNvPr>
          <p:cNvSpPr txBox="1"/>
          <p:nvPr/>
        </p:nvSpPr>
        <p:spPr>
          <a:xfrm>
            <a:off x="9231122" y="4823403"/>
            <a:ext cx="33011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BRS (CVPR2019)</a:t>
            </a:r>
          </a:p>
          <a:p>
            <a:r>
              <a:rPr lang="en-US" b="1" dirty="0">
                <a:latin typeface="+mj-lt"/>
              </a:rPr>
              <a:t>f-BRS (CVPR2020)</a:t>
            </a:r>
          </a:p>
          <a:p>
            <a:r>
              <a:rPr lang="en-US" b="1" dirty="0">
                <a:latin typeface="+mj-lt"/>
              </a:rPr>
              <a:t>C3Det(CVPR2021)</a:t>
            </a:r>
          </a:p>
          <a:p>
            <a:r>
              <a:rPr lang="en-US" b="1" dirty="0" err="1">
                <a:latin typeface="+mj-lt"/>
              </a:rPr>
              <a:t>FocusCut</a:t>
            </a:r>
            <a:r>
              <a:rPr lang="en-US" b="1" dirty="0">
                <a:latin typeface="+mj-lt"/>
              </a:rPr>
              <a:t> (CVPR2022)</a:t>
            </a:r>
          </a:p>
          <a:p>
            <a:r>
              <a:rPr lang="en-US" b="1" dirty="0" err="1">
                <a:latin typeface="+mj-lt"/>
              </a:rPr>
              <a:t>iSegFormer</a:t>
            </a:r>
            <a:r>
              <a:rPr lang="en-US" b="1" dirty="0">
                <a:latin typeface="+mj-lt"/>
              </a:rPr>
              <a:t> (MICCAI 2022)</a:t>
            </a:r>
          </a:p>
          <a:p>
            <a:r>
              <a:rPr lang="en-US" altLang="zh-CN" b="1" dirty="0">
                <a:latin typeface="+mj-lt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48717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65469 -0.17014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34" y="-8519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556 L -0.32877 -0.22755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6" y="-11111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2.59259E-6 L -0.15117 0.19166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9583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8" grpId="0" animBg="1"/>
      <p:bldP spid="9" grpId="0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  <p:bldP spid="17" grpId="0"/>
      <p:bldP spid="17" grpId="1"/>
      <p:bldP spid="20" grpId="0"/>
      <p:bldP spid="20" grpId="1"/>
      <p:bldP spid="21" grpId="0" animBg="1"/>
      <p:bldP spid="21" grpId="1" animBg="1"/>
      <p:bldP spid="23" grpId="0"/>
      <p:bldP spid="23" grpId="1"/>
      <p:bldP spid="25" grpId="0"/>
      <p:bldP spid="25" grpId="1"/>
      <p:bldP spid="26" grpId="0"/>
      <p:bldP spid="27" grpId="0"/>
      <p:bldP spid="2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Our Contribution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7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7" name="Google Shape;496;p44">
            <a:extLst>
              <a:ext uri="{FF2B5EF4-FFF2-40B4-BE49-F238E27FC236}">
                <a16:creationId xmlns:a16="http://schemas.microsoft.com/office/drawing/2014/main" id="{B7059214-2616-9A76-DCDB-A3D68BBA9EA5}"/>
              </a:ext>
            </a:extLst>
          </p:cNvPr>
          <p:cNvSpPr txBox="1"/>
          <p:nvPr/>
        </p:nvSpPr>
        <p:spPr>
          <a:xfrm>
            <a:off x="1573882" y="3100693"/>
            <a:ext cx="9598814" cy="1067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2667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Feedback: </a:t>
            </a:r>
            <a:r>
              <a:rPr lang="en-US" sz="2667" dirty="0">
                <a:ea typeface="Calibri" panose="020F0502020204030204"/>
                <a:cs typeface="Calibri" panose="020F0502020204030204"/>
                <a:sym typeface="Calibri" panose="020F0502020204030204"/>
              </a:rPr>
              <a:t>An innovative user feedback scheme that requires minimal user effort</a:t>
            </a:r>
            <a:r>
              <a:rPr lang="en-GB" sz="2667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</a:t>
            </a:r>
            <a:endParaRPr sz="2667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" name="Google Shape;498;p44">
            <a:extLst>
              <a:ext uri="{FF2B5EF4-FFF2-40B4-BE49-F238E27FC236}">
                <a16:creationId xmlns:a16="http://schemas.microsoft.com/office/drawing/2014/main" id="{15C67484-3280-3913-3C66-93DC2D523339}"/>
              </a:ext>
            </a:extLst>
          </p:cNvPr>
          <p:cNvSpPr txBox="1"/>
          <p:nvPr/>
        </p:nvSpPr>
        <p:spPr>
          <a:xfrm>
            <a:off x="1568638" y="1223617"/>
            <a:ext cx="9873945" cy="147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2667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Interpret: </a:t>
            </a:r>
            <a:r>
              <a:rPr lang="en-US" sz="2667" dirty="0">
                <a:ea typeface="Calibri" panose="020F0502020204030204"/>
                <a:cs typeface="Calibri" panose="020F0502020204030204"/>
                <a:sym typeface="Calibri" panose="020F0502020204030204"/>
              </a:rPr>
              <a:t>A segmentation method that segments density maps into regions with near-integer density values, enhances the interpretability of predicted density map.</a:t>
            </a:r>
            <a:endParaRPr sz="2667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Google Shape;496;p44">
            <a:extLst>
              <a:ext uri="{FF2B5EF4-FFF2-40B4-BE49-F238E27FC236}">
                <a16:creationId xmlns:a16="http://schemas.microsoft.com/office/drawing/2014/main" id="{3D869AAF-6F4D-B64A-5249-033E3FA486F6}"/>
              </a:ext>
            </a:extLst>
          </p:cNvPr>
          <p:cNvSpPr txBox="1"/>
          <p:nvPr/>
        </p:nvSpPr>
        <p:spPr>
          <a:xfrm>
            <a:off x="1568638" y="4744239"/>
            <a:ext cx="9598814" cy="1067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2667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Adapt: </a:t>
            </a:r>
            <a:r>
              <a:rPr lang="en-US" sz="2667" dirty="0">
                <a:ea typeface="Calibri" panose="020F0502020204030204"/>
                <a:cs typeface="Calibri" panose="020F0502020204030204"/>
                <a:sym typeface="Calibri" panose="020F0502020204030204"/>
              </a:rPr>
              <a:t>An effective adaptation approach that incorporates the user's feedback into the visual counter.</a:t>
            </a:r>
            <a:endParaRPr sz="2667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2C0B9D-84AA-10ED-EF8B-490BB7E5838F}"/>
              </a:ext>
            </a:extLst>
          </p:cNvPr>
          <p:cNvSpPr txBox="1"/>
          <p:nvPr/>
        </p:nvSpPr>
        <p:spPr>
          <a:xfrm>
            <a:off x="2122415" y="58303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4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6"/>
            <a:ext cx="10969943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Outline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8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Google Shape;402;p37">
            <a:extLst>
              <a:ext uri="{FF2B5EF4-FFF2-40B4-BE49-F238E27FC236}">
                <a16:creationId xmlns:a16="http://schemas.microsoft.com/office/drawing/2014/main" id="{347A7AB9-2750-5E90-290A-737F2CD5CADA}"/>
              </a:ext>
            </a:extLst>
          </p:cNvPr>
          <p:cNvSpPr txBox="1">
            <a:spLocks/>
          </p:cNvSpPr>
          <p:nvPr/>
        </p:nvSpPr>
        <p:spPr>
          <a:xfrm>
            <a:off x="691868" y="1283514"/>
            <a:ext cx="10808264" cy="4421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dk1"/>
              </a:buClr>
              <a:buSzPts val="1100"/>
            </a:pPr>
            <a:r>
              <a:rPr lang="en-US" sz="2667" dirty="0"/>
              <a:t>1. </a:t>
            </a:r>
            <a:r>
              <a:rPr lang="en-US" sz="2667" b="1" dirty="0">
                <a:solidFill>
                  <a:srgbClr val="FF0000"/>
                </a:solidFill>
              </a:rPr>
              <a:t>Density map </a:t>
            </a:r>
            <a:r>
              <a:rPr lang="en-GB" sz="2667" b="1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Interpretation.</a:t>
            </a:r>
          </a:p>
          <a:p>
            <a:pPr algn="l">
              <a:buClr>
                <a:schemeClr val="dk1"/>
              </a:buClr>
              <a:buSzPts val="1100"/>
            </a:pPr>
            <a:endParaRPr lang="en-US" sz="2667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l">
              <a:buClr>
                <a:schemeClr val="dk1"/>
              </a:buClr>
              <a:buSzPts val="1100"/>
            </a:pPr>
            <a:r>
              <a:rPr lang="en-US" sz="2667" dirty="0"/>
              <a:t>2. Feedback Collection.</a:t>
            </a:r>
          </a:p>
          <a:p>
            <a:pPr algn="l">
              <a:buClr>
                <a:schemeClr val="dk1"/>
              </a:buClr>
              <a:buSzPts val="1100"/>
            </a:pPr>
            <a:endParaRPr lang="en-US" sz="2667" dirty="0"/>
          </a:p>
          <a:p>
            <a:pPr algn="l">
              <a:buClr>
                <a:schemeClr val="dk1"/>
              </a:buClr>
              <a:buSzPts val="1100"/>
            </a:pPr>
            <a:r>
              <a:rPr lang="en-US" sz="2667" dirty="0"/>
              <a:t>3. Visual Counter Adaptation.</a:t>
            </a:r>
          </a:p>
          <a:p>
            <a:pPr algn="l">
              <a:buClr>
                <a:schemeClr val="dk1"/>
              </a:buClr>
              <a:buSzPts val="1100"/>
            </a:pPr>
            <a:endParaRPr lang="en-US" sz="2667" dirty="0"/>
          </a:p>
          <a:p>
            <a:pPr algn="l">
              <a:buClr>
                <a:schemeClr val="dk1"/>
              </a:buClr>
              <a:buSzPts val="1100"/>
            </a:pPr>
            <a:r>
              <a:rPr lang="en-US" sz="2667" dirty="0"/>
              <a:t>4. Result.</a:t>
            </a:r>
          </a:p>
        </p:txBody>
      </p:sp>
    </p:spTree>
    <p:extLst>
      <p:ext uri="{BB962C8B-B14F-4D97-AF65-F5344CB8AC3E}">
        <p14:creationId xmlns:p14="http://schemas.microsoft.com/office/powerpoint/2010/main" val="845160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0FFCD37-4670-1388-29BC-3E67D394B0AB}"/>
              </a:ext>
            </a:extLst>
          </p:cNvPr>
          <p:cNvSpPr>
            <a:spLocks noGrp="1"/>
          </p:cNvSpPr>
          <p:nvPr/>
        </p:nvSpPr>
        <p:spPr>
          <a:xfrm>
            <a:off x="202753" y="-87037"/>
            <a:ext cx="10969943" cy="1412497"/>
          </a:xfrm>
          <a:prstGeom prst="rect">
            <a:avLst/>
          </a:prstGeom>
        </p:spPr>
        <p:txBody>
          <a:bodyPr vert="horz" lIns="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rgbClr val="477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I</a:t>
            </a:r>
            <a:r>
              <a:rPr lang="en-US" dirty="0"/>
              <a:t>terative </a:t>
            </a:r>
            <a:r>
              <a:rPr lang="en-US" u="sng" dirty="0"/>
              <a:t>P</a:t>
            </a:r>
            <a:r>
              <a:rPr lang="en-US" dirty="0"/>
              <a:t>eak </a:t>
            </a:r>
            <a:r>
              <a:rPr lang="en-US" u="sng" dirty="0"/>
              <a:t>S</a:t>
            </a:r>
            <a:r>
              <a:rPr lang="en-US" dirty="0"/>
              <a:t>election and </a:t>
            </a:r>
            <a:r>
              <a:rPr lang="en-US" u="sng" dirty="0"/>
              <a:t>E</a:t>
            </a:r>
            <a:r>
              <a:rPr lang="en-US" dirty="0"/>
              <a:t>xpansion </a:t>
            </a:r>
            <a:r>
              <a:rPr lang="en-US" b="1" dirty="0"/>
              <a:t>(IPSE) </a:t>
            </a:r>
            <a:r>
              <a:rPr lang="en-US" dirty="0"/>
              <a:t>density map segmentation </a:t>
            </a:r>
          </a:p>
        </p:txBody>
      </p:sp>
      <p:sp>
        <p:nvSpPr>
          <p:cNvPr id="5" name="Google Shape;484;p44">
            <a:extLst>
              <a:ext uri="{FF2B5EF4-FFF2-40B4-BE49-F238E27FC236}">
                <a16:creationId xmlns:a16="http://schemas.microsoft.com/office/drawing/2014/main" id="{B46DA624-ABA3-5A04-7B26-1F8A1FB62217}"/>
              </a:ext>
            </a:extLst>
          </p:cNvPr>
          <p:cNvSpPr txBox="1"/>
          <p:nvPr/>
        </p:nvSpPr>
        <p:spPr>
          <a:xfrm>
            <a:off x="10262921" y="6400404"/>
            <a:ext cx="1677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/>
            <a:fld id="{00000000-1234-1234-1234-123412341234}" type="slidenum">
              <a:rPr lang="en-GB" sz="1067">
                <a:solidFill>
                  <a:srgbClr val="7F7F7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algn="r"/>
              <a:t>9</a:t>
            </a:fld>
            <a:endParaRPr sz="1067">
              <a:solidFill>
                <a:srgbClr val="7F7F7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2C0B9D-84AA-10ED-EF8B-490BB7E5838F}"/>
              </a:ext>
            </a:extLst>
          </p:cNvPr>
          <p:cNvSpPr txBox="1"/>
          <p:nvPr/>
        </p:nvSpPr>
        <p:spPr>
          <a:xfrm>
            <a:off x="2122415" y="58303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Google Shape;641;p54">
            <a:extLst>
              <a:ext uri="{FF2B5EF4-FFF2-40B4-BE49-F238E27FC236}">
                <a16:creationId xmlns:a16="http://schemas.microsoft.com/office/drawing/2014/main" id="{3ABAADF1-8DE8-AF24-0128-FC4D85A9E8A8}"/>
              </a:ext>
            </a:extLst>
          </p:cNvPr>
          <p:cNvSpPr txBox="1"/>
          <p:nvPr/>
        </p:nvSpPr>
        <p:spPr>
          <a:xfrm>
            <a:off x="1096160" y="1679709"/>
            <a:ext cx="9999679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Given a Density map</a:t>
            </a:r>
            <a:r>
              <a:rPr lang="en-GB" sz="24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</a:t>
            </a:r>
            <a:r>
              <a:rPr lang="en-GB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 segment the density map into multiple regions with the following consideration:</a:t>
            </a:r>
            <a:endParaRPr sz="24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DCFD1AF-B9E0-381E-2845-C1538F099BFA}"/>
              </a:ext>
            </a:extLst>
          </p:cNvPr>
          <p:cNvGrpSpPr/>
          <p:nvPr/>
        </p:nvGrpSpPr>
        <p:grpSpPr>
          <a:xfrm>
            <a:off x="827712" y="2800945"/>
            <a:ext cx="5821045" cy="553968"/>
            <a:chOff x="1096160" y="2800945"/>
            <a:chExt cx="5821045" cy="553968"/>
          </a:xfrm>
        </p:grpSpPr>
        <p:sp>
          <p:nvSpPr>
            <p:cNvPr id="4" name="Google Shape;644;p54">
              <a:extLst>
                <a:ext uri="{FF2B5EF4-FFF2-40B4-BE49-F238E27FC236}">
                  <a16:creationId xmlns:a16="http://schemas.microsoft.com/office/drawing/2014/main" id="{291CDD38-690F-96F9-1BB4-6F72E1CB3699}"/>
                </a:ext>
              </a:extLst>
            </p:cNvPr>
            <p:cNvSpPr txBox="1"/>
            <p:nvPr/>
          </p:nvSpPr>
          <p:spPr>
            <a:xfrm>
              <a:off x="1096160" y="2800945"/>
              <a:ext cx="2728446" cy="55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1. Non-overlapping:  </a:t>
              </a:r>
              <a:endParaRPr sz="32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6" name="Google Shape;645;p54">
              <a:extLst>
                <a:ext uri="{FF2B5EF4-FFF2-40B4-BE49-F238E27FC236}">
                  <a16:creationId xmlns:a16="http://schemas.microsoft.com/office/drawing/2014/main" id="{EE6800A5-DB47-215C-0AD5-AFAE8C87C665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9778" y="2942338"/>
              <a:ext cx="3227427" cy="3686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63A9A0F-C2AF-E79E-4449-93A532449D15}"/>
              </a:ext>
            </a:extLst>
          </p:cNvPr>
          <p:cNvGrpSpPr/>
          <p:nvPr/>
        </p:nvGrpSpPr>
        <p:grpSpPr>
          <a:xfrm>
            <a:off x="827712" y="3554662"/>
            <a:ext cx="3629595" cy="569431"/>
            <a:chOff x="1096160" y="3554662"/>
            <a:chExt cx="3629595" cy="569431"/>
          </a:xfrm>
        </p:grpSpPr>
        <p:sp>
          <p:nvSpPr>
            <p:cNvPr id="8" name="Google Shape;647;p54">
              <a:extLst>
                <a:ext uri="{FF2B5EF4-FFF2-40B4-BE49-F238E27FC236}">
                  <a16:creationId xmlns:a16="http://schemas.microsoft.com/office/drawing/2014/main" id="{077138FC-4C12-E209-F388-6A96C9F9D227}"/>
                </a:ext>
              </a:extLst>
            </p:cNvPr>
            <p:cNvSpPr txBox="1"/>
            <p:nvPr/>
          </p:nvSpPr>
          <p:spPr>
            <a:xfrm>
              <a:off x="1096160" y="3554662"/>
              <a:ext cx="2435346" cy="55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2. Total coverage: </a:t>
              </a:r>
              <a:endParaRPr sz="32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9" name="Google Shape;648;p54">
              <a:extLst>
                <a:ext uri="{FF2B5EF4-FFF2-40B4-BE49-F238E27FC236}">
                  <a16:creationId xmlns:a16="http://schemas.microsoft.com/office/drawing/2014/main" id="{AA099080-8035-9F21-3804-3F569E55C38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6132" y="3591269"/>
              <a:ext cx="1309623" cy="5328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Google Shape;653;p54">
            <a:extLst>
              <a:ext uri="{FF2B5EF4-FFF2-40B4-BE49-F238E27FC236}">
                <a16:creationId xmlns:a16="http://schemas.microsoft.com/office/drawing/2014/main" id="{8AAEA9DE-91D4-827A-5C7F-B03B4EB02D9E}"/>
              </a:ext>
            </a:extLst>
          </p:cNvPr>
          <p:cNvSpPr txBox="1"/>
          <p:nvPr/>
        </p:nvSpPr>
        <p:spPr>
          <a:xfrm>
            <a:off x="867268" y="5157007"/>
            <a:ext cx="42204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Moderate size. </a:t>
            </a:r>
            <a:endParaRPr sz="24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A7DBEEC-0FCF-AAAB-27AB-5DCBF61E9289}"/>
              </a:ext>
            </a:extLst>
          </p:cNvPr>
          <p:cNvGrpSpPr/>
          <p:nvPr/>
        </p:nvGrpSpPr>
        <p:grpSpPr>
          <a:xfrm>
            <a:off x="840884" y="4360732"/>
            <a:ext cx="6761139" cy="553968"/>
            <a:chOff x="840884" y="4360732"/>
            <a:chExt cx="6761139" cy="553968"/>
          </a:xfrm>
        </p:grpSpPr>
        <p:sp>
          <p:nvSpPr>
            <p:cNvPr id="11" name="Google Shape;650;p54">
              <a:extLst>
                <a:ext uri="{FF2B5EF4-FFF2-40B4-BE49-F238E27FC236}">
                  <a16:creationId xmlns:a16="http://schemas.microsoft.com/office/drawing/2014/main" id="{915101BB-B969-5AA4-C52F-D269282CA02C}"/>
                </a:ext>
              </a:extLst>
            </p:cNvPr>
            <p:cNvSpPr txBox="1"/>
            <p:nvPr/>
          </p:nvSpPr>
          <p:spPr>
            <a:xfrm>
              <a:off x="840884" y="4360732"/>
              <a:ext cx="4220400" cy="55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3. Integrity and limited integral: </a:t>
              </a:r>
              <a:endParaRPr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32" name="Picture 3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AE6BC295-0412-776B-87BE-60DA980CC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9309" y="4385757"/>
              <a:ext cx="2722714" cy="512165"/>
            </a:xfrm>
            <a:prstGeom prst="rect">
              <a:avLst/>
            </a:prstGeom>
          </p:spPr>
        </p:pic>
      </p:grpSp>
      <p:pic>
        <p:nvPicPr>
          <p:cNvPr id="37" name="Picture 3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BF4D559-6891-3071-A75A-DB0795880D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686" y="2883460"/>
            <a:ext cx="3308469" cy="141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2397</Words>
  <Application>Microsoft Office PowerPoint</Application>
  <PresentationFormat>Widescreen</PresentationFormat>
  <Paragraphs>858</Paragraphs>
  <Slides>42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NimbusRomNo9L-Regu</vt:lpstr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Yifeng Huang</dc:creator>
  <cp:lastModifiedBy>Yifeng Huang</cp:lastModifiedBy>
  <cp:revision>2</cp:revision>
  <dcterms:created xsi:type="dcterms:W3CDTF">2023-08-20T18:40:12Z</dcterms:created>
  <dcterms:modified xsi:type="dcterms:W3CDTF">2023-08-21T04:04:41Z</dcterms:modified>
</cp:coreProperties>
</file>