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21396325"/>
  <p:notesSz cx="6858000" cy="9144000"/>
  <p:defaultTextStyle>
    <a:defPPr>
      <a:defRPr lang="en-US"/>
    </a:defPPr>
    <a:lvl1pPr algn="l" defTabSz="1040578" rtl="0" fontAlgn="base">
      <a:spcBef>
        <a:spcPct val="0"/>
      </a:spcBef>
      <a:spcAft>
        <a:spcPct val="0"/>
      </a:spcAft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040578" indent="-775663" algn="l" defTabSz="1040578" rtl="0" fontAlgn="base">
      <a:spcBef>
        <a:spcPct val="0"/>
      </a:spcBef>
      <a:spcAft>
        <a:spcPct val="0"/>
      </a:spcAft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082277" indent="-1553569" algn="l" defTabSz="1040578" rtl="0" fontAlgn="base">
      <a:spcBef>
        <a:spcPct val="0"/>
      </a:spcBef>
      <a:spcAft>
        <a:spcPct val="0"/>
      </a:spcAft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3123977" indent="-2331477" algn="l" defTabSz="1040578" rtl="0" fontAlgn="base">
      <a:spcBef>
        <a:spcPct val="0"/>
      </a:spcBef>
      <a:spcAft>
        <a:spcPct val="0"/>
      </a:spcAft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4169044" indent="-3109384" algn="l" defTabSz="1040578" rtl="0" fontAlgn="base">
      <a:spcBef>
        <a:spcPct val="0"/>
      </a:spcBef>
      <a:spcAft>
        <a:spcPct val="0"/>
      </a:spcAft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16431" algn="l" defTabSz="646572" rtl="0" eaLnBrk="1" latinLnBrk="0" hangingPunct="1"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1939717" algn="l" defTabSz="646572" rtl="0" eaLnBrk="1" latinLnBrk="0" hangingPunct="1"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263003" algn="l" defTabSz="646572" rtl="0" eaLnBrk="1" latinLnBrk="0" hangingPunct="1"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2586289" algn="l" defTabSz="646572" rtl="0" eaLnBrk="1" latinLnBrk="0" hangingPunct="1">
      <a:defRPr sz="403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E2EBA4-6945-0541-84D8-F204A4E07A7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3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F36"/>
    <a:srgbClr val="00FDFF"/>
    <a:srgbClr val="25619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0"/>
    <p:restoredTop sz="94400"/>
  </p:normalViewPr>
  <p:slideViewPr>
    <p:cSldViewPr snapToObjects="1">
      <p:cViewPr varScale="1">
        <p:scale>
          <a:sx n="67" d="100"/>
          <a:sy n="67" d="100"/>
        </p:scale>
        <p:origin x="3864" y="232"/>
      </p:cViewPr>
      <p:guideLst>
        <p:guide orient="horz" pos="673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A2244C-6333-0247-8B21-EBE6149198F2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4A434-EFC0-0D4F-BD8F-8C589E658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1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23286" rtl="0" eaLnBrk="0" fontAlgn="base" hangingPunct="0">
      <a:spcBef>
        <a:spcPct val="30000"/>
      </a:spcBef>
      <a:spcAft>
        <a:spcPct val="0"/>
      </a:spcAft>
      <a:defRPr sz="849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1pPr>
    <a:lvl2pPr marL="323286" algn="l" defTabSz="323286" rtl="0" eaLnBrk="0" fontAlgn="base" hangingPunct="0">
      <a:spcBef>
        <a:spcPct val="30000"/>
      </a:spcBef>
      <a:spcAft>
        <a:spcPct val="0"/>
      </a:spcAft>
      <a:defRPr sz="849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646572" algn="l" defTabSz="323286" rtl="0" eaLnBrk="0" fontAlgn="base" hangingPunct="0">
      <a:spcBef>
        <a:spcPct val="30000"/>
      </a:spcBef>
      <a:spcAft>
        <a:spcPct val="0"/>
      </a:spcAft>
      <a:defRPr sz="849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969858" algn="l" defTabSz="323286" rtl="0" eaLnBrk="0" fontAlgn="base" hangingPunct="0">
      <a:spcBef>
        <a:spcPct val="30000"/>
      </a:spcBef>
      <a:spcAft>
        <a:spcPct val="0"/>
      </a:spcAft>
      <a:defRPr sz="849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293144" algn="l" defTabSz="323286" rtl="0" eaLnBrk="0" fontAlgn="base" hangingPunct="0">
      <a:spcBef>
        <a:spcPct val="30000"/>
      </a:spcBef>
      <a:spcAft>
        <a:spcPct val="0"/>
      </a:spcAft>
      <a:defRPr sz="849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1616431" algn="l" defTabSz="323286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323286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323286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323286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152F81-18D6-E742-AE52-31E64774147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426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6646736"/>
            <a:ext cx="25727184" cy="4586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2" y="12124584"/>
            <a:ext cx="21187093" cy="546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7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13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5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8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2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6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0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AFB2D-E7C2-DE48-BD04-B7716AD435EB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4C56-5CA8-FF46-8402-2CD88679B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5544A-D3A6-2D46-9824-76073DBB6A8B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908E-DC4D-074A-B327-31DD899C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31174" y="2397184"/>
            <a:ext cx="32689706" cy="51118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2052" y="2397184"/>
            <a:ext cx="97564672" cy="51118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E0C2A-2E88-8D47-9416-0C741C915A09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8135-60CF-8B4D-983C-A77672223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7588A-ECD7-2348-8674-BC1A8720BAFA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CACD-70F9-3A46-99A5-2A61812AE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3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7" y="13749122"/>
            <a:ext cx="25727184" cy="4249548"/>
          </a:xfrm>
        </p:spPr>
        <p:txBody>
          <a:bodyPr anchor="t"/>
          <a:lstStyle>
            <a:lvl1pPr algn="l">
              <a:defRPr sz="9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7" y="9068681"/>
            <a:ext cx="25727184" cy="4680445"/>
          </a:xfrm>
        </p:spPr>
        <p:txBody>
          <a:bodyPr anchor="b"/>
          <a:lstStyle>
            <a:lvl1pPr marL="0" indent="0">
              <a:buNone/>
              <a:defRPr sz="4576">
                <a:solidFill>
                  <a:schemeClr val="tx1">
                    <a:tint val="75000"/>
                  </a:schemeClr>
                </a:solidFill>
              </a:defRPr>
            </a:lvl1pPr>
            <a:lvl2pPr marL="1037793" indent="0">
              <a:buNone/>
              <a:defRPr sz="4012">
                <a:solidFill>
                  <a:schemeClr val="tx1">
                    <a:tint val="75000"/>
                  </a:schemeClr>
                </a:solidFill>
              </a:defRPr>
            </a:lvl2pPr>
            <a:lvl3pPr marL="2075584" indent="0">
              <a:buNone/>
              <a:defRPr sz="3660">
                <a:solidFill>
                  <a:schemeClr val="tx1">
                    <a:tint val="75000"/>
                  </a:schemeClr>
                </a:solidFill>
              </a:defRPr>
            </a:lvl3pPr>
            <a:lvl4pPr marL="3113376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4pPr>
            <a:lvl5pPr marL="4151168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5pPr>
            <a:lvl6pPr marL="5188959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6pPr>
            <a:lvl7pPr marL="6226752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7pPr>
            <a:lvl8pPr marL="7264545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8pPr>
            <a:lvl9pPr marL="8302336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70751-032B-9447-8E4C-DC01E4CEF85E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06B9A-1122-ED40-B0A3-3E5B2870B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047" y="13976959"/>
            <a:ext cx="65127189" cy="39538626"/>
          </a:xfrm>
        </p:spPr>
        <p:txBody>
          <a:bodyPr/>
          <a:lstStyle>
            <a:lvl1pPr>
              <a:defRPr sz="6335"/>
            </a:lvl1pPr>
            <a:lvl2pPr>
              <a:defRPr sz="5490"/>
            </a:lvl2pPr>
            <a:lvl3pPr>
              <a:defRPr sz="4576"/>
            </a:lvl3pPr>
            <a:lvl4pPr>
              <a:defRPr sz="4012"/>
            </a:lvl4pPr>
            <a:lvl5pPr>
              <a:defRPr sz="4012"/>
            </a:lvl5pPr>
            <a:lvl6pPr>
              <a:defRPr sz="4012"/>
            </a:lvl6pPr>
            <a:lvl7pPr>
              <a:defRPr sz="4012"/>
            </a:lvl7pPr>
            <a:lvl8pPr>
              <a:defRPr sz="4012"/>
            </a:lvl8pPr>
            <a:lvl9pPr>
              <a:defRPr sz="40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93691" y="13976959"/>
            <a:ext cx="65127189" cy="39538626"/>
          </a:xfrm>
        </p:spPr>
        <p:txBody>
          <a:bodyPr/>
          <a:lstStyle>
            <a:lvl1pPr>
              <a:defRPr sz="6335"/>
            </a:lvl1pPr>
            <a:lvl2pPr>
              <a:defRPr sz="5490"/>
            </a:lvl2pPr>
            <a:lvl3pPr>
              <a:defRPr sz="4576"/>
            </a:lvl3pPr>
            <a:lvl4pPr>
              <a:defRPr sz="4012"/>
            </a:lvl4pPr>
            <a:lvl5pPr>
              <a:defRPr sz="4012"/>
            </a:lvl5pPr>
            <a:lvl6pPr>
              <a:defRPr sz="4012"/>
            </a:lvl6pPr>
            <a:lvl7pPr>
              <a:defRPr sz="4012"/>
            </a:lvl7pPr>
            <a:lvl8pPr>
              <a:defRPr sz="4012"/>
            </a:lvl8pPr>
            <a:lvl9pPr>
              <a:defRPr sz="40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0F2E3-69EC-7A4B-8058-DC0E9B6B9665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4D7B-4D7B-3E47-B1DC-1EFDB1B3F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626" y="917470"/>
            <a:ext cx="19397480" cy="2114867"/>
          </a:xfrm>
        </p:spPr>
        <p:txBody>
          <a:bodyPr>
            <a:noAutofit/>
          </a:bodyPr>
          <a:lstStyle>
            <a:lvl1pPr>
              <a:defRPr sz="3098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387" y="4031192"/>
            <a:ext cx="9128701" cy="7511647"/>
          </a:xfrm>
          <a:ln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/>
          </a:bodyPr>
          <a:lstStyle>
            <a:lvl1pPr marL="288803" indent="-288803">
              <a:buNone/>
              <a:defRPr sz="2042">
                <a:latin typeface="Arial"/>
                <a:cs typeface="Arial"/>
              </a:defRPr>
            </a:lvl1pPr>
            <a:lvl2pPr marL="558412" indent="-461535">
              <a:buFont typeface="Wingdings" charset="2"/>
              <a:buChar char="Ø"/>
              <a:defRPr sz="1619">
                <a:latin typeface="Arial"/>
                <a:cs typeface="Arial"/>
              </a:defRPr>
            </a:lvl2pPr>
            <a:lvl3pPr marL="654375" indent="-384764">
              <a:defRPr sz="1337">
                <a:latin typeface="Arial"/>
                <a:cs typeface="Arial"/>
              </a:defRPr>
            </a:lvl3pPr>
            <a:lvl4pPr marL="846299" indent="-461535">
              <a:defRPr sz="1126">
                <a:latin typeface="Arial"/>
                <a:cs typeface="Arial"/>
              </a:defRPr>
            </a:lvl4pPr>
            <a:lvl5pPr marL="1019946" indent="-1019946">
              <a:defRPr sz="1619"/>
            </a:lvl5pPr>
            <a:lvl6pPr>
              <a:defRPr sz="3660"/>
            </a:lvl6pPr>
            <a:lvl7pPr>
              <a:defRPr sz="3660"/>
            </a:lvl7pPr>
            <a:lvl8pPr>
              <a:defRPr sz="3660"/>
            </a:lvl8pPr>
            <a:lvl9pPr>
              <a:defRPr sz="36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0330815" y="4031192"/>
            <a:ext cx="9448014" cy="16770795"/>
          </a:xfrm>
        </p:spPr>
        <p:txBody>
          <a:bodyPr>
            <a:normAutofit/>
          </a:bodyPr>
          <a:lstStyle>
            <a:lvl1pPr marL="288803" indent="-288803">
              <a:buNone/>
              <a:defRPr sz="2042">
                <a:latin typeface="Arial"/>
                <a:cs typeface="Arial"/>
              </a:defRPr>
            </a:lvl1pPr>
            <a:lvl2pPr marL="558412" indent="-461535">
              <a:buFont typeface="Wingdings" charset="2"/>
              <a:buChar char="Ø"/>
              <a:defRPr sz="1619">
                <a:latin typeface="Arial"/>
                <a:cs typeface="Arial"/>
              </a:defRPr>
            </a:lvl2pPr>
            <a:lvl3pPr marL="654375" indent="-384764">
              <a:defRPr sz="1337">
                <a:latin typeface="Arial"/>
                <a:cs typeface="Arial"/>
              </a:defRPr>
            </a:lvl3pPr>
            <a:lvl4pPr marL="846299" indent="-461535">
              <a:defRPr sz="1126">
                <a:latin typeface="Arial"/>
                <a:cs typeface="Arial"/>
              </a:defRPr>
            </a:lvl4pPr>
            <a:lvl5pPr marL="1019946" indent="-1019946">
              <a:defRPr sz="1619"/>
            </a:lvl5pPr>
            <a:lvl6pPr>
              <a:defRPr sz="3660"/>
            </a:lvl6pPr>
            <a:lvl7pPr>
              <a:defRPr sz="3660"/>
            </a:lvl7pPr>
            <a:lvl8pPr>
              <a:defRPr sz="3660"/>
            </a:lvl8pPr>
            <a:lvl9pPr>
              <a:defRPr sz="36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0381000" y="4031191"/>
            <a:ext cx="9448014" cy="17070547"/>
          </a:xfrm>
        </p:spPr>
        <p:txBody>
          <a:bodyPr>
            <a:normAutofit/>
          </a:bodyPr>
          <a:lstStyle>
            <a:lvl1pPr marL="288803" indent="-288803">
              <a:buNone/>
              <a:defRPr sz="2042">
                <a:latin typeface="Arial"/>
                <a:cs typeface="Arial"/>
              </a:defRPr>
            </a:lvl1pPr>
            <a:lvl2pPr marL="558412" indent="-461535">
              <a:buFont typeface="Wingdings" charset="2"/>
              <a:buChar char="Ø"/>
              <a:defRPr sz="1619">
                <a:latin typeface="Arial"/>
                <a:cs typeface="Arial"/>
              </a:defRPr>
            </a:lvl2pPr>
            <a:lvl3pPr marL="654375" indent="-384764">
              <a:defRPr sz="1337">
                <a:latin typeface="Arial"/>
                <a:cs typeface="Arial"/>
              </a:defRPr>
            </a:lvl3pPr>
            <a:lvl4pPr marL="846299" indent="-461535">
              <a:defRPr sz="1126">
                <a:latin typeface="Arial"/>
                <a:cs typeface="Arial"/>
              </a:defRPr>
            </a:lvl4pPr>
            <a:lvl5pPr marL="1019946" indent="-1019946">
              <a:defRPr sz="1619"/>
            </a:lvl5pPr>
            <a:lvl6pPr>
              <a:defRPr sz="3660"/>
            </a:lvl6pPr>
            <a:lvl7pPr>
              <a:defRPr sz="3660"/>
            </a:lvl7pPr>
            <a:lvl8pPr>
              <a:defRPr sz="3660"/>
            </a:lvl8pPr>
            <a:lvl9pPr>
              <a:defRPr sz="36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574387" y="12227177"/>
            <a:ext cx="9128701" cy="8486217"/>
          </a:xfrm>
        </p:spPr>
        <p:txBody>
          <a:bodyPr>
            <a:normAutofit/>
          </a:bodyPr>
          <a:lstStyle>
            <a:lvl1pPr marL="288803" indent="-288803">
              <a:buNone/>
              <a:defRPr sz="2042">
                <a:latin typeface="Arial"/>
                <a:cs typeface="Arial"/>
              </a:defRPr>
            </a:lvl1pPr>
            <a:lvl2pPr marL="558412" indent="-461535">
              <a:buFont typeface="Wingdings" charset="2"/>
              <a:buChar char="Ø"/>
              <a:defRPr sz="1619">
                <a:latin typeface="Arial"/>
                <a:cs typeface="Arial"/>
              </a:defRPr>
            </a:lvl2pPr>
            <a:lvl3pPr marL="654375" indent="-384764">
              <a:defRPr sz="1337">
                <a:latin typeface="Arial"/>
                <a:cs typeface="Arial"/>
              </a:defRPr>
            </a:lvl3pPr>
            <a:lvl4pPr marL="846299" indent="-461535">
              <a:defRPr sz="1126">
                <a:latin typeface="Arial"/>
                <a:cs typeface="Arial"/>
              </a:defRPr>
            </a:lvl4pPr>
            <a:lvl5pPr marL="1019946" indent="-1019946">
              <a:defRPr sz="1619"/>
            </a:lvl5pPr>
            <a:lvl6pPr>
              <a:defRPr sz="3660"/>
            </a:lvl6pPr>
            <a:lvl7pPr>
              <a:defRPr sz="3660"/>
            </a:lvl7pPr>
            <a:lvl8pPr>
              <a:defRPr sz="3660"/>
            </a:lvl8pPr>
            <a:lvl9pPr>
              <a:defRPr sz="36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7128"/>
            <a:ext cx="30267275" cy="635755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4358" tIns="32179" rIns="64358" bIns="32179" rtlCol="0" anchor="ctr"/>
          <a:lstStyle/>
          <a:p>
            <a:pPr algn="ctr"/>
            <a:endParaRPr lang="en-US" sz="4012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699" y="3422379"/>
            <a:ext cx="30245809" cy="76780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4358" tIns="32179" rIns="64358" bIns="32179" rtlCol="0" anchor="ctr"/>
          <a:lstStyle/>
          <a:p>
            <a:pPr algn="ctr"/>
            <a:endParaRPr lang="en-US" sz="4012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39285" y="6434402"/>
            <a:ext cx="7244827" cy="930275"/>
          </a:xfrm>
        </p:spPr>
        <p:txBody>
          <a:bodyPr/>
          <a:lstStyle>
            <a:lvl1pPr>
              <a:defRPr sz="2254"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>
              <a:defRPr sz="2254"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>
              <a:defRPr sz="2254"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>
              <a:defRPr sz="2254"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2254"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3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573C7-81A0-0240-B1B1-D971D4EBC443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E3A9-B58B-B141-925D-08B163C0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BBE28-6BDE-BD47-A6A2-28B4D15DDA4B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7A49-E28E-2D4E-A2CE-CD2AB991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0" y="851890"/>
            <a:ext cx="9957725" cy="3625489"/>
          </a:xfrm>
        </p:spPr>
        <p:txBody>
          <a:bodyPr anchor="b"/>
          <a:lstStyle>
            <a:lvl1pPr algn="l">
              <a:defRPr sz="45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8" y="851896"/>
            <a:ext cx="16920248" cy="18261170"/>
          </a:xfrm>
        </p:spPr>
        <p:txBody>
          <a:bodyPr/>
          <a:lstStyle>
            <a:lvl1pPr>
              <a:defRPr sz="7180"/>
            </a:lvl1pPr>
            <a:lvl2pPr>
              <a:defRPr sz="6335"/>
            </a:lvl2pPr>
            <a:lvl3pPr>
              <a:defRPr sz="5490"/>
            </a:lvl3pPr>
            <a:lvl4pPr>
              <a:defRPr sz="4576"/>
            </a:lvl4pPr>
            <a:lvl5pPr>
              <a:defRPr sz="4576"/>
            </a:lvl5pPr>
            <a:lvl6pPr>
              <a:defRPr sz="4576"/>
            </a:lvl6pPr>
            <a:lvl7pPr>
              <a:defRPr sz="4576"/>
            </a:lvl7pPr>
            <a:lvl8pPr>
              <a:defRPr sz="4576"/>
            </a:lvl8pPr>
            <a:lvl9pPr>
              <a:defRPr sz="45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0" y="4477385"/>
            <a:ext cx="9957725" cy="14635681"/>
          </a:xfrm>
        </p:spPr>
        <p:txBody>
          <a:bodyPr/>
          <a:lstStyle>
            <a:lvl1pPr marL="0" indent="0">
              <a:buNone/>
              <a:defRPr sz="3168"/>
            </a:lvl1pPr>
            <a:lvl2pPr marL="1037793" indent="0">
              <a:buNone/>
              <a:defRPr sz="2746"/>
            </a:lvl2pPr>
            <a:lvl3pPr marL="2075584" indent="0">
              <a:buNone/>
              <a:defRPr sz="2182"/>
            </a:lvl3pPr>
            <a:lvl4pPr marL="3113376" indent="0">
              <a:buNone/>
              <a:defRPr sz="1971"/>
            </a:lvl4pPr>
            <a:lvl5pPr marL="4151168" indent="0">
              <a:buNone/>
              <a:defRPr sz="1971"/>
            </a:lvl5pPr>
            <a:lvl6pPr marL="5188959" indent="0">
              <a:buNone/>
              <a:defRPr sz="1971"/>
            </a:lvl6pPr>
            <a:lvl7pPr marL="6226752" indent="0">
              <a:buNone/>
              <a:defRPr sz="1971"/>
            </a:lvl7pPr>
            <a:lvl8pPr marL="7264545" indent="0">
              <a:buNone/>
              <a:defRPr sz="1971"/>
            </a:lvl8pPr>
            <a:lvl9pPr marL="8302336" indent="0">
              <a:buNone/>
              <a:defRPr sz="1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5FEA0-2F82-D844-A347-C5A2D4CE85F1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8A47-C124-8C4B-B49E-A4260838F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14977435"/>
            <a:ext cx="18160365" cy="1768169"/>
          </a:xfrm>
        </p:spPr>
        <p:txBody>
          <a:bodyPr anchor="b"/>
          <a:lstStyle>
            <a:lvl1pPr algn="l">
              <a:defRPr sz="45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1911803"/>
            <a:ext cx="18160365" cy="12837795"/>
          </a:xfrm>
        </p:spPr>
        <p:txBody>
          <a:bodyPr rtlCol="0">
            <a:normAutofit/>
          </a:bodyPr>
          <a:lstStyle>
            <a:lvl1pPr marL="0" indent="0">
              <a:buNone/>
              <a:defRPr sz="7180"/>
            </a:lvl1pPr>
            <a:lvl2pPr marL="1037793" indent="0">
              <a:buNone/>
              <a:defRPr sz="6335"/>
            </a:lvl2pPr>
            <a:lvl3pPr marL="2075584" indent="0">
              <a:buNone/>
              <a:defRPr sz="5490"/>
            </a:lvl3pPr>
            <a:lvl4pPr marL="3113376" indent="0">
              <a:buNone/>
              <a:defRPr sz="4576"/>
            </a:lvl4pPr>
            <a:lvl5pPr marL="4151168" indent="0">
              <a:buNone/>
              <a:defRPr sz="4576"/>
            </a:lvl5pPr>
            <a:lvl6pPr marL="5188959" indent="0">
              <a:buNone/>
              <a:defRPr sz="4576"/>
            </a:lvl6pPr>
            <a:lvl7pPr marL="6226752" indent="0">
              <a:buNone/>
              <a:defRPr sz="4576"/>
            </a:lvl7pPr>
            <a:lvl8pPr marL="7264545" indent="0">
              <a:buNone/>
              <a:defRPr sz="4576"/>
            </a:lvl8pPr>
            <a:lvl9pPr marL="8302336" indent="0">
              <a:buNone/>
              <a:defRPr sz="457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16745604"/>
            <a:ext cx="18160365" cy="2511096"/>
          </a:xfrm>
        </p:spPr>
        <p:txBody>
          <a:bodyPr/>
          <a:lstStyle>
            <a:lvl1pPr marL="0" indent="0">
              <a:buNone/>
              <a:defRPr sz="3168"/>
            </a:lvl1pPr>
            <a:lvl2pPr marL="1037793" indent="0">
              <a:buNone/>
              <a:defRPr sz="2746"/>
            </a:lvl2pPr>
            <a:lvl3pPr marL="2075584" indent="0">
              <a:buNone/>
              <a:defRPr sz="2182"/>
            </a:lvl3pPr>
            <a:lvl4pPr marL="3113376" indent="0">
              <a:buNone/>
              <a:defRPr sz="1971"/>
            </a:lvl4pPr>
            <a:lvl5pPr marL="4151168" indent="0">
              <a:buNone/>
              <a:defRPr sz="1971"/>
            </a:lvl5pPr>
            <a:lvl6pPr marL="5188959" indent="0">
              <a:buNone/>
              <a:defRPr sz="1971"/>
            </a:lvl6pPr>
            <a:lvl7pPr marL="6226752" indent="0">
              <a:buNone/>
              <a:defRPr sz="1971"/>
            </a:lvl7pPr>
            <a:lvl8pPr marL="7264545" indent="0">
              <a:buNone/>
              <a:defRPr sz="1971"/>
            </a:lvl8pPr>
            <a:lvl9pPr marL="8302336" indent="0">
              <a:buNone/>
              <a:defRPr sz="1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CA0F9-493D-624F-B05B-4D6D763286F1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E243-4F56-F04D-AE06-F3CFCC509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811" y="855983"/>
            <a:ext cx="27239653" cy="356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3811" y="4992154"/>
            <a:ext cx="27239653" cy="141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811" y="19831333"/>
            <a:ext cx="7061470" cy="113861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>
              <a:defRPr sz="2746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40D3049-C12F-3446-99C9-A1280CFF0BB0}" type="datetime1">
              <a:rPr lang="en-US" altLang="en-US"/>
              <a:pPr/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766" y="19831333"/>
            <a:ext cx="9583743" cy="113861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>
              <a:defRPr sz="2746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994" y="19831333"/>
            <a:ext cx="7061470" cy="113861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>
              <a:defRPr sz="2746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667985F-0190-B944-9852-8F913E598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803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1035953" rtl="0" eaLnBrk="0" fontAlgn="base" hangingPunct="0">
        <a:spcBef>
          <a:spcPct val="0"/>
        </a:spcBef>
        <a:spcAft>
          <a:spcPct val="0"/>
        </a:spcAft>
        <a:defRPr sz="9926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35953" rtl="0" eaLnBrk="0" fontAlgn="base" hangingPunct="0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035953" rtl="0" eaLnBrk="0" fontAlgn="base" hangingPunct="0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035953" rtl="0" eaLnBrk="0" fontAlgn="base" hangingPunct="0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035953" rtl="0" eaLnBrk="0" fontAlgn="base" hangingPunct="0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263213" algn="ctr" defTabSz="1037312" rtl="0" fontAlgn="base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26423" algn="ctr" defTabSz="1037312" rtl="0" fontAlgn="base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789636" algn="ctr" defTabSz="1037312" rtl="0" fontAlgn="base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52846" algn="ctr" defTabSz="1037312" rtl="0" fontAlgn="base">
        <a:spcBef>
          <a:spcPct val="0"/>
        </a:spcBef>
        <a:spcAft>
          <a:spcPct val="0"/>
        </a:spcAft>
        <a:defRPr sz="992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775569" indent="-775569" algn="l" defTabSz="103595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8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684123" indent="-645934" algn="l" defTabSz="103595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3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591559" indent="-516300" algn="l" defTabSz="103595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9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3630865" indent="-516300" algn="l" defTabSz="103595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76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6818" indent="-516300" algn="l" defTabSz="10359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76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5707856" indent="-518896" algn="l" defTabSz="1037793" rtl="0" eaLnBrk="1" latinLnBrk="0" hangingPunct="1">
        <a:spcBef>
          <a:spcPct val="20000"/>
        </a:spcBef>
        <a:buFont typeface="Arial"/>
        <a:buChar char="•"/>
        <a:defRPr sz="4576" kern="1200">
          <a:solidFill>
            <a:schemeClr val="tx1"/>
          </a:solidFill>
          <a:latin typeface="+mn-lt"/>
          <a:ea typeface="+mn-ea"/>
          <a:cs typeface="+mn-cs"/>
        </a:defRPr>
      </a:lvl6pPr>
      <a:lvl7pPr marL="6745650" indent="-518896" algn="l" defTabSz="1037793" rtl="0" eaLnBrk="1" latinLnBrk="0" hangingPunct="1">
        <a:spcBef>
          <a:spcPct val="20000"/>
        </a:spcBef>
        <a:buFont typeface="Arial"/>
        <a:buChar char="•"/>
        <a:defRPr sz="4576" kern="1200">
          <a:solidFill>
            <a:schemeClr val="tx1"/>
          </a:solidFill>
          <a:latin typeface="+mn-lt"/>
          <a:ea typeface="+mn-ea"/>
          <a:cs typeface="+mn-cs"/>
        </a:defRPr>
      </a:lvl7pPr>
      <a:lvl8pPr marL="7783440" indent="-518896" algn="l" defTabSz="1037793" rtl="0" eaLnBrk="1" latinLnBrk="0" hangingPunct="1">
        <a:spcBef>
          <a:spcPct val="20000"/>
        </a:spcBef>
        <a:buFont typeface="Arial"/>
        <a:buChar char="•"/>
        <a:defRPr sz="4576" kern="1200">
          <a:solidFill>
            <a:schemeClr val="tx1"/>
          </a:solidFill>
          <a:latin typeface="+mn-lt"/>
          <a:ea typeface="+mn-ea"/>
          <a:cs typeface="+mn-cs"/>
        </a:defRPr>
      </a:lvl8pPr>
      <a:lvl9pPr marL="8821231" indent="-518896" algn="l" defTabSz="1037793" rtl="0" eaLnBrk="1" latinLnBrk="0" hangingPunct="1">
        <a:spcBef>
          <a:spcPct val="20000"/>
        </a:spcBef>
        <a:buFont typeface="Arial"/>
        <a:buChar char="•"/>
        <a:defRPr sz="45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1pPr>
      <a:lvl2pPr marL="1037793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2pPr>
      <a:lvl3pPr marL="2075584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3pPr>
      <a:lvl4pPr marL="3113376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4pPr>
      <a:lvl5pPr marL="4151168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5pPr>
      <a:lvl6pPr marL="5188959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6pPr>
      <a:lvl7pPr marL="6226752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7pPr>
      <a:lvl8pPr marL="7264545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8pPr>
      <a:lvl9pPr marL="8302336" algn="l" defTabSz="1037793" rtl="0" eaLnBrk="1" latinLnBrk="0" hangingPunct="1">
        <a:defRPr sz="4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20589552" y="13192196"/>
            <a:ext cx="9418320" cy="5487426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975125" y="4439813"/>
            <a:ext cx="12435840" cy="7895374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337" name="Title 13"/>
          <p:cNvSpPr>
            <a:spLocks noGrp="1"/>
          </p:cNvSpPr>
          <p:nvPr>
            <p:ph type="title"/>
          </p:nvPr>
        </p:nvSpPr>
        <p:spPr>
          <a:xfrm>
            <a:off x="7971885" y="636437"/>
            <a:ext cx="12457050" cy="2768383"/>
          </a:xfrm>
        </p:spPr>
        <p:txBody>
          <a:bodyPr/>
          <a:lstStyle/>
          <a:p>
            <a:r>
              <a:rPr lang="en-US" altLang="en-US" sz="4786" b="1" dirty="0">
                <a:solidFill>
                  <a:schemeClr val="accent1"/>
                </a:solidFill>
                <a:latin typeface="Franklin Gothic Medium" charset="0"/>
              </a:rPr>
              <a:t>From Within to Between: Knowledge Distillation for Cross Modality Retrieval</a:t>
            </a:r>
            <a:br>
              <a:rPr lang="en-US" altLang="en-US" sz="3801" dirty="0">
                <a:latin typeface="Arial" charset="0"/>
              </a:rPr>
            </a:br>
            <a:r>
              <a:rPr lang="en-US" altLang="en-US" sz="2800" dirty="0">
                <a:latin typeface="+mn-lt"/>
                <a:ea typeface="Century Schoolbook" charset="0"/>
                <a:cs typeface="Arial" panose="020B0604020202020204" pitchFamily="34" charset="0"/>
              </a:rPr>
              <a:t>Vinh Tran, Niranjan Balasubramanian, and Minh Hoai</a:t>
            </a:r>
            <a:br>
              <a:rPr lang="en-US" altLang="en-US" sz="2534" b="1" dirty="0">
                <a:latin typeface="+mn-lt"/>
                <a:ea typeface="Century Schoolbook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+mn-lt"/>
                <a:ea typeface="Century Schoolbook" charset="0"/>
                <a:cs typeface="Arial" panose="020B0604020202020204" pitchFamily="34" charset="0"/>
              </a:rPr>
              <a:t>Stony Brook University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0589552" y="4438751"/>
            <a:ext cx="9418320" cy="7896435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0599" y="4439813"/>
            <a:ext cx="7498080" cy="7895374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00927" y="3746873"/>
            <a:ext cx="7497424" cy="57929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Text-Video Retrieval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75125" y="3746873"/>
            <a:ext cx="12435840" cy="57929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Proposed </a:t>
            </a:r>
            <a:r>
              <a:rPr lang="en-US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Text-Video Retrieval </a:t>
            </a:r>
            <a:r>
              <a:rPr lang="en-US" sz="3200" dirty="0">
                <a:latin typeface="Franklin Gothic Book" panose="020B0503020102020204" pitchFamily="34" charset="0"/>
              </a:rPr>
              <a:t>Framework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0589552" y="3746873"/>
            <a:ext cx="9418320" cy="57929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Experimental Results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83DC2C-04E9-194E-9867-B1006BD323AD}"/>
              </a:ext>
            </a:extLst>
          </p:cNvPr>
          <p:cNvSpPr txBox="1"/>
          <p:nvPr/>
        </p:nvSpPr>
        <p:spPr>
          <a:xfrm>
            <a:off x="7971885" y="12467611"/>
            <a:ext cx="12435840" cy="592162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Combined Training Loss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75C2EC-6E5A-A342-B651-AEFB5B777FEC}"/>
              </a:ext>
            </a:extLst>
          </p:cNvPr>
          <p:cNvSpPr txBox="1"/>
          <p:nvPr/>
        </p:nvSpPr>
        <p:spPr>
          <a:xfrm>
            <a:off x="300599" y="12467611"/>
            <a:ext cx="7498080" cy="579290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Motivation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597D9C-D3B4-954F-AF07-B7030871DD30}"/>
              </a:ext>
            </a:extLst>
          </p:cNvPr>
          <p:cNvSpPr/>
          <p:nvPr/>
        </p:nvSpPr>
        <p:spPr>
          <a:xfrm>
            <a:off x="7971885" y="13192197"/>
            <a:ext cx="12435840" cy="7640564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AE1F36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308C84-9A19-B940-8BDC-5DCB34580764}"/>
              </a:ext>
            </a:extLst>
          </p:cNvPr>
          <p:cNvSpPr txBox="1"/>
          <p:nvPr/>
        </p:nvSpPr>
        <p:spPr>
          <a:xfrm>
            <a:off x="20589552" y="12467611"/>
            <a:ext cx="9418320" cy="592162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5AA1C-F811-2E40-82A9-6F8BD520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9" y="815957"/>
            <a:ext cx="6315461" cy="10668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99BA48C-25CB-6040-AF97-D512812E3F86}"/>
              </a:ext>
            </a:extLst>
          </p:cNvPr>
          <p:cNvSpPr/>
          <p:nvPr/>
        </p:nvSpPr>
        <p:spPr>
          <a:xfrm>
            <a:off x="20589552" y="19496962"/>
            <a:ext cx="9418320" cy="1335800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ea typeface="Arial" charset="0"/>
                <a:cs typeface="Arial" charset="0"/>
              </a:rPr>
              <a:t>This material is based on research that is supported in part by the Air Force Research Laboratory (AFRL), DARPA, for the KAIROS program under agreement number FA8750-19-2-1003.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3A8674-FD42-9544-8618-A68C42EFAAD3}"/>
              </a:ext>
            </a:extLst>
          </p:cNvPr>
          <p:cNvSpPr/>
          <p:nvPr/>
        </p:nvSpPr>
        <p:spPr>
          <a:xfrm>
            <a:off x="301507" y="13192198"/>
            <a:ext cx="7496265" cy="764056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46BB342-9203-F842-B09D-F4CBDFDC6AF6}"/>
                  </a:ext>
                </a:extLst>
              </p:cNvPr>
              <p:cNvSpPr txBox="1"/>
              <p:nvPr/>
            </p:nvSpPr>
            <p:spPr>
              <a:xfrm>
                <a:off x="12080189" y="13808071"/>
                <a:ext cx="6400022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cap</m:t>
                          </m:r>
                          <m:r>
                            <a:rPr lang="en-US" sz="2800" b="0" i="0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</a:rPr>
                            <m:t>distill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46BB342-9203-F842-B09D-F4CBDFDC6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189" y="13808071"/>
                <a:ext cx="6400022" cy="1211550"/>
              </a:xfrm>
              <a:prstGeom prst="rect">
                <a:avLst/>
              </a:prstGeom>
              <a:blipFill>
                <a:blip r:embed="rId4"/>
                <a:stretch>
                  <a:fillRect l="-1980" t="-11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D6FFDC-EDC1-7A41-BF2E-7F59055DE0D0}"/>
                  </a:ext>
                </a:extLst>
              </p:cNvPr>
              <p:cNvSpPr txBox="1"/>
              <p:nvPr/>
            </p:nvSpPr>
            <p:spPr>
              <a:xfrm>
                <a:off x="12080189" y="15422562"/>
                <a:ext cx="6400022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vid</m:t>
                          </m:r>
                          <m: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distill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D6FFDC-EDC1-7A41-BF2E-7F59055DE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189" y="15422562"/>
                <a:ext cx="6400022" cy="1211550"/>
              </a:xfrm>
              <a:prstGeom prst="rect">
                <a:avLst/>
              </a:prstGeom>
              <a:blipFill>
                <a:blip r:embed="rId5"/>
                <a:stretch>
                  <a:fillRect l="-1980" t="-113542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2C0EDBD-D28B-344E-BDDF-8093D40A9BA1}"/>
                  </a:ext>
                </a:extLst>
              </p:cNvPr>
              <p:cNvSpPr txBox="1"/>
              <p:nvPr/>
            </p:nvSpPr>
            <p:spPr>
              <a:xfrm>
                <a:off x="12080189" y="17369759"/>
                <a:ext cx="6400022" cy="4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compose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margin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distill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2C0EDBD-D28B-344E-BDDF-8093D40A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189" y="17369759"/>
                <a:ext cx="6400022" cy="469231"/>
              </a:xfrm>
              <a:prstGeom prst="rect">
                <a:avLst/>
              </a:prstGeom>
              <a:blipFill>
                <a:blip r:embed="rId6"/>
                <a:stretch>
                  <a:fillRect l="-1980" t="-2105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13">
            <a:extLst>
              <a:ext uri="{FF2B5EF4-FFF2-40B4-BE49-F238E27FC236}">
                <a16:creationId xmlns:a16="http://schemas.microsoft.com/office/drawing/2014/main" id="{7C615640-2153-484B-A364-6063D699DB9D}"/>
              </a:ext>
            </a:extLst>
          </p:cNvPr>
          <p:cNvSpPr txBox="1">
            <a:spLocks/>
          </p:cNvSpPr>
          <p:nvPr/>
        </p:nvSpPr>
        <p:spPr bwMode="auto">
          <a:xfrm>
            <a:off x="28392437" y="815957"/>
            <a:ext cx="1609761" cy="3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07545" tIns="103773" rIns="207545" bIns="103773" numCol="1" anchor="ctr" anchorCtr="0" compatLnSpc="1">
            <a:prstTxWarp prst="textNoShape">
              <a:avLst/>
            </a:prstTxWarp>
            <a:noAutofit/>
          </a:bodyPr>
          <a:lstStyle>
            <a:lvl1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73903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47805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21708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495611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3380" dirty="0">
                <a:solidFill>
                  <a:schemeClr val="accent1"/>
                </a:solidFill>
                <a:latin typeface="Franklin Gothic Medium" panose="020B0603020102020204" pitchFamily="34" charset="0"/>
                <a:ea typeface="Century Schoolbook" charset="0"/>
                <a:cs typeface="Century Schoolbook" charset="0"/>
              </a:rPr>
              <a:t>#629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937AC-70CA-FD8F-9DBF-AE2E48DD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998" y="1487228"/>
            <a:ext cx="7315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DEA43F-03CE-CCD5-DCDC-F1C92067F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29" y="13785216"/>
            <a:ext cx="7076219" cy="4549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12D0B-2530-5302-2252-3E80C8FA3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7641" y="4707718"/>
            <a:ext cx="11205537" cy="5854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E9A08-26E4-6EC3-B78E-BB86F63F4CE7}"/>
              </a:ext>
            </a:extLst>
          </p:cNvPr>
          <p:cNvSpPr txBox="1"/>
          <p:nvPr/>
        </p:nvSpPr>
        <p:spPr>
          <a:xfrm>
            <a:off x="20589552" y="18792211"/>
            <a:ext cx="9418320" cy="592162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200" dirty="0">
                <a:latin typeface="Franklin Gothic Book" panose="020B0503020102020204" pitchFamily="34" charset="0"/>
              </a:rPr>
              <a:t>Acknowledgements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894E1-D724-BB6E-CD3C-F15E73EEEA85}"/>
              </a:ext>
            </a:extLst>
          </p:cNvPr>
          <p:cNvSpPr txBox="1"/>
          <p:nvPr/>
        </p:nvSpPr>
        <p:spPr>
          <a:xfrm>
            <a:off x="8597642" y="10887055"/>
            <a:ext cx="1120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The distillation can be efficiently  performed within each training batch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The method is self-supervised and and require no external training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2D7BF-7E67-8038-D385-C13ED89911D3}"/>
              </a:ext>
            </a:extLst>
          </p:cNvPr>
          <p:cNvSpPr txBox="1"/>
          <p:nvPr/>
        </p:nvSpPr>
        <p:spPr>
          <a:xfrm>
            <a:off x="511529" y="18470562"/>
            <a:ext cx="7076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n-lt"/>
              </a:rPr>
              <a:t>Observation: The similarity in the same domain is more reliable than across domains.</a:t>
            </a:r>
          </a:p>
          <a:p>
            <a:pPr algn="just"/>
            <a:endParaRPr lang="en-US" sz="2400">
              <a:latin typeface="+mn-lt"/>
            </a:endParaRPr>
          </a:p>
          <a:p>
            <a:pPr algn="just"/>
            <a:r>
              <a:rPr lang="en-US" sz="2400" i="1">
                <a:latin typeface="+mn-lt"/>
              </a:rPr>
              <a:t>Idea </a:t>
            </a:r>
            <a:r>
              <a:rPr lang="en-US" sz="2400" b="1">
                <a:latin typeface="+mn-lt"/>
              </a:rPr>
              <a:t>💡 </a:t>
            </a:r>
            <a:r>
              <a:rPr lang="en-US" sz="2400" i="1">
                <a:latin typeface="+mn-lt"/>
              </a:rPr>
              <a:t>: Knowledge distillation from within domain to between domains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AB10FF-3767-E4C4-858B-357E4B9C5EAE}"/>
              </a:ext>
            </a:extLst>
          </p:cNvPr>
          <p:cNvSpPr txBox="1"/>
          <p:nvPr/>
        </p:nvSpPr>
        <p:spPr>
          <a:xfrm>
            <a:off x="20796643" y="13557882"/>
            <a:ext cx="8959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/>
              <a:t>A novel knowledge distillation loss for cross modal retrieval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/>
              <a:t>The loss is self-supervision and can be computed efficiently within each training batch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/>
              <a:t>Neither addtional data or external teacher models are required for training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/>
              <a:t>Framework agnostic, applicable for many retrieval frameworks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D76F92-78C8-DE23-1C52-5542A3BC163B}"/>
              </a:ext>
            </a:extLst>
          </p:cNvPr>
          <p:cNvSpPr txBox="1"/>
          <p:nvPr/>
        </p:nvSpPr>
        <p:spPr>
          <a:xfrm>
            <a:off x="8360804" y="14216158"/>
            <a:ext cx="323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Text-distillation: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4B44B-6761-94F5-A1C5-61106188A171}"/>
              </a:ext>
            </a:extLst>
          </p:cNvPr>
          <p:cNvSpPr txBox="1"/>
          <p:nvPr/>
        </p:nvSpPr>
        <p:spPr>
          <a:xfrm>
            <a:off x="8360804" y="15783299"/>
            <a:ext cx="323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Video-distillation: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BC2F7-4085-8A07-7733-88EC3FBE6CFF}"/>
              </a:ext>
            </a:extLst>
          </p:cNvPr>
          <p:cNvSpPr txBox="1"/>
          <p:nvPr/>
        </p:nvSpPr>
        <p:spPr>
          <a:xfrm>
            <a:off x="8360804" y="17369759"/>
            <a:ext cx="323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Composition loss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9CCA0-BDDD-835D-5D56-897BFBBD2AE7}"/>
                  </a:ext>
                </a:extLst>
              </p:cNvPr>
              <p:cNvSpPr txBox="1"/>
              <p:nvPr/>
            </p:nvSpPr>
            <p:spPr>
              <a:xfrm>
                <a:off x="12080189" y="18699162"/>
                <a:ext cx="6400022" cy="4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vid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compose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margin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vid</m:t>
                        </m:r>
                        <m: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distill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9CCA0-BDDD-835D-5D56-897BFBBD2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189" y="18699162"/>
                <a:ext cx="6400022" cy="469231"/>
              </a:xfrm>
              <a:prstGeom prst="rect">
                <a:avLst/>
              </a:prstGeom>
              <a:blipFill>
                <a:blip r:embed="rId10"/>
                <a:stretch>
                  <a:fillRect l="-1980" t="-2105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C1E005E-934B-D741-1B49-D92206125980}"/>
              </a:ext>
            </a:extLst>
          </p:cNvPr>
          <p:cNvSpPr txBox="1"/>
          <p:nvPr/>
        </p:nvSpPr>
        <p:spPr>
          <a:xfrm>
            <a:off x="835813" y="4906962"/>
            <a:ext cx="5915824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b="1" dirty="0">
                <a:latin typeface="+mn-lt"/>
              </a:rPr>
              <a:t>Text-to-video retrieval</a:t>
            </a:r>
          </a:p>
          <a:p>
            <a:pPr algn="just"/>
            <a:endParaRPr lang="en-US" sz="2400" b="1" dirty="0">
              <a:latin typeface="+mn-lt"/>
            </a:endParaRPr>
          </a:p>
          <a:p>
            <a:pPr algn="just"/>
            <a:r>
              <a:rPr lang="en-US" sz="2400" dirty="0">
                <a:latin typeface="+mn-lt"/>
              </a:rPr>
              <a:t>Query: “</a:t>
            </a:r>
            <a:r>
              <a:rPr lang="en-US" sz="2400" i="1" dirty="0">
                <a:latin typeface="+mn-lt"/>
              </a:rPr>
              <a:t>A woman is dancing with her dog</a:t>
            </a:r>
            <a:r>
              <a:rPr lang="en-US" sz="2400" dirty="0">
                <a:latin typeface="+mn-lt"/>
              </a:rPr>
              <a:t>”</a:t>
            </a:r>
          </a:p>
          <a:p>
            <a:pPr algn="just"/>
            <a:endParaRPr lang="en-US" sz="2400" dirty="0">
              <a:latin typeface="+mn-lt"/>
            </a:endParaRPr>
          </a:p>
          <a:p>
            <a:pPr algn="just"/>
            <a:r>
              <a:rPr lang="en-US" sz="2400" dirty="0">
                <a:latin typeface="+mn-lt"/>
              </a:rPr>
              <a:t>Top retrieved videos:</a:t>
            </a:r>
          </a:p>
        </p:txBody>
      </p:sp>
      <p:pic>
        <p:nvPicPr>
          <p:cNvPr id="29" name="Picture 28" descr="A person standing on a dog&#10;&#10;Description automatically generated with low confidence">
            <a:extLst>
              <a:ext uri="{FF2B5EF4-FFF2-40B4-BE49-F238E27FC236}">
                <a16:creationId xmlns:a16="http://schemas.microsoft.com/office/drawing/2014/main" id="{CB9F1836-3E01-A0D0-820F-8F9F23287F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8213" y="6883997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How to run safely with a dog, according to experts | The Independent | The  Independent">
            <a:extLst>
              <a:ext uri="{FF2B5EF4-FFF2-40B4-BE49-F238E27FC236}">
                <a16:creationId xmlns:a16="http://schemas.microsoft.com/office/drawing/2014/main" id="{268ED79A-3071-3850-4AC1-2D117C6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3" y="6883997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Run With a Dog (The Right Way) | GQ">
            <a:extLst>
              <a:ext uri="{FF2B5EF4-FFF2-40B4-BE49-F238E27FC236}">
                <a16:creationId xmlns:a16="http://schemas.microsoft.com/office/drawing/2014/main" id="{F7F58C16-8159-2653-40E0-6928F558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7" y="6883997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w &quot;A Sea Bird Flying Over The Atlantic Ocean&quot; by Stocksy Contributor  &quot;ALICIA BOCK&quot; - Stocksy">
            <a:extLst>
              <a:ext uri="{FF2B5EF4-FFF2-40B4-BE49-F238E27FC236}">
                <a16:creationId xmlns:a16="http://schemas.microsoft.com/office/drawing/2014/main" id="{7F40F3C6-A669-D1EE-CF22-C47E620A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" y="10119618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0B47B9-7600-0E24-7C56-66D34AEF9A5F}"/>
              </a:ext>
            </a:extLst>
          </p:cNvPr>
          <p:cNvSpPr txBox="1"/>
          <p:nvPr/>
        </p:nvSpPr>
        <p:spPr>
          <a:xfrm>
            <a:off x="2867308" y="8271430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+mn-lt"/>
              </a:rPr>
              <a:t>✔︎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5CAFD9-E317-E58E-C3D5-25CF8B0F8124}"/>
              </a:ext>
            </a:extLst>
          </p:cNvPr>
          <p:cNvSpPr txBox="1"/>
          <p:nvPr/>
        </p:nvSpPr>
        <p:spPr>
          <a:xfrm>
            <a:off x="4922837" y="8271430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3ED386-3611-3C89-3ADE-362CCB16DFEA}"/>
              </a:ext>
            </a:extLst>
          </p:cNvPr>
          <p:cNvSpPr txBox="1"/>
          <p:nvPr/>
        </p:nvSpPr>
        <p:spPr>
          <a:xfrm>
            <a:off x="831696" y="8271430"/>
            <a:ext cx="1828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C4E5DD-F1D5-B3F1-24DE-D362E9FF218D}"/>
              </a:ext>
            </a:extLst>
          </p:cNvPr>
          <p:cNvSpPr txBox="1"/>
          <p:nvPr/>
        </p:nvSpPr>
        <p:spPr>
          <a:xfrm>
            <a:off x="831696" y="8869362"/>
            <a:ext cx="5915824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b="1" dirty="0">
                <a:latin typeface="+mn-lt"/>
              </a:rPr>
              <a:t>Video-to-text retrieval</a:t>
            </a:r>
          </a:p>
          <a:p>
            <a:pPr algn="just"/>
            <a:endParaRPr lang="en-US" sz="2400" b="1" dirty="0">
              <a:latin typeface="+mn-lt"/>
            </a:endParaRPr>
          </a:p>
          <a:p>
            <a:pPr algn="just"/>
            <a:r>
              <a:rPr lang="en-US" sz="2400" dirty="0">
                <a:latin typeface="+mn-lt"/>
              </a:rPr>
              <a:t>Query:		Top retrieved captions: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E974D3-9179-1D3D-B4D1-FEDD777F13F8}"/>
              </a:ext>
            </a:extLst>
          </p:cNvPr>
          <p:cNvSpPr txBox="1"/>
          <p:nvPr/>
        </p:nvSpPr>
        <p:spPr>
          <a:xfrm>
            <a:off x="2836942" y="10135234"/>
            <a:ext cx="475080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r>
              <a:rPr lang="en-US" sz="2400" dirty="0">
                <a:latin typeface="+mn-lt"/>
              </a:rPr>
              <a:t> A blue sky with an ocean view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+mn-lt"/>
              </a:rPr>
              <a:t>✗</a:t>
            </a:r>
            <a:r>
              <a:rPr lang="en-US" sz="2400" dirty="0">
                <a:latin typeface="+mn-lt"/>
              </a:rPr>
              <a:t> Ocean waves hitting the shore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+mn-lt"/>
              </a:rPr>
              <a:t>✔️</a:t>
            </a:r>
            <a:r>
              <a:rPr lang="en-US" sz="2400" dirty="0">
                <a:latin typeface="+mn-lt"/>
              </a:rPr>
              <a:t> A bird is flying over the open sea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+mn-lt"/>
              </a:rPr>
              <a:t>✗ </a:t>
            </a:r>
            <a:r>
              <a:rPr lang="en-US" sz="2400" dirty="0">
                <a:latin typeface="+mn-lt"/>
              </a:rPr>
              <a:t>Big wave hit the rocks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4E367023-4DE1-1C64-2E81-69CCF7F0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06811"/>
              </p:ext>
            </p:extLst>
          </p:nvPr>
        </p:nvGraphicFramePr>
        <p:xfrm>
          <a:off x="21596714" y="5057771"/>
          <a:ext cx="7358956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9739">
                  <a:extLst>
                    <a:ext uri="{9D8B030D-6E8A-4147-A177-3AD203B41FA5}">
                      <a16:colId xmlns:a16="http://schemas.microsoft.com/office/drawing/2014/main" val="1461015280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068069593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89676040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810053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Methods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Rec@1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Rec@5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MnR↓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2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TT-CE+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3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Frozen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MDMMT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Clip4clip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8298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478B2D94-5522-407E-EB21-B98BD2CBD981}"/>
              </a:ext>
            </a:extLst>
          </p:cNvPr>
          <p:cNvSpPr txBox="1"/>
          <p:nvPr/>
        </p:nvSpPr>
        <p:spPr>
          <a:xfrm>
            <a:off x="21596715" y="4688439"/>
            <a:ext cx="7358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b="1" dirty="0">
                <a:latin typeface="+mn-lt"/>
              </a:rPr>
              <a:t>MSRVTT 1k-A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37" name="Table 35">
            <a:extLst>
              <a:ext uri="{FF2B5EF4-FFF2-40B4-BE49-F238E27FC236}">
                <a16:creationId xmlns:a16="http://schemas.microsoft.com/office/drawing/2014/main" id="{FDF2C233-79D8-08D7-ACAD-C489C7C07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53521"/>
              </p:ext>
            </p:extLst>
          </p:nvPr>
        </p:nvGraphicFramePr>
        <p:xfrm>
          <a:off x="21591652" y="8716962"/>
          <a:ext cx="7358956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9739">
                  <a:extLst>
                    <a:ext uri="{9D8B030D-6E8A-4147-A177-3AD203B41FA5}">
                      <a16:colId xmlns:a16="http://schemas.microsoft.com/office/drawing/2014/main" val="1461015280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068069593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89676040"/>
                    </a:ext>
                  </a:extLst>
                </a:gridCol>
                <a:gridCol w="1839739">
                  <a:extLst>
                    <a:ext uri="{9D8B030D-6E8A-4147-A177-3AD203B41FA5}">
                      <a16:colId xmlns:a16="http://schemas.microsoft.com/office/drawing/2014/main" val="1810053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Methods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Rec@1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Rec@5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MnR↓</a:t>
                      </a:r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2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3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TT-CE+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Frozen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Clip4clip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829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A3AC88D-ACCB-2E0D-C31A-336CEF610B94}"/>
              </a:ext>
            </a:extLst>
          </p:cNvPr>
          <p:cNvSpPr txBox="1"/>
          <p:nvPr/>
        </p:nvSpPr>
        <p:spPr>
          <a:xfrm>
            <a:off x="21619234" y="8347630"/>
            <a:ext cx="7358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b="1" dirty="0">
                <a:latin typeface="+mn-lt"/>
              </a:rPr>
              <a:t>MSVD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7956</TotalTime>
  <Words>311</Words>
  <Application>Microsoft Macintosh PowerPoint</Application>
  <PresentationFormat>Custom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Franklin Gothic Book</vt:lpstr>
      <vt:lpstr>Franklin Gothic Medium</vt:lpstr>
      <vt:lpstr>Wingdings</vt:lpstr>
      <vt:lpstr>Office Theme</vt:lpstr>
      <vt:lpstr>From Within to Between: Knowledge Distillation for Cross Modality Retrieval Vinh Tran, Niranjan Balasubramanian, and Minh Hoai Stony Brook University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Vinh Tran</cp:lastModifiedBy>
  <cp:revision>480</cp:revision>
  <cp:lastPrinted>2018-11-29T20:39:54Z</cp:lastPrinted>
  <dcterms:created xsi:type="dcterms:W3CDTF">2014-05-29T01:41:03Z</dcterms:created>
  <dcterms:modified xsi:type="dcterms:W3CDTF">2022-11-14T02:08:09Z</dcterms:modified>
</cp:coreProperties>
</file>