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4" r:id="rId7"/>
    <p:sldId id="265" r:id="rId8"/>
    <p:sldId id="268" r:id="rId9"/>
    <p:sldId id="267" r:id="rId10"/>
    <p:sldId id="269" r:id="rId11"/>
    <p:sldId id="270" r:id="rId12"/>
    <p:sldId id="271" r:id="rId13"/>
    <p:sldId id="273" r:id="rId14"/>
    <p:sldId id="274" r:id="rId15"/>
    <p:sldId id="272" r:id="rId16"/>
    <p:sldId id="275" r:id="rId17"/>
    <p:sldId id="276" r:id="rId18"/>
    <p:sldId id="277" r:id="rId19"/>
    <p:sldId id="278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7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0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CC6E-31A5-B91E-7824-8AC00435E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355B0-A779-101A-9D59-54EBB82F9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3BDAC-94CF-7047-D20C-F128FBBA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61A01-6541-D95F-8D0B-936F96C5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541E2-70FE-0390-1A80-E92E017A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3B938-5DEC-63C6-24BA-8FEA513C2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EB90E-1BC6-1837-3AE2-749D37E10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04725-6FD5-2458-EC51-F6B8CD03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C3A4B-E5C5-1CC4-478F-007C1669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82E76-269F-5412-1950-CBF93C7D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5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B2A33-D5E4-D3B5-6C4E-C1B6C89BE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60B4B-8C04-23E7-B786-069552FAC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9EA6C-C023-47B7-725C-5DD698C6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A2537-03EE-2691-2CD2-E73A178C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A384B-1DBD-FF05-00F5-060F8100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2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802C-E8EC-0BBB-78D7-74607BAC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ACC66-7B62-2C9A-FC5B-90D29990D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1BBE3-2295-D90F-8200-022AA8788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AED85-E08A-B61A-8830-B6BC6E36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C0CD9-42E4-8DA0-279E-4DC0D598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3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77A8-23A6-6659-A049-AAC596E6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23F3B-9552-FFB3-B715-722CABDB7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6E4D4-7192-68BB-C8C2-6AC039CC5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7B6E6-7503-850A-D811-C528B2FB6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795AB-46E9-F754-7C1B-27ADCB08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9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4205-3C9F-C3C7-2801-F46476BF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3CAD-1C2B-5C58-096D-3522A85A9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42A6A-7FE6-E88E-8720-F239BA9FD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958C7-AEF4-9E66-5765-606E53F8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AE496-EEAF-E99E-1EFE-3DAB71E4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0C1B1-81EF-C40E-18D2-BFA7586C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9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8853-772D-9E9F-BE0B-82B82C28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B1D84-452D-274E-AA69-82F17946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2B83F-6CF4-17E2-1E98-B6DAFE7E1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2A7EF-F526-5079-6C90-F0F987628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1EAB2-7E51-8804-31D8-3789E1B51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E64695-A471-F7E0-D087-A39E51AC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754FEE-D350-BE25-F2EB-93A869F7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A00F2F-72DE-4B41-20A8-3F59C226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4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841B-F64E-3318-08C9-E1A77133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C2FC9-25CB-F170-0E0B-D637F046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F5C77-2F10-3603-8978-0EC55B73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FB31F-0E0B-7AE0-ED35-F46EE042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9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A08B7-707A-2154-D4E2-8FBB98C3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0FB51-2F4C-E7D5-DB78-65C31D48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B187D-D50C-6585-22AA-159645E2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3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8001-7B9E-B565-2379-A3119F37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5474D-F809-95BA-6B45-E4611415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10D5A-3502-561E-F009-09AB2B4C1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BD939-AC49-0AB8-A300-7597B3EE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6A86F-B50D-3382-480F-8D46B65C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A0F22-9F83-F5D7-9683-7CB11AF8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1CC38-6EB2-94D3-7BF2-6D65F3368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AA586-96CF-652A-BED5-F37D48F7C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6763D-EADA-897C-1661-EDF733E87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8448F-63A5-5EFD-D77D-1E09F2DC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5543B-62CC-84F6-82DA-8D5498EB9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A061-79E4-1A10-7CFD-28B65239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6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F5F8B-3D4F-CEB7-A039-0BCD0227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798D1-3CA5-049F-B5BF-883A6B9F1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B9C55-B51F-58C8-12E8-D5B024C00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72722-0CC2-44B0-B7B6-27E88403EB24}" type="datetimeFigureOut">
              <a:rPr lang="en-US" smtClean="0"/>
              <a:t>8/8/24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F4906-69C5-1549-615B-514B917E0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871AE-562C-D5A8-0ADF-91A15D04A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BD76-C80F-40A4-AD1B-937FE0BFC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06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197CFB"/>
                </a:solidFill>
              </a:rPr>
              <a:t>Vin</a:t>
            </a:r>
            <a:r>
              <a:rPr lang="vi-VN" dirty="0"/>
              <a:t>Map Dataset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389496-4053-C9EE-4351-C9E3BA387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286" y="1779860"/>
            <a:ext cx="6878155" cy="4008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0DADB0-1A17-A5FD-BF7A-80389A067289}"/>
              </a:ext>
            </a:extLst>
          </p:cNvPr>
          <p:cNvSpPr txBox="1"/>
          <p:nvPr/>
        </p:nvSpPr>
        <p:spPr>
          <a:xfrm>
            <a:off x="3125960" y="5832620"/>
            <a:ext cx="6060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TABLE I: Statistics of the </a:t>
            </a:r>
            <a:r>
              <a:rPr lang="en-US" sz="2200" b="1" dirty="0" err="1">
                <a:solidFill>
                  <a:srgbClr val="197CFB"/>
                </a:solidFill>
              </a:rPr>
              <a:t>Vin</a:t>
            </a:r>
            <a:r>
              <a:rPr lang="en-US" sz="2200" b="1" dirty="0" err="1"/>
              <a:t>Map</a:t>
            </a:r>
            <a:r>
              <a:rPr lang="en-US" sz="2200" dirty="0"/>
              <a:t> dataset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2A6DE5-3697-D75A-4D14-89264F5678DA}"/>
              </a:ext>
            </a:extLst>
          </p:cNvPr>
          <p:cNvSpPr txBox="1"/>
          <p:nvPr/>
        </p:nvSpPr>
        <p:spPr>
          <a:xfrm>
            <a:off x="4167047" y="1331771"/>
            <a:ext cx="3857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Total 6,858 images</a:t>
            </a:r>
          </a:p>
        </p:txBody>
      </p:sp>
    </p:spTree>
    <p:extLst>
      <p:ext uri="{BB962C8B-B14F-4D97-AF65-F5344CB8AC3E}">
        <p14:creationId xmlns:p14="http://schemas.microsoft.com/office/powerpoint/2010/main" val="353609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197CFB"/>
                </a:solidFill>
              </a:rPr>
              <a:t>Vin</a:t>
            </a:r>
            <a:r>
              <a:rPr lang="vi-VN" dirty="0"/>
              <a:t>Map Dataset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DD12-FFA2-60CE-8720-86EA985F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48" y="1975592"/>
            <a:ext cx="5372388" cy="3130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A649F-27E0-C11C-A2D4-D2E0F04B9637}"/>
              </a:ext>
            </a:extLst>
          </p:cNvPr>
          <p:cNvSpPr txBox="1"/>
          <p:nvPr/>
        </p:nvSpPr>
        <p:spPr>
          <a:xfrm>
            <a:off x="548846" y="5225677"/>
            <a:ext cx="6060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TABLE I: Statistics of the </a:t>
            </a:r>
            <a:r>
              <a:rPr lang="en-US" sz="2200" b="1" dirty="0" err="1">
                <a:solidFill>
                  <a:srgbClr val="197CFB"/>
                </a:solidFill>
              </a:rPr>
              <a:t>Vin</a:t>
            </a:r>
            <a:r>
              <a:rPr lang="en-US" sz="2200" b="1" dirty="0" err="1"/>
              <a:t>Map</a:t>
            </a:r>
            <a:r>
              <a:rPr lang="en-US" sz="2200" dirty="0"/>
              <a:t> dataset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F8398-6BCD-2D93-F00D-757581914311}"/>
              </a:ext>
            </a:extLst>
          </p:cNvPr>
          <p:cNvSpPr txBox="1"/>
          <p:nvPr/>
        </p:nvSpPr>
        <p:spPr>
          <a:xfrm>
            <a:off x="1539789" y="1513927"/>
            <a:ext cx="3857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Total 6,858 images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1C9E89-0761-3BC1-FC74-5E780343C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300" y="1975592"/>
            <a:ext cx="5240567" cy="325008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AE87DE7-46A0-3D72-ADBE-FF914DBB4343}"/>
              </a:ext>
            </a:extLst>
          </p:cNvPr>
          <p:cNvSpPr/>
          <p:nvPr/>
        </p:nvSpPr>
        <p:spPr>
          <a:xfrm>
            <a:off x="5356698" y="3206485"/>
            <a:ext cx="420834" cy="39732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197CFB"/>
                </a:solidFill>
              </a:rPr>
              <a:t>Vin</a:t>
            </a:r>
            <a:r>
              <a:rPr lang="vi-VN" dirty="0"/>
              <a:t>Map Dataset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DFDC1-F71A-5DCE-4EFE-3C1791BB3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040" y="1324923"/>
            <a:ext cx="9453920" cy="52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3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Our Approach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4F242-19EB-685A-C776-E02ACADE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419D8D-2FAF-96B2-A35C-FFFB50849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71" y="1502917"/>
            <a:ext cx="8409658" cy="50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4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EE06FDC-1661-2DB1-51B8-B25BAF357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71" y="1502917"/>
            <a:ext cx="8409658" cy="5075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Our Approach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08538-1F39-9D30-5FD6-54352B738848}"/>
              </a:ext>
            </a:extLst>
          </p:cNvPr>
          <p:cNvSpPr txBox="1"/>
          <p:nvPr/>
        </p:nvSpPr>
        <p:spPr>
          <a:xfrm>
            <a:off x="4043515" y="1180715"/>
            <a:ext cx="266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 </a:t>
            </a:r>
            <a:r>
              <a:rPr lang="en-US" sz="2000" dirty="0" err="1"/>
              <a:t>notmap</a:t>
            </a:r>
            <a:r>
              <a:rPr lang="en-US" sz="2000" dirty="0"/>
              <a:t> / map</a:t>
            </a:r>
          </a:p>
        </p:txBody>
      </p:sp>
      <p:sp>
        <p:nvSpPr>
          <p:cNvPr id="9" name="Arrow: Down 4">
            <a:extLst>
              <a:ext uri="{FF2B5EF4-FFF2-40B4-BE49-F238E27FC236}">
                <a16:creationId xmlns:a16="http://schemas.microsoft.com/office/drawing/2014/main" id="{A6C7DE7D-866D-A3C0-B3D3-A00CA570A2EA}"/>
              </a:ext>
            </a:extLst>
          </p:cNvPr>
          <p:cNvSpPr/>
          <p:nvPr/>
        </p:nvSpPr>
        <p:spPr>
          <a:xfrm>
            <a:off x="4884801" y="1801532"/>
            <a:ext cx="220338" cy="3793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DED02-2B3B-29F5-7B65-3FB5F27A8B58}"/>
              </a:ext>
            </a:extLst>
          </p:cNvPr>
          <p:cNvSpPr txBox="1"/>
          <p:nvPr/>
        </p:nvSpPr>
        <p:spPr>
          <a:xfrm>
            <a:off x="9908480" y="5976928"/>
            <a:ext cx="2019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Trained with: TW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C954A-1D62-2B20-87CE-A9952D088DF1}"/>
              </a:ext>
            </a:extLst>
          </p:cNvPr>
          <p:cNvSpPr txBox="1"/>
          <p:nvPr/>
        </p:nvSpPr>
        <p:spPr>
          <a:xfrm>
            <a:off x="5648561" y="325507"/>
            <a:ext cx="223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 ICDAR2015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FA1BE-E0BA-D342-7BC9-9600B2083FD3}"/>
              </a:ext>
            </a:extLst>
          </p:cNvPr>
          <p:cNvSpPr txBox="1"/>
          <p:nvPr/>
        </p:nvSpPr>
        <p:spPr>
          <a:xfrm>
            <a:off x="5648561" y="558274"/>
            <a:ext cx="1545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FW </a:t>
            </a:r>
            <a:r>
              <a:rPr lang="en-US" sz="2000" dirty="0" err="1"/>
              <a:t>VinText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172E8-4112-4C26-256D-DCBE1B876E31}"/>
              </a:ext>
            </a:extLst>
          </p:cNvPr>
          <p:cNvSpPr txBox="1"/>
          <p:nvPr/>
        </p:nvSpPr>
        <p:spPr>
          <a:xfrm>
            <a:off x="5648561" y="832499"/>
            <a:ext cx="1545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FW </a:t>
            </a:r>
            <a:r>
              <a:rPr lang="en-US" sz="2000" dirty="0" err="1"/>
              <a:t>VinMap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F9C7B-366D-558C-2B9F-C1B4B20CB2D7}"/>
              </a:ext>
            </a:extLst>
          </p:cNvPr>
          <p:cNvSpPr txBox="1"/>
          <p:nvPr/>
        </p:nvSpPr>
        <p:spPr>
          <a:xfrm>
            <a:off x="10453936" y="1854805"/>
            <a:ext cx="1545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VietOCR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CC18A0-6D3C-7C72-9F78-038AE3FC2069}"/>
              </a:ext>
            </a:extLst>
          </p:cNvPr>
          <p:cNvSpPr txBox="1"/>
          <p:nvPr/>
        </p:nvSpPr>
        <p:spPr>
          <a:xfrm>
            <a:off x="4087588" y="1448177"/>
            <a:ext cx="2007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 </a:t>
            </a:r>
            <a:r>
              <a:rPr lang="en-US" sz="2000" dirty="0" err="1"/>
              <a:t>notVN</a:t>
            </a:r>
            <a:r>
              <a:rPr lang="en-US" sz="2000" dirty="0"/>
              <a:t> / VN</a:t>
            </a:r>
          </a:p>
        </p:txBody>
      </p:sp>
      <p:sp>
        <p:nvSpPr>
          <p:cNvPr id="17" name="Arrow: Down 14">
            <a:extLst>
              <a:ext uri="{FF2B5EF4-FFF2-40B4-BE49-F238E27FC236}">
                <a16:creationId xmlns:a16="http://schemas.microsoft.com/office/drawing/2014/main" id="{4AEFC84A-A75A-1B7B-375A-ADE962F1FE61}"/>
              </a:ext>
            </a:extLst>
          </p:cNvPr>
          <p:cNvSpPr/>
          <p:nvPr/>
        </p:nvSpPr>
        <p:spPr>
          <a:xfrm>
            <a:off x="6311333" y="1233066"/>
            <a:ext cx="220338" cy="3793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5">
            <a:extLst>
              <a:ext uri="{FF2B5EF4-FFF2-40B4-BE49-F238E27FC236}">
                <a16:creationId xmlns:a16="http://schemas.microsoft.com/office/drawing/2014/main" id="{1D1ED24C-A4ED-C3A7-F41B-FDDB3D8E21C8}"/>
              </a:ext>
            </a:extLst>
          </p:cNvPr>
          <p:cNvSpPr/>
          <p:nvPr/>
        </p:nvSpPr>
        <p:spPr>
          <a:xfrm rot="5400000">
            <a:off x="10003743" y="1855899"/>
            <a:ext cx="268950" cy="4783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FE54D-5A97-A814-B4C7-8727EE93DDBC}"/>
              </a:ext>
            </a:extLst>
          </p:cNvPr>
          <p:cNvSpPr txBox="1"/>
          <p:nvPr/>
        </p:nvSpPr>
        <p:spPr>
          <a:xfrm>
            <a:off x="9619814" y="6253525"/>
            <a:ext cx="2260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Finetuned with: FW </a:t>
            </a:r>
          </a:p>
        </p:txBody>
      </p:sp>
    </p:spTree>
    <p:extLst>
      <p:ext uri="{BB962C8B-B14F-4D97-AF65-F5344CB8AC3E}">
        <p14:creationId xmlns:p14="http://schemas.microsoft.com/office/powerpoint/2010/main" val="33091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Quantitative Results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5DD7D-3F2F-2882-2680-B2EC0A21E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1982028"/>
            <a:ext cx="5914634" cy="1865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99F52-2821-ED0D-2099-3DB0CA83E6C1}"/>
              </a:ext>
            </a:extLst>
          </p:cNvPr>
          <p:cNvSpPr txBox="1"/>
          <p:nvPr/>
        </p:nvSpPr>
        <p:spPr>
          <a:xfrm>
            <a:off x="858516" y="3922519"/>
            <a:ext cx="54976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TABLE II: Our proposed pipeline and the naive image classification approach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7DDF4-41AB-51CB-9984-B847E7F57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306" y="2222891"/>
            <a:ext cx="4111900" cy="2564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8F0704-A224-A2DD-2F41-FC4B260B5E56}"/>
              </a:ext>
            </a:extLst>
          </p:cNvPr>
          <p:cNvSpPr txBox="1"/>
          <p:nvPr/>
        </p:nvSpPr>
        <p:spPr>
          <a:xfrm>
            <a:off x="7684095" y="4787445"/>
            <a:ext cx="31443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TABLE III: Ablation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9A88E-72C7-5B63-B8B8-C82FA013919B}"/>
              </a:ext>
            </a:extLst>
          </p:cNvPr>
          <p:cNvSpPr txBox="1"/>
          <p:nvPr/>
        </p:nvSpPr>
        <p:spPr>
          <a:xfrm>
            <a:off x="598395" y="5264498"/>
            <a:ext cx="6160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GPU resources: 11GB GeForce GTX 1080 Ti</a:t>
            </a:r>
          </a:p>
          <a:p>
            <a:endParaRPr lang="en-US" sz="2400" dirty="0"/>
          </a:p>
          <a:p>
            <a:r>
              <a:rPr lang="en-US" sz="2400" dirty="0"/>
              <a:t>Runtime: 2-5s / image</a:t>
            </a:r>
          </a:p>
        </p:txBody>
      </p:sp>
    </p:spTree>
    <p:extLst>
      <p:ext uri="{BB962C8B-B14F-4D97-AF65-F5344CB8AC3E}">
        <p14:creationId xmlns:p14="http://schemas.microsoft.com/office/powerpoint/2010/main" val="1105218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Qualitative Results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35FB3D-2EBB-DE39-F8EF-2509AB99B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3" y="1938529"/>
            <a:ext cx="4253397" cy="38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B4B2A89-B130-C312-F1AE-C50AA0CE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94" y="1938529"/>
            <a:ext cx="5754963" cy="38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5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Qualitative Results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3EE8EBD-D3A2-2F78-04FC-7175D7A2A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72" y="2027779"/>
            <a:ext cx="6164256" cy="382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2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Qualitative Results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6BA03-BC04-2DA5-E43B-2DDAC380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8320"/>
            <a:ext cx="6428865" cy="42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B5681C7-4B53-E319-55D6-AE18131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22" y="1181802"/>
            <a:ext cx="4026838" cy="531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88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Conclusion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4F242-19EB-685A-C776-E02ACADE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Having deployed for real-time website moderator.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studies for the </a:t>
            </a:r>
            <a:r>
              <a:rPr lang="en-US" b="1" dirty="0">
                <a:solidFill>
                  <a:srgbClr val="197CFB"/>
                </a:solidFill>
              </a:rPr>
              <a:t>Vin</a:t>
            </a:r>
            <a:r>
              <a:rPr lang="en-US" b="1" dirty="0"/>
              <a:t>Map-v2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Integrating Multimodal Large Language Models for Enhanced Reasoning Capabilities.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355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F2A7-2464-8085-CA97-68AD7E77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43" y="2320607"/>
            <a:ext cx="10809514" cy="1325563"/>
          </a:xfrm>
        </p:spPr>
        <p:txBody>
          <a:bodyPr>
            <a:noAutofit/>
          </a:bodyPr>
          <a:lstStyle/>
          <a:p>
            <a:pPr algn="ctr"/>
            <a:r>
              <a:rPr lang="vi-VN" sz="3600" dirty="0">
                <a:solidFill>
                  <a:srgbClr val="197CFB"/>
                </a:solidFill>
              </a:rPr>
              <a:t>Vin</a:t>
            </a:r>
            <a:r>
              <a:rPr lang="vi-VN" sz="3600" dirty="0">
                <a:solidFill>
                  <a:srgbClr val="3A434B"/>
                </a:solidFill>
              </a:rPr>
              <a:t>Map</a:t>
            </a:r>
            <a:r>
              <a:rPr lang="vi-VN" sz="3600" dirty="0">
                <a:solidFill>
                  <a:srgbClr val="0070C0"/>
                </a:solidFill>
              </a:rPr>
              <a:t> </a:t>
            </a:r>
            <a:br>
              <a:rPr lang="vi-VN" sz="3600" dirty="0">
                <a:solidFill>
                  <a:srgbClr val="0070C0"/>
                </a:solidFill>
              </a:rPr>
            </a:br>
            <a:r>
              <a:rPr lang="en-VN" sz="3600">
                <a:solidFill>
                  <a:srgbClr val="197CFC"/>
                </a:solidFill>
              </a:rPr>
              <a:t>Detecting Omissions in Geographic Maps</a:t>
            </a:r>
            <a:r>
              <a:rPr lang="vi-VN" sz="3600" dirty="0">
                <a:solidFill>
                  <a:srgbClr val="197CFC"/>
                </a:solidFill>
              </a:rPr>
              <a:t> </a:t>
            </a:r>
            <a:r>
              <a:rPr lang="en-VN" sz="3600">
                <a:solidFill>
                  <a:srgbClr val="197CFC"/>
                </a:solidFill>
              </a:rPr>
              <a:t>through</a:t>
            </a:r>
            <a:r>
              <a:rPr lang="vi-VN" sz="3600" dirty="0">
                <a:solidFill>
                  <a:srgbClr val="197CFC"/>
                </a:solidFill>
              </a:rPr>
              <a:t> </a:t>
            </a:r>
            <a:r>
              <a:rPr lang="en-VN" sz="3600">
                <a:solidFill>
                  <a:srgbClr val="197CFC"/>
                </a:solidFill>
              </a:rPr>
              <a:t>Computer</a:t>
            </a:r>
            <a:r>
              <a:rPr lang="vi-VN" sz="3600" dirty="0">
                <a:solidFill>
                  <a:srgbClr val="197CFC"/>
                </a:solidFill>
              </a:rPr>
              <a:t> </a:t>
            </a:r>
            <a:r>
              <a:rPr lang="en-VN" sz="3600">
                <a:solidFill>
                  <a:srgbClr val="197CFC"/>
                </a:solidFill>
              </a:rPr>
              <a:t>Vision</a:t>
            </a:r>
            <a:br>
              <a:rPr lang="en-VN" sz="3600">
                <a:solidFill>
                  <a:srgbClr val="197CFC"/>
                </a:solidFill>
              </a:rPr>
            </a:br>
            <a:endParaRPr lang="en-US" sz="3600" dirty="0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E5BE530F-E104-B6D3-6161-C56DD17E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" y="489120"/>
            <a:ext cx="2959403" cy="11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6D6EA7F7-DC25-36E6-DD2D-11F46BB3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64" y="460504"/>
            <a:ext cx="1326707" cy="13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640E77-8800-B8A5-CC46-3CDD177DC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3940622"/>
            <a:ext cx="2427514" cy="61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400" dirty="0"/>
              <a:t>Phuc Nguyen</a:t>
            </a:r>
            <a:endParaRPr lang="en-VN" sz="2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933C7C-EE02-4FAA-9909-116C8FC818F7}"/>
              </a:ext>
            </a:extLst>
          </p:cNvPr>
          <p:cNvSpPr txBox="1">
            <a:spLocks/>
          </p:cNvSpPr>
          <p:nvPr/>
        </p:nvSpPr>
        <p:spPr>
          <a:xfrm>
            <a:off x="5393871" y="3940621"/>
            <a:ext cx="1404257" cy="613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400" dirty="0"/>
              <a:t>Anh Do</a:t>
            </a:r>
            <a:endParaRPr lang="en-VN" sz="24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DB02D5-99D0-8727-A86E-559D25CD055B}"/>
              </a:ext>
            </a:extLst>
          </p:cNvPr>
          <p:cNvSpPr txBox="1">
            <a:spLocks/>
          </p:cNvSpPr>
          <p:nvPr/>
        </p:nvSpPr>
        <p:spPr>
          <a:xfrm>
            <a:off x="8338457" y="3940621"/>
            <a:ext cx="1785257" cy="613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400" dirty="0"/>
              <a:t>Minh Hoai</a:t>
            </a:r>
            <a:endParaRPr lang="en-VN" sz="2400"/>
          </a:p>
        </p:txBody>
      </p:sp>
      <p:pic>
        <p:nvPicPr>
          <p:cNvPr id="9" name="Picture 8" descr="A qr code with a logo&#10;&#10;Description automatically generated">
            <a:extLst>
              <a:ext uri="{FF2B5EF4-FFF2-40B4-BE49-F238E27FC236}">
                <a16:creationId xmlns:a16="http://schemas.microsoft.com/office/drawing/2014/main" id="{D0886671-3CB1-E051-A69D-50ADC01D8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387" y="489120"/>
            <a:ext cx="1776832" cy="1776832"/>
          </a:xfrm>
          <a:prstGeom prst="rect">
            <a:avLst/>
          </a:prstGeom>
          <a:ln w="63500" cmpd="dbl">
            <a:solidFill>
              <a:schemeClr val="tx1">
                <a:alpha val="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876D12-1E9E-B371-0CA5-F1756C984079}"/>
              </a:ext>
            </a:extLst>
          </p:cNvPr>
          <p:cNvSpPr txBox="1"/>
          <p:nvPr/>
        </p:nvSpPr>
        <p:spPr>
          <a:xfrm>
            <a:off x="1678213" y="5138702"/>
            <a:ext cx="6100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(1) </a:t>
            </a:r>
            <a:r>
              <a:rPr lang="en-US" sz="2000" i="1" dirty="0" err="1"/>
              <a:t>VinAI</a:t>
            </a:r>
            <a:r>
              <a:rPr lang="en-US" sz="2000" i="1" dirty="0"/>
              <a:t> Research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DAA17-1DFC-5AEB-7FE2-5C37FFCD280A}"/>
              </a:ext>
            </a:extLst>
          </p:cNvPr>
          <p:cNvSpPr txBox="1"/>
          <p:nvPr/>
        </p:nvSpPr>
        <p:spPr>
          <a:xfrm>
            <a:off x="4974095" y="5138702"/>
            <a:ext cx="6301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effectLst/>
              </a:rPr>
              <a:t>(2) Ministry of Information and Communications, Vietnam</a:t>
            </a:r>
            <a:endParaRPr lang="en-US" sz="20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74866-8FBD-3F7C-5B92-2AFDBA7C69AB}"/>
              </a:ext>
            </a:extLst>
          </p:cNvPr>
          <p:cNvSpPr txBox="1"/>
          <p:nvPr/>
        </p:nvSpPr>
        <p:spPr>
          <a:xfrm>
            <a:off x="3815164" y="3794877"/>
            <a:ext cx="5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FA742-7C32-ECB7-E5F9-F0FC31E07578}"/>
              </a:ext>
            </a:extLst>
          </p:cNvPr>
          <p:cNvSpPr txBox="1"/>
          <p:nvPr/>
        </p:nvSpPr>
        <p:spPr>
          <a:xfrm>
            <a:off x="9839717" y="3771344"/>
            <a:ext cx="5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EB885-8C5D-7A0B-3F99-06F81E9F9EE0}"/>
              </a:ext>
            </a:extLst>
          </p:cNvPr>
          <p:cNvSpPr txBox="1"/>
          <p:nvPr/>
        </p:nvSpPr>
        <p:spPr>
          <a:xfrm>
            <a:off x="6471027" y="3771344"/>
            <a:ext cx="5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36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F423-792D-403C-3C3C-7D681D903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42" y="2666805"/>
            <a:ext cx="10809514" cy="1325563"/>
          </a:xfrm>
        </p:spPr>
        <p:txBody>
          <a:bodyPr>
            <a:noAutofit/>
          </a:bodyPr>
          <a:lstStyle/>
          <a:p>
            <a:pPr algn="ctr"/>
            <a:r>
              <a:rPr lang="vi-VN" sz="3600" dirty="0">
                <a:solidFill>
                  <a:srgbClr val="197CFB"/>
                </a:solidFill>
              </a:rPr>
              <a:t>Vin</a:t>
            </a:r>
            <a:r>
              <a:rPr lang="vi-VN" sz="3600" dirty="0">
                <a:solidFill>
                  <a:srgbClr val="3A434B"/>
                </a:solidFill>
              </a:rPr>
              <a:t>Map</a:t>
            </a:r>
            <a:r>
              <a:rPr lang="vi-VN" sz="3600" dirty="0">
                <a:solidFill>
                  <a:srgbClr val="0070C0"/>
                </a:solidFill>
              </a:rPr>
              <a:t> </a:t>
            </a:r>
            <a:br>
              <a:rPr lang="vi-VN" sz="3600" dirty="0">
                <a:solidFill>
                  <a:srgbClr val="0070C0"/>
                </a:solidFill>
              </a:rPr>
            </a:br>
            <a:r>
              <a:rPr lang="en-VN" sz="3600">
                <a:solidFill>
                  <a:srgbClr val="197CFC"/>
                </a:solidFill>
              </a:rPr>
              <a:t>Detecting Omissions in Geographic Maps</a:t>
            </a:r>
            <a:r>
              <a:rPr lang="vi-VN" sz="3600" dirty="0">
                <a:solidFill>
                  <a:srgbClr val="197CFC"/>
                </a:solidFill>
              </a:rPr>
              <a:t> </a:t>
            </a:r>
            <a:r>
              <a:rPr lang="en-VN" sz="3600">
                <a:solidFill>
                  <a:srgbClr val="197CFC"/>
                </a:solidFill>
              </a:rPr>
              <a:t>through</a:t>
            </a:r>
            <a:r>
              <a:rPr lang="vi-VN" sz="3600" dirty="0">
                <a:solidFill>
                  <a:srgbClr val="197CFC"/>
                </a:solidFill>
              </a:rPr>
              <a:t> </a:t>
            </a:r>
            <a:r>
              <a:rPr lang="en-VN" sz="3600">
                <a:solidFill>
                  <a:srgbClr val="197CFC"/>
                </a:solidFill>
              </a:rPr>
              <a:t>Computer</a:t>
            </a:r>
            <a:r>
              <a:rPr lang="vi-VN" sz="3600" dirty="0">
                <a:solidFill>
                  <a:srgbClr val="197CFC"/>
                </a:solidFill>
              </a:rPr>
              <a:t> </a:t>
            </a:r>
            <a:r>
              <a:rPr lang="en-VN" sz="3600">
                <a:solidFill>
                  <a:srgbClr val="197CFC"/>
                </a:solidFill>
              </a:rPr>
              <a:t>Vision</a:t>
            </a:r>
            <a:br>
              <a:rPr lang="en-VN" sz="3600">
                <a:solidFill>
                  <a:srgbClr val="197CFC"/>
                </a:solidFill>
              </a:rPr>
            </a:br>
            <a:endParaRPr lang="en-US" sz="3600" dirty="0"/>
          </a:p>
        </p:txBody>
      </p:sp>
      <p:pic>
        <p:nvPicPr>
          <p:cNvPr id="3" name="Picture 2" descr="VinAI - Intelligence for Tomorrow, Today">
            <a:extLst>
              <a:ext uri="{FF2B5EF4-FFF2-40B4-BE49-F238E27FC236}">
                <a16:creationId xmlns:a16="http://schemas.microsoft.com/office/drawing/2014/main" id="{1AE49CEA-6C43-5EA8-BDB8-B260FBAB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3" y="1123857"/>
            <a:ext cx="2959403" cy="11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91CA9696-4EE6-86BF-DC7C-D0FB6F17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64" y="1069326"/>
            <a:ext cx="1326707" cy="13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250443-A1CF-FBDA-41FD-483F42E1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228" y="3940622"/>
            <a:ext cx="2427514" cy="61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400" dirty="0"/>
              <a:t>Phuc Nguyen</a:t>
            </a:r>
            <a:endParaRPr lang="en-VN" sz="2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B59D18-3238-24AE-48E8-5ED45AFD4972}"/>
              </a:ext>
            </a:extLst>
          </p:cNvPr>
          <p:cNvSpPr txBox="1">
            <a:spLocks/>
          </p:cNvSpPr>
          <p:nvPr/>
        </p:nvSpPr>
        <p:spPr>
          <a:xfrm>
            <a:off x="5393871" y="3940621"/>
            <a:ext cx="1404257" cy="613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400" dirty="0"/>
              <a:t>Anh Do</a:t>
            </a:r>
            <a:endParaRPr lang="en-VN" sz="2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37103C-1D19-4674-BAE5-11A9D6DE6D58}"/>
              </a:ext>
            </a:extLst>
          </p:cNvPr>
          <p:cNvSpPr txBox="1">
            <a:spLocks/>
          </p:cNvSpPr>
          <p:nvPr/>
        </p:nvSpPr>
        <p:spPr>
          <a:xfrm>
            <a:off x="8338457" y="3940621"/>
            <a:ext cx="1785257" cy="613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2400" dirty="0"/>
              <a:t>Minh Hoai</a:t>
            </a:r>
            <a:endParaRPr lang="en-VN" sz="2400"/>
          </a:p>
        </p:txBody>
      </p:sp>
      <p:pic>
        <p:nvPicPr>
          <p:cNvPr id="8" name="Picture 7" descr="A qr code with a logo&#10;&#10;Description automatically generated">
            <a:extLst>
              <a:ext uri="{FF2B5EF4-FFF2-40B4-BE49-F238E27FC236}">
                <a16:creationId xmlns:a16="http://schemas.microsoft.com/office/drawing/2014/main" id="{AFBB2C1C-3FB6-192E-CAE4-8FED8FC1B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6" y="1063496"/>
            <a:ext cx="1776832" cy="1776832"/>
          </a:xfrm>
          <a:prstGeom prst="rect">
            <a:avLst/>
          </a:prstGeom>
          <a:ln w="63500" cmpd="dbl">
            <a:solidFill>
              <a:schemeClr val="tx1">
                <a:alpha val="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0135FA-05B3-AF09-79C1-9E8430E040FE}"/>
              </a:ext>
            </a:extLst>
          </p:cNvPr>
          <p:cNvSpPr txBox="1"/>
          <p:nvPr/>
        </p:nvSpPr>
        <p:spPr>
          <a:xfrm>
            <a:off x="1678213" y="4674974"/>
            <a:ext cx="6100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(1) </a:t>
            </a:r>
            <a:r>
              <a:rPr lang="en-US" sz="2000" i="1" dirty="0" err="1"/>
              <a:t>VinAI</a:t>
            </a:r>
            <a:r>
              <a:rPr lang="en-US" sz="2000" i="1" dirty="0"/>
              <a:t>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DCA6D-8C6E-557F-B0DF-76AE96620E34}"/>
              </a:ext>
            </a:extLst>
          </p:cNvPr>
          <p:cNvSpPr txBox="1"/>
          <p:nvPr/>
        </p:nvSpPr>
        <p:spPr>
          <a:xfrm>
            <a:off x="4936517" y="4674974"/>
            <a:ext cx="6301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effectLst/>
              </a:rPr>
              <a:t>(2) Ministry of Information and Communications, Vietnam</a:t>
            </a:r>
            <a:endParaRPr lang="en-US" sz="2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6A740-EE20-C193-6134-4AB5E5EC54E1}"/>
              </a:ext>
            </a:extLst>
          </p:cNvPr>
          <p:cNvSpPr txBox="1"/>
          <p:nvPr/>
        </p:nvSpPr>
        <p:spPr>
          <a:xfrm>
            <a:off x="3815164" y="3794877"/>
            <a:ext cx="5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A43A0-2DB3-C42B-0F01-5DFCFD010CAE}"/>
              </a:ext>
            </a:extLst>
          </p:cNvPr>
          <p:cNvSpPr txBox="1"/>
          <p:nvPr/>
        </p:nvSpPr>
        <p:spPr>
          <a:xfrm>
            <a:off x="9839717" y="3771344"/>
            <a:ext cx="5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1C30E-6CEA-5ADA-AF04-D77F8D48B268}"/>
              </a:ext>
            </a:extLst>
          </p:cNvPr>
          <p:cNvSpPr txBox="1"/>
          <p:nvPr/>
        </p:nvSpPr>
        <p:spPr>
          <a:xfrm>
            <a:off x="6471027" y="3771344"/>
            <a:ext cx="5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8262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630FF-4037-4361-FE2D-BC09F7FA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Contents</a:t>
            </a:r>
            <a:endParaRPr lang="en-VN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5323E-1049-3F00-BA30-1C7AF5EF1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 Introduction</a:t>
            </a:r>
          </a:p>
          <a:p>
            <a:r>
              <a:rPr lang="vi-VN" b="1" dirty="0"/>
              <a:t> </a:t>
            </a:r>
            <a:r>
              <a:rPr lang="vi-VN" b="1" dirty="0">
                <a:solidFill>
                  <a:srgbClr val="197CFB"/>
                </a:solidFill>
              </a:rPr>
              <a:t>Vin</a:t>
            </a:r>
            <a:r>
              <a:rPr lang="vi-VN" b="1" dirty="0"/>
              <a:t>Map</a:t>
            </a:r>
            <a:r>
              <a:rPr lang="vi-VN" dirty="0"/>
              <a:t> Dataset</a:t>
            </a:r>
          </a:p>
          <a:p>
            <a:r>
              <a:rPr lang="vi-VN" dirty="0"/>
              <a:t> Our Approach</a:t>
            </a:r>
          </a:p>
          <a:p>
            <a:r>
              <a:rPr lang="vi-VN" dirty="0"/>
              <a:t> Results</a:t>
            </a:r>
          </a:p>
          <a:p>
            <a:r>
              <a:rPr lang="vi-VN" dirty="0"/>
              <a:t> Conclusion</a:t>
            </a:r>
            <a:endParaRPr lang="en-VN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85E13F90-84DD-292F-7C52-D3C3D800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A376CECF-74A7-878A-FD3A-CB151233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18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Introduction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DB84CA-28B6-6F08-8A58-98E236C24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2791" y="1825625"/>
            <a:ext cx="93264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88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Introduction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AEC2929-DD48-0287-FF3E-394D749A3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37552" y="1825625"/>
            <a:ext cx="93168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Introduction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4F242-19EB-685A-C776-E02ACADE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92522" cy="4351338"/>
          </a:xfrm>
        </p:spPr>
        <p:txBody>
          <a:bodyPr/>
          <a:lstStyle/>
          <a:p>
            <a:r>
              <a:rPr lang="en-US" dirty="0"/>
              <a:t> We (the Vietnamese people) introduce the problem of Vietnam Map Validity</a:t>
            </a:r>
          </a:p>
          <a:p>
            <a:r>
              <a:rPr lang="en-US" dirty="0"/>
              <a:t> </a:t>
            </a:r>
            <a:r>
              <a:rPr lang="en-US" b="1" dirty="0" err="1">
                <a:solidFill>
                  <a:srgbClr val="197CFB"/>
                </a:solidFill>
              </a:rPr>
              <a:t>VinAI</a:t>
            </a:r>
            <a:r>
              <a:rPr lang="en-US" b="1" dirty="0">
                <a:solidFill>
                  <a:srgbClr val="197CFB"/>
                </a:solidFill>
              </a:rPr>
              <a:t> Research</a:t>
            </a:r>
            <a:r>
              <a:rPr lang="en-US" b="1" dirty="0"/>
              <a:t> - </a:t>
            </a:r>
            <a:r>
              <a:rPr lang="en-US" b="1" dirty="0">
                <a:solidFill>
                  <a:srgbClr val="00B050"/>
                </a:solidFill>
              </a:rPr>
              <a:t>MIC</a:t>
            </a:r>
            <a:r>
              <a:rPr lang="en-US" dirty="0"/>
              <a:t> employs Technology for validating Vietnam Map</a:t>
            </a:r>
          </a:p>
          <a:p>
            <a:endParaRPr lang="en-US" dirty="0"/>
          </a:p>
        </p:txBody>
      </p:sp>
      <p:pic>
        <p:nvPicPr>
          <p:cNvPr id="7" name="Picture 2" descr="Map of Vietnam, showing regions discussed in the text. | Download  Scientific Diagram">
            <a:extLst>
              <a:ext uri="{FF2B5EF4-FFF2-40B4-BE49-F238E27FC236}">
                <a16:creationId xmlns:a16="http://schemas.microsoft.com/office/drawing/2014/main" id="{E6FA0150-94D8-6397-FBD2-A4621A21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26" y="3377586"/>
            <a:ext cx="1972583" cy="2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ản Đồ Việt Nam Bằng Gỗ 3D - Mix 6 màu - Flower (có tỉnh lỵ, sân bay,  Unesco) - Woodencore">
            <a:extLst>
              <a:ext uri="{FF2B5EF4-FFF2-40B4-BE49-F238E27FC236}">
                <a16:creationId xmlns:a16="http://schemas.microsoft.com/office/drawing/2014/main" id="{348BF3C2-EED4-81FA-2CD4-849C2928D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89" y="3377586"/>
            <a:ext cx="2895774" cy="2800689"/>
          </a:xfrm>
          <a:prstGeom prst="rect">
            <a:avLst/>
          </a:prstGeom>
          <a:noFill/>
          <a:ln w="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901B489A-6871-326F-2FDE-7D757D8A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8609" y="5669915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7378714E-A2E4-6930-DE81-DF02E4A28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04779" y="55469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81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Introduction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4F242-19EB-685A-C776-E02ACADE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Typical challenges for understanding map images: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Extremely small texts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Blurry map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Colorful map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/>
              <a:t>…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36DABF-B753-7C9A-E839-BAC7D7B8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142" y="3161324"/>
            <a:ext cx="2574513" cy="34103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51CA410-6759-8299-3E94-569B71D6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037" y="3161324"/>
            <a:ext cx="2500218" cy="33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8D1F5-791D-D4BD-8842-A7C586D3C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542" y="3148199"/>
            <a:ext cx="2500218" cy="34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4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Introduction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4F242-19EB-685A-C776-E02ACADE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Introducing an avenue in map analysis, area for investigation with potential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the complete program using Computer Vision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9431BC-F632-2FD2-7F48-93E1CD60689B}"/>
              </a:ext>
            </a:extLst>
          </p:cNvPr>
          <p:cNvGrpSpPr/>
          <p:nvPr/>
        </p:nvGrpSpPr>
        <p:grpSpPr>
          <a:xfrm>
            <a:off x="1148317" y="3790740"/>
            <a:ext cx="6564867" cy="2386223"/>
            <a:chOff x="365076" y="2070714"/>
            <a:chExt cx="8656628" cy="28592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EB2ED9-2CAC-75EF-01BA-CDAC00D45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1132" y="2897387"/>
              <a:ext cx="2327135" cy="12799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9A0633-E670-4E42-2D00-254962593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076" y="2571750"/>
              <a:ext cx="1142593" cy="16140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D6A664-AA9C-5DFE-0FF0-DC2AD8CDF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195" y="2662337"/>
              <a:ext cx="1186543" cy="16759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3D5478-158E-E426-D30E-452A56CD0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0856" y="2897387"/>
              <a:ext cx="1186543" cy="14740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022A10-97A9-EE2A-3444-F22E55AA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5851" y="2070714"/>
              <a:ext cx="2695853" cy="28592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C490D1-DD91-18FC-0266-285274270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2405894"/>
              <a:ext cx="1536871" cy="226291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3745F-78D9-B9B1-D9DD-AACB321FF3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1250" y="3219530"/>
            <a:ext cx="3995490" cy="33778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1506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6D3C-2133-7E1A-1B96-570F5FF2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/>
              <a:t>Introduction</a:t>
            </a:r>
            <a:endParaRPr lang="en-VN" b="1"/>
          </a:p>
        </p:txBody>
      </p:sp>
      <p:pic>
        <p:nvPicPr>
          <p:cNvPr id="4" name="Picture 2" descr="VinAI - Intelligence for Tomorrow, Today">
            <a:extLst>
              <a:ext uri="{FF2B5EF4-FFF2-40B4-BE49-F238E27FC236}">
                <a16:creationId xmlns:a16="http://schemas.microsoft.com/office/drawing/2014/main" id="{AB383205-31BB-675E-0B48-E1781A34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06" y="512757"/>
            <a:ext cx="1598889" cy="61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circle with a graphic design&#10;&#10;Description automatically generated">
            <a:extLst>
              <a:ext uri="{FF2B5EF4-FFF2-40B4-BE49-F238E27FC236}">
                <a16:creationId xmlns:a16="http://schemas.microsoft.com/office/drawing/2014/main" id="{C1F8F27C-A6BD-A407-800D-6DABBFF2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55" y="460505"/>
            <a:ext cx="716786" cy="7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4F242-19EB-685A-C776-E02ACADED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Introducing the </a:t>
            </a:r>
            <a:r>
              <a:rPr lang="en-US" b="1" dirty="0" err="1">
                <a:solidFill>
                  <a:srgbClr val="197CFB"/>
                </a:solidFill>
              </a:rPr>
              <a:t>Vin</a:t>
            </a:r>
            <a:r>
              <a:rPr lang="en-US" b="1" dirty="0" err="1"/>
              <a:t>Map</a:t>
            </a:r>
            <a:r>
              <a:rPr lang="en-US" dirty="0"/>
              <a:t> dataset, a comprehensive collection of thousands of annotated map images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DD084E-98EE-3C3A-59DE-2A0BFE29B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33609"/>
            <a:ext cx="8118528" cy="3515499"/>
          </a:xfrm>
          <a:prstGeom prst="rect">
            <a:avLst/>
          </a:prstGeom>
        </p:spPr>
      </p:pic>
      <p:pic>
        <p:nvPicPr>
          <p:cNvPr id="19" name="Picture 18" descr="A qr code with a logo&#10;&#10;Description automatically generated">
            <a:extLst>
              <a:ext uri="{FF2B5EF4-FFF2-40B4-BE49-F238E27FC236}">
                <a16:creationId xmlns:a16="http://schemas.microsoft.com/office/drawing/2014/main" id="{AF9C2993-8734-9691-7718-7C5499C4D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460" y="3599688"/>
            <a:ext cx="2183340" cy="2183340"/>
          </a:xfrm>
          <a:prstGeom prst="rect">
            <a:avLst/>
          </a:prstGeom>
          <a:ln w="63500" cmpd="dbl">
            <a:solidFill>
              <a:schemeClr val="tx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046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281</Words>
  <Application>Microsoft Macintosh PowerPoint</Application>
  <PresentationFormat>Widescreen</PresentationFormat>
  <Paragraphs>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PowerPoint Presentation</vt:lpstr>
      <vt:lpstr>VinMap  Detecting Omissions in Geographic Maps through Computer Vision </vt:lpstr>
      <vt:lpstr>Contents</vt:lpstr>
      <vt:lpstr>Introduction</vt:lpstr>
      <vt:lpstr>Introduction</vt:lpstr>
      <vt:lpstr>Introduction</vt:lpstr>
      <vt:lpstr>Introduction</vt:lpstr>
      <vt:lpstr>Introduction</vt:lpstr>
      <vt:lpstr>Introduction</vt:lpstr>
      <vt:lpstr>VinMap Dataset</vt:lpstr>
      <vt:lpstr>VinMap Dataset</vt:lpstr>
      <vt:lpstr>VinMap Dataset</vt:lpstr>
      <vt:lpstr>Our Approach</vt:lpstr>
      <vt:lpstr>Our Approach</vt:lpstr>
      <vt:lpstr>Quantitative Results</vt:lpstr>
      <vt:lpstr>Qualitative Results</vt:lpstr>
      <vt:lpstr>Qualitative Results</vt:lpstr>
      <vt:lpstr>Qualitative Results</vt:lpstr>
      <vt:lpstr>Conclusion</vt:lpstr>
      <vt:lpstr>VinMap  Detecting Omissions in Geographic Maps through Computer Vision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Lộc Bình</dc:creator>
  <cp:lastModifiedBy>Nguyễn Đức Anh Phúc</cp:lastModifiedBy>
  <cp:revision>6</cp:revision>
  <dcterms:created xsi:type="dcterms:W3CDTF">2023-09-26T14:44:38Z</dcterms:created>
  <dcterms:modified xsi:type="dcterms:W3CDTF">2024-08-08T10:28:48Z</dcterms:modified>
</cp:coreProperties>
</file>