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57" r:id="rId3"/>
    <p:sldId id="342" r:id="rId4"/>
    <p:sldId id="304" r:id="rId5"/>
    <p:sldId id="259" r:id="rId6"/>
    <p:sldId id="305" r:id="rId7"/>
    <p:sldId id="347" r:id="rId8"/>
    <p:sldId id="261" r:id="rId9"/>
    <p:sldId id="344" r:id="rId10"/>
    <p:sldId id="306" r:id="rId11"/>
    <p:sldId id="307" r:id="rId12"/>
    <p:sldId id="308" r:id="rId13"/>
    <p:sldId id="309" r:id="rId14"/>
    <p:sldId id="310" r:id="rId15"/>
    <p:sldId id="311" r:id="rId16"/>
    <p:sldId id="353" r:id="rId17"/>
    <p:sldId id="352" r:id="rId18"/>
    <p:sldId id="316" r:id="rId19"/>
    <p:sldId id="318" r:id="rId20"/>
    <p:sldId id="321" r:id="rId21"/>
    <p:sldId id="319" r:id="rId22"/>
    <p:sldId id="322" r:id="rId23"/>
    <p:sldId id="264" r:id="rId24"/>
    <p:sldId id="265" r:id="rId25"/>
    <p:sldId id="348" r:id="rId26"/>
    <p:sldId id="356" r:id="rId27"/>
    <p:sldId id="266" r:id="rId28"/>
    <p:sldId id="267" r:id="rId29"/>
    <p:sldId id="350" r:id="rId30"/>
    <p:sldId id="349" r:id="rId31"/>
    <p:sldId id="269" r:id="rId32"/>
    <p:sldId id="358" r:id="rId33"/>
    <p:sldId id="359" r:id="rId34"/>
    <p:sldId id="360" r:id="rId35"/>
    <p:sldId id="361" r:id="rId36"/>
    <p:sldId id="271" r:id="rId37"/>
    <p:sldId id="333" r:id="rId38"/>
    <p:sldId id="334" r:id="rId39"/>
    <p:sldId id="336" r:id="rId40"/>
    <p:sldId id="272" r:id="rId41"/>
    <p:sldId id="354" r:id="rId42"/>
    <p:sldId id="341" r:id="rId43"/>
    <p:sldId id="274" r:id="rId44"/>
  </p:sldIdLst>
  <p:sldSz cx="12188825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47" roundtripDataSignature="AMtx7mhNbSxHTQVidL7M4BpRPh1gi9Py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11CEDA-EBE4-C442-92B9-49E747F246A7}" v="288" dt="2022-05-28T21:53:22.983"/>
  </p1510:revLst>
</p1510:revInfo>
</file>

<file path=ppt/tableStyles.xml><?xml version="1.0" encoding="utf-8"?>
<a:tblStyleLst xmlns:a="http://schemas.openxmlformats.org/drawingml/2006/main" def="{C13260A7-09F8-4D28-BD88-5D6EB120F919}">
  <a:tblStyle styleId="{C13260A7-09F8-4D28-BD88-5D6EB120F91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9"/>
    <p:restoredTop sz="94650"/>
  </p:normalViewPr>
  <p:slideViewPr>
    <p:cSldViewPr snapToGrid="0">
      <p:cViewPr varScale="1">
        <p:scale>
          <a:sx n="120" d="100"/>
          <a:sy n="120" d="100"/>
        </p:scale>
        <p:origin x="376" y="18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2:06.1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16383,'71'0'0,"-1"0"0,-5 0 0,-8 0 0,-7 2 0,-12 0 0,-7 0 0,-5-1 0,-3 1 0,0-1 0,-2 1 0,1 0 0,-1-2 0,1 0 0,-1 0 0,-2 0 0,1 0 0,-1 0 0,0 0 0,-2 0 0,2 0 0,-2 0 0,-1 0 0,1 0 0,-2 0 0,5 0 0,-5 0 0,4 0 0,-1 0 0,-4 0 0,7 0 0,-6 0 0,1 0 0,1 0 0,-2 0 0,2 0 0,-2 0 0,6 2 0,-8-1 0,11 2 0,-13-1 0,9-1 0,-3 2 0,-4-3 0,9 0 0,-9 0 0,5 0 0,-3 3 0,-2-3 0,5 3 0,-4-3 0,4 0 0,-4 1 0,3 1 0,-3-1 0,2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4:49.040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34 16383,'60'0'0,"0"0"0,6 0 0,1 0 0,7 0 0,0 0 0,0 0 0,-1 0 0,-3 0 0,-2 0 0,-7 0 0,-4 0 0,36 1 0,-12 9 0,-38-7 0,5 6 0,14-12 0,-4-1 0,7-1 0,16-1 0,5-1 0,8 0 0,1 0 0,-8 1 0,-3 1 0,-17 2 0,-4 1 0,33 0 0,-28 2 0,-16 0 0,-4 0 0,2 0 0,4 0 0,-4 2 0,-4 0 0,-9 0 0,-3-1 0,1 1 0,4 0 0,3 0 0,0 0 0,-2-2 0,-4 0 0,-1 0 0,0 0 0,3 0 0,4 0 0,3 0 0,5 0 0,2 0 0,6 0 0,4-2 0,0 0 0,-4-1 0,-9 1 0,-6 2 0,-2 0 0,5 0 0,6 0 0,5 0 0,-2 0 0,-8 0 0,-11 0 0,-12 0 0,-1 0 0,0 0 0,3 0 0,3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5:44.390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3757 15 16383,'-99'0'0,"48"0"0,0 0 0,-31-1 0,10 0 0,21-1 0,18-1 0,11 0 0,-3 1 0,-5 1 0,3 0 0,-6 1 0,14 0 0,-7 0 0,0 1 0,-7 1 0,-2 2 0,-1 0 0,3-2 0,5-1 0,2-1 0,-1 0 0,0 0 0,-1 0 0,2 0 0,0 0 0,-3 0 0,3 0 0,-1 0 0,-6 0 0,10 0 0,-7 0 0,2 0 0,6 0 0,-11 0 0,4 0 0,-2 0 0,2 0 0,5 0 0,-9 0 0,6 0 0,-9 0 0,8 0 0,2 0 0,-7 0 0,10 0 0,-5 0 0,2 0 0,2 0 0,-8 0 0,3 0 0,6 0 0,-8 0 0,8 0 0,-12 0 0,4-1 0,-4-2 0,-3 1 0,3 1 0,4 1 0,4 0 0,-12 0 0,-18 0 0,-32 3 0,38 0 0,-1 1 0,-4 1 0,0 0 0,5 0 0,2 0 0,-40 1 0,12-4 0,15-2 0,13 0 0,12 0 0,8 0 0,6 0 0,-7 0 0,9 0 0,-15 1 0,14 1 0,-10-1 0,8 1 0,-2-2 0,0 0 0,2 0 0,-4 0 0,6 0 0,-10 0 0,7-3 0,-1 2 0,-2-4 0,5 4 0,-6-4 0,3 2 0,0-1 0,-2-1 0,0 1 0,1 0 0,3 2 0,-1 2 0,-3-3 0,2 2 0,-1-2 0,-1 3 0,3 0 0,-3 0 0,3 0 0,2 0 0,-3 0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5:59.59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29 16383,'84'0'0,"-10"0"0,-13 0 0,-16 0 0,-7 0 0,1 0 0,6 0 0,0 0 0,-7 0 0,-11 0 0,-12 0 0,-6 0 0,4 0 0,-4 0 0,6 0 0,-5 0 0,-1 0 0,3 0 0,3 0 0,2 0 0,0 0 0,-3 0 0,0 0 0,4 0 0,3 0 0,4 0 0,4 0 0,3 0 0,0 0 0,-3 0 0,-4 0 0,-4 0 0,4 0 0,5 0 0,8 0 0,4 0 0,-4 0 0,-4 0 0,-3 0 0,2 0 0,7 0 0,6 0 0,6 0 0,1 0 0,1 0 0,6 0 0,10 0 0,15 0 0,10 0 0,-2 0 0,-11 0 0,-16 0 0,-19 0 0,-11 0 0,1 0 0,-18 0 0,14 0 0,3 0 0,25 0 0,16 0 0,-3 0 0,-15 0 0,-10 0 0,3 0 0,8 0 0,3-1 0,-6-2 0,-15 1 0,-14 1 0,-8 1 0,4 0 0,12 0 0,8 0 0,1 0 0,-8 0 0,-11 0 0,-8 0 0,1 0 0,10 0 0,13 0 0,8-1 0,5 0 0,-8-1 0,-9-1 0,-8 2 0,-4-1 0,3 0 0,2-2 0,-2 1 0,-3 1 0,-6 1 0,-4 1 0,-1 0 0,1 0 0,4 0 0,1 0 0,-2 0 0,-2 0 0,-4 0 0,0 0 0,3 0 0,4 0 0,3 0 0,1 0 0,-3 0 0,-7 0 0,-4 0 0,7 0 0,0 0 0,10 0 0,-4 0 0,-3 0 0,-9 0 0,2 0 0,-4 0 0,2 0 0,0 0 0,0 0 0,0 2 0,-4 5 0,0 2 0,-3 1 0,2-1 0,4-4 0,0 1 0,0-3 0,1 0 0,-3-2 0,4 2 0,0 1 0,0 1 0,-2-2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6:14.673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140 0 16383,'0'25'0,"1"-5"0,2-19 0,13 1 0,-3-2 0,12 0 0,-5 1 0,3 1 0,4 0 0,3 1 0,1-1 0,0 1 0,-4 1 0,-4-2 0,-2-1 0,-4 0 0,-4 2 0,-5-2 0,-5 14 0,-3-5 0,0 8 0,0-6 0,0 2 0,0-6 0,0 8 0,0-11 0,0 12 0,0-9 0,16-6 0,-6-1 0,13-10 0,-10 6 0,-6 2 0,-5 21 0,-6-11 0,-3 16 0,2-14 0,0 0 0,1 2 0,0 0 0,2 2 0,-2 5 0,1 6 0,-2 8 0,-2 3 0,-1 1 0,1-3 0,0-5 0,0-1 0,1-1 0,-1 3 0,-1 4 0,2-1 0,1-1 0,1-5 0,2-4 0,1-5 0,-1-7 0,-10-9 0,-16-11 0,-11-10 0,-6-6 0,6 0 0,6 5 0,1 5 0,-2 5 0,-2 2 0,2 4 0,4 1 0,7 1 0,4 1 0,9 0 0,1-2 0,18-15 0,-7 7 0,9-12 0,-6 14 0,-2 1 0,3-8 0,-4 8 0,1-10 0,-3 9 0,0-4 0,1 0 0,1 1 0,3 0 0,2-1 0,2-2 0,0-1 0,1 1 0,-2 4 0,0 2 0,-2 1 0,6 0 0,-6 2 0,5-1 0,-2-1 0,8 0 0,9-6 0,7 2 0,2 0 0,-7 4 0,-6 4 0,-9 2 0,-4 1 0,1 0 0,0 3 0,7 3 0,0 3 0,0 2 0,-5-2 0,-5-2 0,-4 4 0,-8 3 0,-6 3 0,-12 6 0,-7 1 0,-6 4 0,1 0 0,4-3 0,5-4 0,3-3 0,2 2 0,-2 0 0,1 3 0,2-2 0,2-3 0,3-3 0,4 0 0,0 2 0,1 1 0,2 3 0,1-3 0,4-4 0,1-3 0,0-3 0,2 10 0,0 0 0,0 13 0,3-4 0,5 4 0,3 2 0,4 2 0,-1 0 0,-2-4 0,-4-4 0,-3-5 0,-1-1 0,-1-3 0,0-2 0,1-2 0,0-1 0,1 1 0,1 1 0,3 5 0,0 4 0,-1-1 0,-1 1 0,-2-5 0,-3-2 0,0 1 0,-2 0 0,0 3 0,0 1 0,0 1 0,0 1 0,0 2 0,0 3 0,0 2 0,0 2 0,-2 0 0,-3-4 0,-3-3 0,-2-3 0,-14 15 0,10-15 0,-8 10 0,18-25 0,5-3 0,18-5 0,-1 0 0,12 2 0,-5 0 0,-1-1 0,1 1 0,3-2 0,1 0 0,1 0 0,-3 0 0,-3 0 0,-1 0 0,2 0 0,-1 0 0,-1 0 0,-3 0 0,-6 0 0,-4 0 0,0 0 0,-1 0 0,4 0 0,-1 0 0,-1 0 0,-6-19 0,-5-6 0,-6-20 0,-1-1 0,-1 3 0,1 8 0,0 9 0,1 8 0,3 1 0,0 1 0,1-1 0,0-1 0,1-1 0,1 8 0,0-6 0,-2 4 0,0-9 0,0-6 0,1-2 0,1 1 0,0 5 0,-1 5 0,0 4 0,-1 0 0,1-2 0,-2-4 0,2-2 0,-1 0 0,0 2 0,2 5 0,0-1 0,0-1 0,0-4 0,0-2 0,0 0 0,0 2 0,0 1 0,-2 3 0,0 0 0,0-2 0,1-2 0,1-1 0,0 0 0,0 0 0,0-2 0,0-5 0,0-4 0,1 0 0,1 5 0,0 5 0,0 7 0,-2 1 0,0-1 0,0-1 0,1-1 0,1 2 0,0 3 0,-1 4 0,-13 41 0,3-1 0,-10 42 0,8-13 0,3 3 0,3-6 0,1-9 0,-3-7 0,-4-6 0,-4-2 0,-3-3 0,0-4 0,3-5 0,2-3 0,0-2 0,0-1 0,1 3 0,2 4 0,2 0 0,3-1 0,1 0 0,3 1 0,1 4 0,0 4 0,0 1 0,0-3 0,0-5 0,0-5 0,0-8 0,0 1 0,0 0 0,0 1 0,0 6 0,0 0 0,0 2 0,0-1 0,2 1 0,1-3 0,1-1 0,0 2 0,1 0 0,1 3 0,3 3 0,0-1 0,0-1 0,1-2 0,-4-3 0,-2-2 0,-2-3 0,-18-7 0,8-3 0,-11-3 0,9 1 0,-3 1 0,-8 0 0,-2 0 0,0 0 0,9 0 0,5 0 0,25 17 0,-9-9 0,17 11 0,-19-15 0,1-3 0,9 4 0,3-1 0,11 4 0,-1-1 0,0 0 0,1 0 0,-1 0 0,1 0 0,-1 0 0,1-1 0,-5-3 0,-4 0 0,-4-1 0,-3-1 0,0 1 0,-1-2 0,1 1 0,2 1 0,-7 0 0,7-1 0,-8-1 0,5 0 0,-1 0 0,-3 0 0,4 0 0,-3 0 0,2 0 0,0 0 0,1 0 0,2 2 0,1-1 0,0 1 0,-4-1 0,-27 17 0,-5-2 0,-27 16 0,7-8 0,5-3 0,11-7 0,12-7 0,8-5 0,3-2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6:34.822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68 44 16383,'41'0'0,"1"1"0,6 3 0,6 2 0,1 3 0,-3-3 0,-11 0 0,-12-2 0,-10-3 0,-5 1 0,3 0 0,3 0 0,4-1 0,-2 0 0,-4 0 0,-7 1 0,-5 0 0,0-1 0,3 0 0,6-1 0,7 0 0,4 0 0,3 0 0,-2 0 0,-4 0 0,-3 0 0,0 0 0,3 0 0,2 0 0,0 0 0,-5 0 0,-5 0 0,-5 0 0,-2 0 0,0 0 0,3 0 0,3 0 0,3 0 0,-7 0 0,0 0 0,-5-2 0,4 1 0,3-2 0,6 0 0,4 1 0,4 1 0,1 0 0,-1 1 0,-2 0 0,-3 0 0,-3 0 0,-2 0 0,-2 0 0,-1 0 0,0 0 0,-2 0 0,-2 0 0,-3 0 0,-2 0 0,3 0 0,5 0 0,5 0 0,2 0 0,-1 0 0,-3 0 0,-4 0 0,-2 0 0,2 0 0,2 0 0,3 0 0,1 0 0,-1 0 0,-8 0 0,1 0 0,-5 0 0,4 0 0,-3 0 0,2 1 0,-7 8 0,-1 1 0,-3 6 0,1-3 0,1-5 0,2 0 0,-3-6 0,-7-1 0,-8 0 0,-8 2 0,-4 1 0,1 1 0,4-1 0,0 0 0,-1 0 0,-3-1 0,-2 1 0,4-2 0,6-1 0,8-1 0,6 1 0,2 1 0,-1 0 0,-5-1 0,-7-1 0,-2 0 0,-2 0 0,1 2 0,0 0 0,1 0 0,0-1 0,7-1 0,0 0 0,4 0 0,2 0 0,-3 0 0,1 0 0,-2 0 0,0 0 0,0 0 0,0 0 0,-2 0 0,-1 0 0,-1 0 0,1 0 0,1 0 0,2 0 0,-2 0 0,-1 0 0,-1 0 0,1 0 0,-1 0 0,0 0 0,-2 0 0,-1 0 0,1 0 0,-2 0 0,3 0 0,1 0 0,-1 0 0,1 0 0,-2 0 0,1 0 0,0 0 0,-2 0 0,-2 0 0,-1 0 0,0 0 0,1 0 0,9 0 0,-2 0 0,9 0 0,-1 0 0,-4 0 0,-4 0 0,-8 0 0,-2 0 0,3 0 0,4 0 0,1 0 0,9-1 0,-2-1 0,6 0 0,-3-2 0,0 3 0,-3-4 0,-3 4 0,-4 0 0,-1-1 0,0 0 0,5 0 0,3 1 0,0 1 0,-3 0 0,-3 0 0,-3 0 0,6 0 0,2 0 0,7-2 0,-1-2 0,-2 0 0,3-1 0,20 2 0,4-1 0,18 3 0,-5-1 0,6-2 0,3-2 0,3-4 0,-3 1 0,-11 1 0,-9 3 0,-9 2 0,-6 1 0,-1 0 0,2 1 0,6 1 0,5 0 0,5 0 0,1 0 0,1 0 0,1-1 0,2-3 0,2-1 0,0-2 0,2-2 0,0-1 0,-2 1 0,-6 1 0,-6 3 0,-9 2 0,-4 0 0,-3-1 0,0 1 0,2-2 0,1 1 0,4 0 0,-4 0 0,-1 0 0,-5 0 0,-13 1 0,-4 2 0,-18 1 0,-5 0 0,-4 0 0,0 0 0,2 0 0,4 0 0,3 0 0,5 0 0,0 0 0,10 0 0,-1 0 0,7 0 0,-4 0 0,0 0 0,4 0 0,0 0 0,3 0 0,-3 0 0,0 0 0,1 0 0,2 0 0,1 0 0,0 1 0,-3 1 0,-3 0 0,-2 2 0,1-2 0,4-1 0,3 0 0,4-1 0,2 6 0,1 0 0,1 4 0,0-2 0,0-3 0,-2 0 0,-5 2 0,-8 2 0,-8 1 0,-3 1 0,2-2 0,5-1 0,7-2 0,7 0 0,3-1 0,2 0 0,-5 1 0,-3-1 0,-13 2 0,-8 1 0,-9 4 0,-2 1 0,8-2 0,7-3 0,11-5 0,8-1 0,3 2 0,2 1 0,1 2 0,0 1 0,2-1 0,0 3 0,2-4 0,-1-2 0,-2-2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6:37.772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16383,'56'0'0,"5"0"0,9 0 0,6 0 0,1 0 0,-2 0 0,-7 0 0,-9 0 0,-14 0 0,-14 0 0,-12 0 0,-9 0 0,-3 0 0,-3 0 0,4 0 0,0 0 0,4 1 0,0 0 0,2 1 0,3 0 0,6-2 0,3 2 0,1 0 0,-4 0 0,-4-1 0,-9-1 0,-3 1 0,-5 0 0,3 5 0,1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6:46.572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180 362 16383,'-21'0'0,"1"0"0,2 0 0,4 0 0,5 0 0,2 0 0,1 1 0,-2 1 0,-1-1 0,1 1 0,2-2 0,2 0 0,2-7 0,1-8 0,1-10 0,0-4 0,0 1 0,0 7 0,0 3 0,0 3 0,0-1 0,0-3 0,0 1 0,0-1 0,0 2 0,0 0 0,0 1 0,0-1 0,0-2 0,0 8 0,0-3 0,-2 11 0,2-1 0,7-1 0,9 0 0,10 0 0,4 2 0,-2 1 0,0 2 0,1 0 0,0 0 0,0 0 0,-4 0 0,-5 0 0,-10 0 0,-2 0 0,-5 0 0,3 0 0,-24 0 0,2 2 0,-29 5 0,2 4 0,-5 7 0,-21 16 0,35-18 0,-8 9 0,40-22 0,1 2 0,1 5 0,0 10 0,0 11 0,0 15 0,0 10 0,2 4 0,1-3 0,1-12 0,1-13 0,-2-12 0,1-12 0,4-6 0,3-9 0,9-6 0,7-1 0,9-1 0,4 5 0,-3 5 0,-8 3 0,-6 2 0,-16 0 0,-40 0 0,-5 1 0,-32 0 0,21 2 0,10-1 0,13-1 0,11-1 0,8-2 0,5 0 0,1-9 0,1 2 0,0-6 0,0 4 0,0-3 0,0-3 0,2-3 0,2-3 0,-1 3 0,4-1 0,-5 10 0,1 1 0,-3 5 0,0 1 0,0-3 0,2 3 0,7-5 0,14 1 0,18-2 0,12 0 0,2 1 0,-10 2 0,-15 2 0,-15 2 0,-9 1 0,-5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2:11.2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1162 6 16383,'-43'0'0,"4"0"0,19 1 0,-1 3 0,1-1 0,1 1 0,2-3 0,1 1 0,1-1 0,0 3 0,-5-2 0,4 0 0,1 0 0,-3-2 0,6 0 0,-5 0 0,0 0 0,3 0 0,-3 0 0,0 0 0,1 0 0,-1 0 0,0 0 0,3 0 0,-9 0 0,5 0 0,-10 0 0,-2 0 0,-3 0 0,-5 0 0,1 0 0,0 0 0,0 0 0,2 0 0,3 0 0,4 0 0,4 0 0,5 0 0,2 0 0,3 0 0,-2-1 0,1-1 0,-7 0 0,4-1 0,-2 1 0,6 0 0,-3-2 0,2 1 0,0-3 0,-2 2 0,4 2 0,-4 2 0,2 0 0,0 0 0,-1 0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2:14.5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395 1 16383,'-48'0'0,"6"0"0,24 0 0,1 0 0,2 0 0,0 0 0,-2 0 0,0 0 0,3 0 0,-4 0 0,2 0 0,-1 0 0,0 0 0,4 0 0,-4 0 0,2 0 0,-1 0 0,0 0 0,1 0 0,0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3:51.52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7 16383,'59'0'0,"-10"0"0,-46 0 0,22 0 0,8 0 0,8-2 0,-2 1 0,-11-1 0,1 0 0,2 2 0,-1 0 0,0 0 0,2 0 0,1 0 0,1 0 0,-3 0 0,-7 0 0,1 0 0,2 0 0,1 0 0,-2 0 0,1 0 0,-1 0 0,0 0 0,9 0 0,-11 0 0,6 0 0,-6 0 0,1 0 0,2 0 0,1 0 0,1 0 0,-1 0 0,-2 0 0,1 0 0,-1 0 0,6 0 0,6 0 0,6 0 0,1 0 0,-8 0 0,-8 0 0,-4 0 0,-4 0 0,15 0 0,20 0 0,15 0 0,5 2 0,-11 1 0,-18 1 0,-9 0 0,1-1 0,6 0 0,-1-1 0,-6-1 0,-10 0 0,-4 0 0,7 2 0,-4 1 0,5-1 0,-10-2 0,1-1 0,5 0 0,4 0 0,2 0 0,-2 0 0,-3 0 0,-2 0 0,5 0 0,10 0 0,8 0 0,4 0 0,-4 0 0,-8 0 0,-7 0 0,-3 0 0,0 0 0,5 0 0,7 0 0,2 0 0,-1 0 0,-5 0 0,-5 0 0,-1 0 0,-4 0 0,2 0 0,-3 0 0,-2 0 0,-3 0 0,3 0 0,6 3 0,-2-2 0,4 2 0,-9-3 0,1 0 0,-1 0 0,1 0 0,0 0 0,2 0 0,1 0 0,-5 0 0,1 0 0,1 0 0,0 0 0,3 0 0,-7 0 0,6 0 0,-2 0 0,2 0 0,-4 0 0,-1 0 0,4 0 0,0 0 0,-2 0 0,2 0 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4:00.37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0 163 16383,'64'0'0,"0"1"0,-4 0 0,-4 2 0,27 7 0,-19 0 0,-19 1 0,-12-4 0,-3-4 0,3-2 0,2-1 0,-3 0 0,-4 0 0,0 0 0,-6 0 0,10 0 0,-9 0 0,3 0 0,1 0 0,-5-1 0,11-1 0,-8-2 0,2 0 0,4-2 0,-10 0 0,14-1 0,-14 2 0,9-1 0,-2 0 0,5 0 0,0-2 0,-1 2 0,-6 2 0,-2-1 0,1 1 0,4-3 0,-4 4 0,2 0 0,-4 0 0,2 2 0,3-2 0,-2 3 0,2 0 0,-5 0 0,8 0 0,-7 0 0,1 0 0,4 0 0,-1 0 0,1 0 0,3 0 0,-6 0 0,2 0 0,5 0 0,5 0 0,2 0 0,0 0 0,-3 0 0,-8 0 0,-5 0 0,6 0 0,-9 0 0,16 0 0,-17 0 0,7 2 0,0 0 0,-5 1 0,8 1 0,-5-1 0,1 2 0,0-1 0,-1-1 0,12 0 0,-9 0 0,8-1 0,-14-1 0,20-1 0,13 0 0,39 0 0,-41 0 0,1 0 0,1 0 0,1 0 0,-5 0 0,-2 0 0,30 0 0,-22 0 0,-19 0 0,-11 0 0,-3 0 0,1 0 0,4 0 0,-4 0 0,1 0 0,-2 0 0,3 0 0,5 0 0,-2 0 0,0 0 0,-4 0 0,6 4 0,-7-1 0,8 2 0,-6-3 0,1-2 0,1 0 0,-1 0 0,-1 0 0,-3 0 0,2 0 0,-2 0 0,6 0 0,-6 0 0,-99-4 0,19-2 0,-18 1 0,-4-1 0,-20-7 0,2 0 0,16 2 0,20 3 0,15 4 0,11 2 0,6 2 0,-2 0 0,-1 0 0,0 0 0,2 0 0,2 0 0,1 0 0,-3 0 0,-4 0 0,-6 0 0,-4 0 0,-3 0 0,-1 0 0,4 0 0,3 0 0,4 0 0,3 0 0,-2 0 0,-2 0 0,-3 0 0,-2 0 0,-2 0 0,0 0 0,-3 0 0,-3-1 0,0-2 0,3 1 0,3 1 0,5 0 0,1-1 0,0 0 0,-1 0 0,0-1 0,0 1 0,1-2 0,2 0 0,1 1 0,-1-1 0,-1 0 0,-3 1 0,-3 0 0,0 0 0,-2 0 0,-1-1 0,1 2 0,-2-2 0,2 2 0,3 0 0,6-1 0,3 1 0,2 0 0,-2-1 0,-4 1 0,-1 0 0,-2 0 0,4 2 0,1-2 0,-1 1 0,1-1 0,-1 0 0,4 2 0,2 0 0,5 0 0,-2 0 0,4 1 0,-5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4:26.907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16383,'97'0'0,"-1"0"0,-17 0 0,10 0 0,3 0 0,-4 0 0,-13 0 0,-19 0 0,-18 0 0,-14 0 0,0 2 0,1-1 0,4 1 0,0-1 0,-5 1 0,5 0 0,-4 0 0,6-1 0,-6-1 0,0 0 0,3 0 0,-5 0 0,3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4:30.491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16383,'94'0'0,"-7"0"0,-30 0 0,-7 0 0,-10 0 0,-7 0 0,-2 0 0,-1 0 0,0 0 0,-1 0 0,-1 0 0,-3 0 0,-1 0 0,6 0 0,-3 0 0,2 0 0,-5 0 0,9 1 0,-9 0 0,12 1 0,-9 0 0,2 1 0,-1-1 0,-5 0 0,7-1 0,-6-1 0,6 2 0,2 0 0,-13-1 0,13 4 0,-9-3 0,8 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4:39.224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51 16383,'72'-2'0,"1"0"0,6-1 0,0 1 0,-2-1 0,-1 1 0,-1 0 0,-1 0 0,-9 0 0,-4 0 0,37-1 0,-25 0 0,-23 1 0,-16 2 0,-7 0 0,0 0 0,0 0 0,0 0 0,1 0 0,-2 0 0,1 0 0,-1 0 0,5 0 0,-6 0 0,4 0 0,4 0 0,-6 0 0,11 0 0,-4 0 0,6 0 0,3 0 0,0 0 0,-6 0 0,-1 0 0,-1 0 0,0 0 0,4 0 0,1 0 0,-2 0 0,-5 0 0,-4 0 0,-1 0 0,2 0 0,3-2 0,0 0 0,-3 0 0,-4 1 0,2 1 0,-5 0 0,8 0 0,-2-2 0,1 0 0,-3 0 0,-2 1 0,2 1 0,4 0 0,4 0 0,2 0 0,1 0 0,-3 0 0,-2 0 0,-2 0 0,-3 0 0,0 0 0,-1 0 0,-3 0 0,4 0 0,0 0 0,-2 0 0,2-3 0,-7 2 0,5-2 0,5 3 0,-6 0 0,6 0 0,-7 0 0,5 0 0,-5 0 0,1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5:04:44.474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16383,'73'0'0,"-13"0"0,-38 0 0,-8 0 0,19 0 0,-10 0 0,15 0 0,-16 0 0,2 0 0,1 0 0,1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6388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7467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5143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139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9287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9194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1662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2969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0095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213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6709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4546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1824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2543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7698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0779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1561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06377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55139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4925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823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0334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34365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94504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10515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93901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90433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75322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93627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5204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7194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9205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93853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195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8705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8179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5048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4047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4237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99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199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799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399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2389095" y="612775"/>
            <a:ext cx="731329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Arial"/>
              <a:buNone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2389095" y="5367338"/>
            <a:ext cx="7313295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324635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831431" y="-1621789"/>
            <a:ext cx="4525963" cy="1096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282379" y="1829159"/>
            <a:ext cx="5851525" cy="274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695833" y="-811754"/>
            <a:ext cx="5851525" cy="802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8"/>
          <p:cNvSpPr txBox="1">
            <a:spLocks noGrp="1"/>
          </p:cNvSpPr>
          <p:nvPr>
            <p:ph type="title"/>
          </p:nvPr>
        </p:nvSpPr>
        <p:spPr>
          <a:xfrm>
            <a:off x="608483" y="273629"/>
            <a:ext cx="10966104" cy="114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dt" idx="10"/>
          </p:nvPr>
        </p:nvSpPr>
        <p:spPr>
          <a:xfrm>
            <a:off x="609443" y="6246813"/>
            <a:ext cx="2833479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ftr" idx="11"/>
          </p:nvPr>
        </p:nvSpPr>
        <p:spPr>
          <a:xfrm>
            <a:off x="4168747" y="6246813"/>
            <a:ext cx="385979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sldNum" idx="12"/>
          </p:nvPr>
        </p:nvSpPr>
        <p:spPr>
          <a:xfrm>
            <a:off x="8739557" y="6246813"/>
            <a:ext cx="283559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3999"/>
              <a:buFont typeface="Calibri"/>
              <a:buNone/>
              <a:defRPr sz="3999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324635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799"/>
              <a:buChar char="•"/>
              <a:defRPr sz="2799"/>
            </a:lvl1pPr>
            <a:lvl2pPr marL="914400" lvl="1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–"/>
              <a:defRPr sz="2399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2"/>
          </p:nvPr>
        </p:nvSpPr>
        <p:spPr>
          <a:xfrm>
            <a:off x="6195986" y="1600201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36" algn="l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799"/>
              <a:buChar char="•"/>
              <a:defRPr sz="2799"/>
            </a:lvl1pPr>
            <a:lvl2pPr marL="914400" lvl="1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–"/>
              <a:defRPr sz="2399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0"/>
          <p:cNvSpPr txBox="1">
            <a:spLocks noGrp="1"/>
          </p:cNvSpPr>
          <p:nvPr>
            <p:ph type="title"/>
          </p:nvPr>
        </p:nvSpPr>
        <p:spPr>
          <a:xfrm>
            <a:off x="324635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99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399"/>
              <a:buNone/>
              <a:defRPr sz="2399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body" idx="2"/>
          </p:nvPr>
        </p:nvSpPr>
        <p:spPr>
          <a:xfrm>
            <a:off x="609441" y="2174875"/>
            <a:ext cx="5385514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0936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399"/>
              <a:buChar char="•"/>
              <a:defRPr sz="2399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3"/>
          </p:nvPr>
        </p:nvSpPr>
        <p:spPr>
          <a:xfrm>
            <a:off x="6191756" y="1535113"/>
            <a:ext cx="538763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399"/>
              <a:buNone/>
              <a:defRPr sz="2399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4"/>
          </p:nvPr>
        </p:nvSpPr>
        <p:spPr>
          <a:xfrm>
            <a:off x="6191756" y="2174875"/>
            <a:ext cx="538763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0936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399"/>
              <a:buChar char="•"/>
              <a:defRPr sz="2399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1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title"/>
          </p:nvPr>
        </p:nvSpPr>
        <p:spPr>
          <a:xfrm>
            <a:off x="418395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/>
          <p:nvPr/>
        </p:nvSpPr>
        <p:spPr>
          <a:xfrm>
            <a:off x="418395" y="1256044"/>
            <a:ext cx="3658694" cy="33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the first point of the slide</a:t>
            </a:r>
            <a:endParaRPr sz="21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324635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4765492" y="273052"/>
            <a:ext cx="6813892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736" algn="l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199"/>
              <a:buChar char="•"/>
              <a:defRPr sz="3199"/>
            </a:lvl1pPr>
            <a:lvl2pPr marL="914400" lvl="1" indent="-406336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99"/>
              <a:buChar char="–"/>
              <a:defRPr sz="2799"/>
            </a:lvl2pPr>
            <a:lvl3pPr marL="1371600" lvl="2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609443" y="1435102"/>
            <a:ext cx="4010039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324635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99"/>
              <a:buFont typeface="Calibri"/>
              <a:buNone/>
              <a:defRPr sz="4399" b="0" i="0" u="none" strike="noStrike" cap="none">
                <a:solidFill>
                  <a:srgbClr val="4777B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736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336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Arial"/>
              <a:buChar char="–"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34" Type="http://schemas.openxmlformats.org/officeDocument/2006/relationships/image" Target="../media/image31.png"/><Relationship Id="rId7" Type="http://schemas.openxmlformats.org/officeDocument/2006/relationships/customXml" Target="../ink/ink3.xml"/><Relationship Id="rId12" Type="http://schemas.openxmlformats.org/officeDocument/2006/relationships/image" Target="../media/image20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customXml" Target="../ink/ink5.xml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16.png"/><Relationship Id="rId9" Type="http://schemas.openxmlformats.org/officeDocument/2006/relationships/customXml" Target="../ink/ink4.xml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customXml" Target="../ink/ink13.xml"/><Relationship Id="rId30" Type="http://schemas.openxmlformats.org/officeDocument/2006/relationships/image" Target="../media/image29.png"/><Relationship Id="rId8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sion.cs.stonybrook.edu/~supreeth/BodyHands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1210614" y="1957938"/>
            <a:ext cx="9602387" cy="175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7298"/>
              <a:buFont typeface="Calibri"/>
              <a:buNone/>
            </a:pPr>
            <a:r>
              <a:rPr lang="en-US" sz="4000"/>
              <a:t>Whose Hands Are These? Hand Detection and Hand-Body Association in the Wild</a:t>
            </a:r>
            <a:endParaRPr sz="2000"/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1210615" y="3886081"/>
            <a:ext cx="9504608" cy="175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99"/>
              <a:buNone/>
            </a:pPr>
            <a:r>
              <a:rPr lang="en-US" sz="2400" dirty="0">
                <a:solidFill>
                  <a:schemeClr val="dk1"/>
                </a:solidFill>
              </a:rPr>
              <a:t>Supreeth Narasimhaswamy, Thanh Nguyen, Mingzhen Huang, Minh </a:t>
            </a:r>
            <a:r>
              <a:rPr lang="en-US" sz="2400" dirty="0" err="1">
                <a:solidFill>
                  <a:schemeClr val="dk1"/>
                </a:solidFill>
              </a:rPr>
              <a:t>Hoai</a:t>
            </a:r>
            <a:endParaRPr sz="2000" dirty="0"/>
          </a:p>
        </p:txBody>
      </p:sp>
      <p:sp>
        <p:nvSpPr>
          <p:cNvPr id="95" name="Google Shape;95;p1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6AFBC76-8BEA-6988-814C-95F4384EB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5" y="795894"/>
            <a:ext cx="2308194" cy="84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8108876-F791-6694-F025-F799B87DA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265" y="898531"/>
            <a:ext cx="2820477" cy="64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KedOLREZrMe17zc6E_3R0aE5TvGz9sYZcavOc_JEYum=s900-c-k-c0x00ffffff-no-rj (900×900)">
            <a:extLst>
              <a:ext uri="{FF2B5EF4-FFF2-40B4-BE49-F238E27FC236}">
                <a16:creationId xmlns:a16="http://schemas.microsoft.com/office/drawing/2014/main" id="{675512B6-E60D-3458-AF14-B603A47EC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00" y="246716"/>
            <a:ext cx="1848617" cy="184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1C00909-35A7-A98D-46BD-13F26D96A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45" y="932498"/>
            <a:ext cx="2380004" cy="50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r>
              <a:rPr lang="en-US"/>
              <a:t>Based on RCNN framework</a:t>
            </a:r>
            <a:endParaRPr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Method</a:t>
            </a:r>
            <a:endParaRPr/>
          </a:p>
        </p:txBody>
      </p:sp>
      <p:pic>
        <p:nvPicPr>
          <p:cNvPr id="68" name="Picture 4" descr="A picture containing person, sky, outdoor, people&#10;&#10;Description automatically generated">
            <a:extLst>
              <a:ext uri="{FF2B5EF4-FFF2-40B4-BE49-F238E27FC236}">
                <a16:creationId xmlns:a16="http://schemas.microsoft.com/office/drawing/2014/main" id="{2DF7E80B-1FFB-BD91-6621-A0717741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79" y="2723886"/>
            <a:ext cx="1766565" cy="11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50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r>
              <a:rPr lang="en-US" dirty="0"/>
              <a:t>Based on RCNN framework</a:t>
            </a:r>
            <a:endParaRPr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Method</a:t>
            </a:r>
            <a:endParaRPr/>
          </a:p>
        </p:txBody>
      </p:sp>
      <p:pic>
        <p:nvPicPr>
          <p:cNvPr id="68" name="Picture 4" descr="A picture containing person, sky, outdoor, people&#10;&#10;Description automatically generated">
            <a:extLst>
              <a:ext uri="{FF2B5EF4-FFF2-40B4-BE49-F238E27FC236}">
                <a16:creationId xmlns:a16="http://schemas.microsoft.com/office/drawing/2014/main" id="{2DF7E80B-1FFB-BD91-6621-A0717741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79" y="2723886"/>
            <a:ext cx="1766565" cy="1169454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3DA3A9-E8EC-4F4A-D086-90D45BF4CD6F}"/>
              </a:ext>
            </a:extLst>
          </p:cNvPr>
          <p:cNvCxnSpPr/>
          <p:nvPr/>
        </p:nvCxnSpPr>
        <p:spPr>
          <a:xfrm flipV="1">
            <a:off x="2666781" y="3305934"/>
            <a:ext cx="487916" cy="1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344E8DF-294C-3D51-8637-9FC7F54D051E}"/>
              </a:ext>
            </a:extLst>
          </p:cNvPr>
          <p:cNvSpPr/>
          <p:nvPr/>
        </p:nvSpPr>
        <p:spPr>
          <a:xfrm>
            <a:off x="3299348" y="2725063"/>
            <a:ext cx="1741259" cy="11699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3547B2E-CA8D-5E5B-F9F3-85471763FA06}"/>
              </a:ext>
            </a:extLst>
          </p:cNvPr>
          <p:cNvSpPr txBox="1"/>
          <p:nvPr/>
        </p:nvSpPr>
        <p:spPr>
          <a:xfrm>
            <a:off x="3289825" y="3894517"/>
            <a:ext cx="1971614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"/>
              </a:rPr>
              <a:t>Backbone features</a:t>
            </a:r>
          </a:p>
        </p:txBody>
      </p:sp>
    </p:spTree>
    <p:extLst>
      <p:ext uri="{BB962C8B-B14F-4D97-AF65-F5344CB8AC3E}">
        <p14:creationId xmlns:p14="http://schemas.microsoft.com/office/powerpoint/2010/main" val="2726378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r>
              <a:rPr lang="en-US"/>
              <a:t>Based on RCNN framework</a:t>
            </a:r>
            <a:endParaRPr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Method</a:t>
            </a:r>
            <a:endParaRPr/>
          </a:p>
        </p:txBody>
      </p:sp>
      <p:pic>
        <p:nvPicPr>
          <p:cNvPr id="68" name="Picture 4" descr="A picture containing person, sky, outdoor, people&#10;&#10;Description automatically generated">
            <a:extLst>
              <a:ext uri="{FF2B5EF4-FFF2-40B4-BE49-F238E27FC236}">
                <a16:creationId xmlns:a16="http://schemas.microsoft.com/office/drawing/2014/main" id="{2DF7E80B-1FFB-BD91-6621-A0717741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79" y="2723886"/>
            <a:ext cx="1766565" cy="1169454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3DA3A9-E8EC-4F4A-D086-90D45BF4CD6F}"/>
              </a:ext>
            </a:extLst>
          </p:cNvPr>
          <p:cNvCxnSpPr/>
          <p:nvPr/>
        </p:nvCxnSpPr>
        <p:spPr>
          <a:xfrm flipV="1">
            <a:off x="2666781" y="3305934"/>
            <a:ext cx="487916" cy="1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344E8DF-294C-3D51-8637-9FC7F54D051E}"/>
              </a:ext>
            </a:extLst>
          </p:cNvPr>
          <p:cNvSpPr/>
          <p:nvPr/>
        </p:nvSpPr>
        <p:spPr>
          <a:xfrm>
            <a:off x="3299348" y="2725063"/>
            <a:ext cx="1741259" cy="11699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3547B2E-CA8D-5E5B-F9F3-85471763FA06}"/>
              </a:ext>
            </a:extLst>
          </p:cNvPr>
          <p:cNvSpPr txBox="1"/>
          <p:nvPr/>
        </p:nvSpPr>
        <p:spPr>
          <a:xfrm>
            <a:off x="3289825" y="3894517"/>
            <a:ext cx="1971614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Backbone features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D8E2FE-CB68-9ADD-D391-B5107B1E68C5}"/>
              </a:ext>
            </a:extLst>
          </p:cNvPr>
          <p:cNvSpPr/>
          <p:nvPr/>
        </p:nvSpPr>
        <p:spPr>
          <a:xfrm>
            <a:off x="4392171" y="2856564"/>
            <a:ext cx="399039" cy="3174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447EC4-A103-600F-53F4-11D50DCF5C3D}"/>
              </a:ext>
            </a:extLst>
          </p:cNvPr>
          <p:cNvSpPr/>
          <p:nvPr/>
        </p:nvSpPr>
        <p:spPr>
          <a:xfrm>
            <a:off x="3857095" y="3092358"/>
            <a:ext cx="489729" cy="7345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94AF8BB-519D-CC3D-F14A-9540C9AD9DD7}"/>
              </a:ext>
            </a:extLst>
          </p:cNvPr>
          <p:cNvCxnSpPr/>
          <p:nvPr/>
        </p:nvCxnSpPr>
        <p:spPr>
          <a:xfrm>
            <a:off x="4587156" y="2434851"/>
            <a:ext cx="7255" cy="415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B662835-9106-5ED1-D7F1-0E279133D690}"/>
              </a:ext>
            </a:extLst>
          </p:cNvPr>
          <p:cNvSpPr txBox="1"/>
          <p:nvPr/>
        </p:nvSpPr>
        <p:spPr>
          <a:xfrm>
            <a:off x="3924660" y="2062566"/>
            <a:ext cx="1590714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Hand proposal</a:t>
            </a:r>
            <a:endParaRPr lang="en-US" sz="1600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85A415E-289F-370F-2466-931AEC3EC522}"/>
              </a:ext>
            </a:extLst>
          </p:cNvPr>
          <p:cNvCxnSpPr>
            <a:cxnSpLocks/>
          </p:cNvCxnSpPr>
          <p:nvPr/>
        </p:nvCxnSpPr>
        <p:spPr>
          <a:xfrm flipH="1" flipV="1">
            <a:off x="4122818" y="3865949"/>
            <a:ext cx="1814" cy="49154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369CB90-8FB8-E0F1-E2D3-188311B66805}"/>
              </a:ext>
            </a:extLst>
          </p:cNvPr>
          <p:cNvSpPr txBox="1"/>
          <p:nvPr/>
        </p:nvSpPr>
        <p:spPr>
          <a:xfrm>
            <a:off x="3552828" y="4302625"/>
            <a:ext cx="1590714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Body proposal</a:t>
            </a:r>
            <a:endParaRPr lang="en-US" sz="1600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1F1B7B7-D284-F5D1-9132-5E5534BB12FB}"/>
              </a:ext>
            </a:extLst>
          </p:cNvPr>
          <p:cNvSpPr txBox="1"/>
          <p:nvPr/>
        </p:nvSpPr>
        <p:spPr>
          <a:xfrm>
            <a:off x="4432527" y="3114577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</a:t>
            </a:r>
            <a:endParaRPr lang="en-US" b="1">
              <a:cs typeface="Calibri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420E87-04C6-6DA5-A91F-2436EB96DA42}"/>
              </a:ext>
            </a:extLst>
          </p:cNvPr>
          <p:cNvSpPr txBox="1"/>
          <p:nvPr/>
        </p:nvSpPr>
        <p:spPr>
          <a:xfrm>
            <a:off x="3960935" y="2815297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3">
                    <a:lumMod val="75000"/>
                  </a:schemeClr>
                </a:solidFill>
              </a:rPr>
              <a:t>b</a:t>
            </a:r>
            <a:endParaRPr lang="en-US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55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r>
              <a:rPr lang="en-US"/>
              <a:t>Based on RCNN framework</a:t>
            </a:r>
            <a:endParaRPr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Method</a:t>
            </a:r>
            <a:endParaRPr/>
          </a:p>
        </p:txBody>
      </p:sp>
      <p:pic>
        <p:nvPicPr>
          <p:cNvPr id="68" name="Picture 4" descr="A picture containing person, sky, outdoor, people&#10;&#10;Description automatically generated">
            <a:extLst>
              <a:ext uri="{FF2B5EF4-FFF2-40B4-BE49-F238E27FC236}">
                <a16:creationId xmlns:a16="http://schemas.microsoft.com/office/drawing/2014/main" id="{2DF7E80B-1FFB-BD91-6621-A0717741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79" y="2723886"/>
            <a:ext cx="1766565" cy="1169454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3DA3A9-E8EC-4F4A-D086-90D45BF4CD6F}"/>
              </a:ext>
            </a:extLst>
          </p:cNvPr>
          <p:cNvCxnSpPr/>
          <p:nvPr/>
        </p:nvCxnSpPr>
        <p:spPr>
          <a:xfrm flipV="1">
            <a:off x="2666781" y="3305934"/>
            <a:ext cx="487916" cy="1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344E8DF-294C-3D51-8637-9FC7F54D051E}"/>
              </a:ext>
            </a:extLst>
          </p:cNvPr>
          <p:cNvSpPr/>
          <p:nvPr/>
        </p:nvSpPr>
        <p:spPr>
          <a:xfrm>
            <a:off x="3299348" y="2725063"/>
            <a:ext cx="1741259" cy="11699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3547B2E-CA8D-5E5B-F9F3-85471763FA06}"/>
              </a:ext>
            </a:extLst>
          </p:cNvPr>
          <p:cNvSpPr txBox="1"/>
          <p:nvPr/>
        </p:nvSpPr>
        <p:spPr>
          <a:xfrm>
            <a:off x="3289825" y="3894517"/>
            <a:ext cx="1971614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Backbone features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D8E2FE-CB68-9ADD-D391-B5107B1E68C5}"/>
              </a:ext>
            </a:extLst>
          </p:cNvPr>
          <p:cNvSpPr/>
          <p:nvPr/>
        </p:nvSpPr>
        <p:spPr>
          <a:xfrm>
            <a:off x="4392171" y="2856564"/>
            <a:ext cx="399039" cy="3174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447EC4-A103-600F-53F4-11D50DCF5C3D}"/>
              </a:ext>
            </a:extLst>
          </p:cNvPr>
          <p:cNvSpPr/>
          <p:nvPr/>
        </p:nvSpPr>
        <p:spPr>
          <a:xfrm>
            <a:off x="3857095" y="3092358"/>
            <a:ext cx="489729" cy="7345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94AF8BB-519D-CC3D-F14A-9540C9AD9DD7}"/>
              </a:ext>
            </a:extLst>
          </p:cNvPr>
          <p:cNvCxnSpPr/>
          <p:nvPr/>
        </p:nvCxnSpPr>
        <p:spPr>
          <a:xfrm>
            <a:off x="4587156" y="2434851"/>
            <a:ext cx="7255" cy="415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B662835-9106-5ED1-D7F1-0E279133D690}"/>
              </a:ext>
            </a:extLst>
          </p:cNvPr>
          <p:cNvSpPr txBox="1"/>
          <p:nvPr/>
        </p:nvSpPr>
        <p:spPr>
          <a:xfrm>
            <a:off x="3924660" y="2062566"/>
            <a:ext cx="1590714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Hand proposal</a:t>
            </a:r>
            <a:endParaRPr lang="en-US" sz="1600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85A415E-289F-370F-2466-931AEC3EC522}"/>
              </a:ext>
            </a:extLst>
          </p:cNvPr>
          <p:cNvCxnSpPr>
            <a:cxnSpLocks/>
          </p:cNvCxnSpPr>
          <p:nvPr/>
        </p:nvCxnSpPr>
        <p:spPr>
          <a:xfrm flipH="1" flipV="1">
            <a:off x="4122818" y="3865949"/>
            <a:ext cx="1814" cy="49154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369CB90-8FB8-E0F1-E2D3-188311B66805}"/>
              </a:ext>
            </a:extLst>
          </p:cNvPr>
          <p:cNvSpPr txBox="1"/>
          <p:nvPr/>
        </p:nvSpPr>
        <p:spPr>
          <a:xfrm>
            <a:off x="3552828" y="4302625"/>
            <a:ext cx="1590714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Body proposal</a:t>
            </a:r>
            <a:endParaRPr lang="en-US" sz="1600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1E0A0C1-0566-2BD1-68D1-1D97317B80F9}"/>
              </a:ext>
            </a:extLst>
          </p:cNvPr>
          <p:cNvCxnSpPr>
            <a:cxnSpLocks/>
          </p:cNvCxnSpPr>
          <p:nvPr/>
        </p:nvCxnSpPr>
        <p:spPr>
          <a:xfrm>
            <a:off x="4795743" y="3006201"/>
            <a:ext cx="4849969" cy="49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3BA7FCF-3A72-2B0C-0F99-3ED0F4B3A3FD}"/>
              </a:ext>
            </a:extLst>
          </p:cNvPr>
          <p:cNvCxnSpPr>
            <a:cxnSpLocks/>
          </p:cNvCxnSpPr>
          <p:nvPr/>
        </p:nvCxnSpPr>
        <p:spPr>
          <a:xfrm flipV="1">
            <a:off x="4351358" y="3708149"/>
            <a:ext cx="5255526" cy="5439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1EEBA40D-C988-86C0-6262-5EC541DB6394}"/>
              </a:ext>
            </a:extLst>
          </p:cNvPr>
          <p:cNvSpPr txBox="1"/>
          <p:nvPr/>
        </p:nvSpPr>
        <p:spPr>
          <a:xfrm>
            <a:off x="9716598" y="2846035"/>
            <a:ext cx="1862785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Hand Box &amp; Mask</a:t>
            </a:r>
            <a:endParaRPr lang="en-US" sz="1600">
              <a:solidFill>
                <a:srgbClr val="FF0000"/>
              </a:solidFill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C22FFEA-2131-4AB9-E6D6-8AD5F77DD544}"/>
              </a:ext>
            </a:extLst>
          </p:cNvPr>
          <p:cNvSpPr txBox="1"/>
          <p:nvPr/>
        </p:nvSpPr>
        <p:spPr>
          <a:xfrm>
            <a:off x="9691227" y="3541635"/>
            <a:ext cx="1862785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Body Box &amp; Mask</a:t>
            </a:r>
            <a:endParaRPr lang="en-US" sz="1600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1F1B7B7-D284-F5D1-9132-5E5534BB12FB}"/>
              </a:ext>
            </a:extLst>
          </p:cNvPr>
          <p:cNvSpPr txBox="1"/>
          <p:nvPr/>
        </p:nvSpPr>
        <p:spPr>
          <a:xfrm>
            <a:off x="4432527" y="3114577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</a:t>
            </a:r>
            <a:endParaRPr lang="en-US" b="1">
              <a:cs typeface="Calibri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420E87-04C6-6DA5-A91F-2436EB96DA42}"/>
              </a:ext>
            </a:extLst>
          </p:cNvPr>
          <p:cNvSpPr txBox="1"/>
          <p:nvPr/>
        </p:nvSpPr>
        <p:spPr>
          <a:xfrm>
            <a:off x="3960935" y="2815297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3">
                    <a:lumMod val="75000"/>
                  </a:schemeClr>
                </a:solidFill>
              </a:rPr>
              <a:t>b</a:t>
            </a:r>
            <a:endParaRPr lang="en-US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074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r>
              <a:rPr lang="en-US"/>
              <a:t>Based on RCNN framework</a:t>
            </a:r>
            <a:endParaRPr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Method</a:t>
            </a:r>
            <a:endParaRPr/>
          </a:p>
        </p:txBody>
      </p:sp>
      <p:pic>
        <p:nvPicPr>
          <p:cNvPr id="68" name="Picture 4" descr="A picture containing person, sky, outdoor, people&#10;&#10;Description automatically generated">
            <a:extLst>
              <a:ext uri="{FF2B5EF4-FFF2-40B4-BE49-F238E27FC236}">
                <a16:creationId xmlns:a16="http://schemas.microsoft.com/office/drawing/2014/main" id="{2DF7E80B-1FFB-BD91-6621-A0717741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79" y="2723886"/>
            <a:ext cx="1766565" cy="1169454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3DA3A9-E8EC-4F4A-D086-90D45BF4CD6F}"/>
              </a:ext>
            </a:extLst>
          </p:cNvPr>
          <p:cNvCxnSpPr/>
          <p:nvPr/>
        </p:nvCxnSpPr>
        <p:spPr>
          <a:xfrm flipV="1">
            <a:off x="2666781" y="3305934"/>
            <a:ext cx="487916" cy="1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344E8DF-294C-3D51-8637-9FC7F54D051E}"/>
              </a:ext>
            </a:extLst>
          </p:cNvPr>
          <p:cNvSpPr/>
          <p:nvPr/>
        </p:nvSpPr>
        <p:spPr>
          <a:xfrm>
            <a:off x="3299348" y="2725063"/>
            <a:ext cx="1741259" cy="11699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3547B2E-CA8D-5E5B-F9F3-85471763FA06}"/>
              </a:ext>
            </a:extLst>
          </p:cNvPr>
          <p:cNvSpPr txBox="1"/>
          <p:nvPr/>
        </p:nvSpPr>
        <p:spPr>
          <a:xfrm>
            <a:off x="3289825" y="3894517"/>
            <a:ext cx="1971614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Backbone features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D8E2FE-CB68-9ADD-D391-B5107B1E68C5}"/>
              </a:ext>
            </a:extLst>
          </p:cNvPr>
          <p:cNvSpPr/>
          <p:nvPr/>
        </p:nvSpPr>
        <p:spPr>
          <a:xfrm>
            <a:off x="4392171" y="2856564"/>
            <a:ext cx="399039" cy="3174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447EC4-A103-600F-53F4-11D50DCF5C3D}"/>
              </a:ext>
            </a:extLst>
          </p:cNvPr>
          <p:cNvSpPr/>
          <p:nvPr/>
        </p:nvSpPr>
        <p:spPr>
          <a:xfrm>
            <a:off x="3857095" y="3092358"/>
            <a:ext cx="489729" cy="7345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94AF8BB-519D-CC3D-F14A-9540C9AD9DD7}"/>
              </a:ext>
            </a:extLst>
          </p:cNvPr>
          <p:cNvCxnSpPr/>
          <p:nvPr/>
        </p:nvCxnSpPr>
        <p:spPr>
          <a:xfrm>
            <a:off x="4587156" y="2434851"/>
            <a:ext cx="7255" cy="415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B662835-9106-5ED1-D7F1-0E279133D690}"/>
              </a:ext>
            </a:extLst>
          </p:cNvPr>
          <p:cNvSpPr txBox="1"/>
          <p:nvPr/>
        </p:nvSpPr>
        <p:spPr>
          <a:xfrm>
            <a:off x="3924660" y="2062566"/>
            <a:ext cx="1590714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Hand proposal</a:t>
            </a:r>
            <a:endParaRPr lang="en-US" sz="1600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85A415E-289F-370F-2466-931AEC3EC522}"/>
              </a:ext>
            </a:extLst>
          </p:cNvPr>
          <p:cNvCxnSpPr>
            <a:cxnSpLocks/>
          </p:cNvCxnSpPr>
          <p:nvPr/>
        </p:nvCxnSpPr>
        <p:spPr>
          <a:xfrm flipH="1" flipV="1">
            <a:off x="4122818" y="3865949"/>
            <a:ext cx="1814" cy="49154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369CB90-8FB8-E0F1-E2D3-188311B66805}"/>
              </a:ext>
            </a:extLst>
          </p:cNvPr>
          <p:cNvSpPr txBox="1"/>
          <p:nvPr/>
        </p:nvSpPr>
        <p:spPr>
          <a:xfrm>
            <a:off x="3552828" y="4302625"/>
            <a:ext cx="1590714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Body proposal</a:t>
            </a:r>
            <a:endParaRPr lang="en-US" sz="1600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1E0A0C1-0566-2BD1-68D1-1D97317B80F9}"/>
              </a:ext>
            </a:extLst>
          </p:cNvPr>
          <p:cNvCxnSpPr>
            <a:cxnSpLocks/>
          </p:cNvCxnSpPr>
          <p:nvPr/>
        </p:nvCxnSpPr>
        <p:spPr>
          <a:xfrm>
            <a:off x="4795743" y="3006201"/>
            <a:ext cx="4849969" cy="49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3BA7FCF-3A72-2B0C-0F99-3ED0F4B3A3FD}"/>
              </a:ext>
            </a:extLst>
          </p:cNvPr>
          <p:cNvCxnSpPr>
            <a:cxnSpLocks/>
          </p:cNvCxnSpPr>
          <p:nvPr/>
        </p:nvCxnSpPr>
        <p:spPr>
          <a:xfrm flipV="1">
            <a:off x="4351358" y="3708149"/>
            <a:ext cx="5255526" cy="5439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1EEBA40D-C988-86C0-6262-5EC541DB6394}"/>
              </a:ext>
            </a:extLst>
          </p:cNvPr>
          <p:cNvSpPr txBox="1"/>
          <p:nvPr/>
        </p:nvSpPr>
        <p:spPr>
          <a:xfrm>
            <a:off x="9716598" y="2846035"/>
            <a:ext cx="1862785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Hand Box &amp; Mask</a:t>
            </a:r>
            <a:endParaRPr lang="en-US" sz="1600">
              <a:solidFill>
                <a:srgbClr val="FF0000"/>
              </a:solidFill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C22FFEA-2131-4AB9-E6D6-8AD5F77DD544}"/>
              </a:ext>
            </a:extLst>
          </p:cNvPr>
          <p:cNvSpPr txBox="1"/>
          <p:nvPr/>
        </p:nvSpPr>
        <p:spPr>
          <a:xfrm>
            <a:off x="9691227" y="3541635"/>
            <a:ext cx="1862785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Body Box &amp; Mask</a:t>
            </a:r>
            <a:endParaRPr lang="en-US" sz="1600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5E5BFDF-D2D3-E9D4-5C66-2D7B7222A5D1}"/>
              </a:ext>
            </a:extLst>
          </p:cNvPr>
          <p:cNvSpPr/>
          <p:nvPr/>
        </p:nvSpPr>
        <p:spPr>
          <a:xfrm>
            <a:off x="5051262" y="4293596"/>
            <a:ext cx="1940780" cy="13694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1F1B7B7-D284-F5D1-9132-5E5534BB12FB}"/>
              </a:ext>
            </a:extLst>
          </p:cNvPr>
          <p:cNvSpPr txBox="1"/>
          <p:nvPr/>
        </p:nvSpPr>
        <p:spPr>
          <a:xfrm>
            <a:off x="4432527" y="3114577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</a:t>
            </a:r>
            <a:endParaRPr lang="en-US" b="1">
              <a:cs typeface="Calibri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420E87-04C6-6DA5-A91F-2436EB96DA42}"/>
              </a:ext>
            </a:extLst>
          </p:cNvPr>
          <p:cNvSpPr txBox="1"/>
          <p:nvPr/>
        </p:nvSpPr>
        <p:spPr>
          <a:xfrm>
            <a:off x="3960935" y="2815297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3">
                    <a:lumMod val="75000"/>
                  </a:schemeClr>
                </a:solidFill>
              </a:rPr>
              <a:t>b</a:t>
            </a:r>
            <a:endParaRPr lang="en-US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2042714-C4A8-0773-8D36-3F312831DB4F}"/>
              </a:ext>
            </a:extLst>
          </p:cNvPr>
          <p:cNvCxnSpPr>
            <a:cxnSpLocks/>
          </p:cNvCxnSpPr>
          <p:nvPr/>
        </p:nvCxnSpPr>
        <p:spPr>
          <a:xfrm>
            <a:off x="6056343" y="3015268"/>
            <a:ext cx="7253" cy="124971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F1648D5-26FA-14A9-DCBF-33B5A8FA3B3A}"/>
              </a:ext>
            </a:extLst>
          </p:cNvPr>
          <p:cNvCxnSpPr>
            <a:cxnSpLocks/>
          </p:cNvCxnSpPr>
          <p:nvPr/>
        </p:nvCxnSpPr>
        <p:spPr>
          <a:xfrm>
            <a:off x="5693579" y="3713585"/>
            <a:ext cx="7252" cy="560470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771F4B4B-FA5A-56DB-9548-A39187D57191}"/>
              </a:ext>
            </a:extLst>
          </p:cNvPr>
          <p:cNvSpPr txBox="1"/>
          <p:nvPr/>
        </p:nvSpPr>
        <p:spPr>
          <a:xfrm>
            <a:off x="4972362" y="4711520"/>
            <a:ext cx="2098580" cy="5846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Hand-Body Association Module</a:t>
            </a:r>
            <a:endParaRPr lang="en-US">
              <a:cs typeface="Calibri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3FE7EA-B166-F78A-6B96-D8F72E8575B9}"/>
              </a:ext>
            </a:extLst>
          </p:cNvPr>
          <p:cNvCxnSpPr>
            <a:cxnSpLocks/>
          </p:cNvCxnSpPr>
          <p:nvPr/>
        </p:nvCxnSpPr>
        <p:spPr>
          <a:xfrm flipV="1">
            <a:off x="7092484" y="4893019"/>
            <a:ext cx="324673" cy="1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533CB510-65E4-EDBB-B250-091C2901DFD0}"/>
              </a:ext>
            </a:extLst>
          </p:cNvPr>
          <p:cNvSpPr txBox="1"/>
          <p:nvPr/>
        </p:nvSpPr>
        <p:spPr>
          <a:xfrm>
            <a:off x="7407178" y="4728870"/>
            <a:ext cx="765429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P(</a:t>
            </a:r>
            <a:r>
              <a:rPr lang="en-US" sz="1600" err="1"/>
              <a:t>b|h</a:t>
            </a:r>
            <a:r>
              <a:rPr lang="en-US" sz="1600"/>
              <a:t>)</a:t>
            </a:r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5149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r>
              <a:rPr lang="en-US"/>
              <a:t>Based on RCNN framework</a:t>
            </a:r>
            <a:endParaRPr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Method</a:t>
            </a:r>
            <a:endParaRPr sz="4000"/>
          </a:p>
        </p:txBody>
      </p:sp>
      <p:pic>
        <p:nvPicPr>
          <p:cNvPr id="68" name="Picture 4" descr="A picture containing person, sky, outdoor, people&#10;&#10;Description automatically generated">
            <a:extLst>
              <a:ext uri="{FF2B5EF4-FFF2-40B4-BE49-F238E27FC236}">
                <a16:creationId xmlns:a16="http://schemas.microsoft.com/office/drawing/2014/main" id="{2DF7E80B-1FFB-BD91-6621-A0717741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79" y="2723886"/>
            <a:ext cx="1766565" cy="1169454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3DA3A9-E8EC-4F4A-D086-90D45BF4CD6F}"/>
              </a:ext>
            </a:extLst>
          </p:cNvPr>
          <p:cNvCxnSpPr/>
          <p:nvPr/>
        </p:nvCxnSpPr>
        <p:spPr>
          <a:xfrm flipV="1">
            <a:off x="2666781" y="3305934"/>
            <a:ext cx="487916" cy="1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344E8DF-294C-3D51-8637-9FC7F54D051E}"/>
              </a:ext>
            </a:extLst>
          </p:cNvPr>
          <p:cNvSpPr/>
          <p:nvPr/>
        </p:nvSpPr>
        <p:spPr>
          <a:xfrm>
            <a:off x="3299348" y="2725063"/>
            <a:ext cx="1741259" cy="11699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3547B2E-CA8D-5E5B-F9F3-85471763FA06}"/>
              </a:ext>
            </a:extLst>
          </p:cNvPr>
          <p:cNvSpPr txBox="1"/>
          <p:nvPr/>
        </p:nvSpPr>
        <p:spPr>
          <a:xfrm>
            <a:off x="3289825" y="3894517"/>
            <a:ext cx="1971614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"/>
              </a:rPr>
              <a:t>Backbone features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D8E2FE-CB68-9ADD-D391-B5107B1E68C5}"/>
              </a:ext>
            </a:extLst>
          </p:cNvPr>
          <p:cNvSpPr/>
          <p:nvPr/>
        </p:nvSpPr>
        <p:spPr>
          <a:xfrm>
            <a:off x="4392171" y="2856564"/>
            <a:ext cx="399039" cy="3174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447EC4-A103-600F-53F4-11D50DCF5C3D}"/>
              </a:ext>
            </a:extLst>
          </p:cNvPr>
          <p:cNvSpPr/>
          <p:nvPr/>
        </p:nvSpPr>
        <p:spPr>
          <a:xfrm>
            <a:off x="3857095" y="3092358"/>
            <a:ext cx="489729" cy="7345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94AF8BB-519D-CC3D-F14A-9540C9AD9DD7}"/>
              </a:ext>
            </a:extLst>
          </p:cNvPr>
          <p:cNvCxnSpPr/>
          <p:nvPr/>
        </p:nvCxnSpPr>
        <p:spPr>
          <a:xfrm>
            <a:off x="4587156" y="2434851"/>
            <a:ext cx="7255" cy="415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B662835-9106-5ED1-D7F1-0E279133D690}"/>
              </a:ext>
            </a:extLst>
          </p:cNvPr>
          <p:cNvSpPr txBox="1"/>
          <p:nvPr/>
        </p:nvSpPr>
        <p:spPr>
          <a:xfrm>
            <a:off x="3924660" y="2062566"/>
            <a:ext cx="1590714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Hand proposal</a:t>
            </a:r>
            <a:endParaRPr lang="en-US" sz="1600" dirty="0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85A415E-289F-370F-2466-931AEC3EC522}"/>
              </a:ext>
            </a:extLst>
          </p:cNvPr>
          <p:cNvCxnSpPr>
            <a:cxnSpLocks/>
          </p:cNvCxnSpPr>
          <p:nvPr/>
        </p:nvCxnSpPr>
        <p:spPr>
          <a:xfrm flipH="1" flipV="1">
            <a:off x="4122818" y="3865949"/>
            <a:ext cx="1814" cy="49154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369CB90-8FB8-E0F1-E2D3-188311B66805}"/>
              </a:ext>
            </a:extLst>
          </p:cNvPr>
          <p:cNvSpPr txBox="1"/>
          <p:nvPr/>
        </p:nvSpPr>
        <p:spPr>
          <a:xfrm>
            <a:off x="3552828" y="4302625"/>
            <a:ext cx="1590714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Body proposal</a:t>
            </a:r>
            <a:endParaRPr lang="en-US" sz="1600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1E0A0C1-0566-2BD1-68D1-1D97317B80F9}"/>
              </a:ext>
            </a:extLst>
          </p:cNvPr>
          <p:cNvCxnSpPr>
            <a:cxnSpLocks/>
          </p:cNvCxnSpPr>
          <p:nvPr/>
        </p:nvCxnSpPr>
        <p:spPr>
          <a:xfrm>
            <a:off x="4795743" y="3006201"/>
            <a:ext cx="4849969" cy="49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3BA7FCF-3A72-2B0C-0F99-3ED0F4B3A3FD}"/>
              </a:ext>
            </a:extLst>
          </p:cNvPr>
          <p:cNvCxnSpPr>
            <a:cxnSpLocks/>
          </p:cNvCxnSpPr>
          <p:nvPr/>
        </p:nvCxnSpPr>
        <p:spPr>
          <a:xfrm flipV="1">
            <a:off x="4351358" y="3708149"/>
            <a:ext cx="5255526" cy="5439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1EEBA40D-C988-86C0-6262-5EC541DB6394}"/>
              </a:ext>
            </a:extLst>
          </p:cNvPr>
          <p:cNvSpPr txBox="1"/>
          <p:nvPr/>
        </p:nvSpPr>
        <p:spPr>
          <a:xfrm>
            <a:off x="9716598" y="2846035"/>
            <a:ext cx="1862785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Hand Box &amp; Mask</a:t>
            </a:r>
            <a:endParaRPr lang="en-US" sz="1600">
              <a:solidFill>
                <a:srgbClr val="FF0000"/>
              </a:solidFill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C22FFEA-2131-4AB9-E6D6-8AD5F77DD544}"/>
              </a:ext>
            </a:extLst>
          </p:cNvPr>
          <p:cNvSpPr txBox="1"/>
          <p:nvPr/>
        </p:nvSpPr>
        <p:spPr>
          <a:xfrm>
            <a:off x="9691227" y="3541635"/>
            <a:ext cx="1862785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Body Box &amp; Mask</a:t>
            </a:r>
            <a:endParaRPr lang="en-US" sz="1600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5E5BFDF-D2D3-E9D4-5C66-2D7B7222A5D1}"/>
              </a:ext>
            </a:extLst>
          </p:cNvPr>
          <p:cNvSpPr/>
          <p:nvPr/>
        </p:nvSpPr>
        <p:spPr>
          <a:xfrm>
            <a:off x="5051262" y="4293596"/>
            <a:ext cx="1940780" cy="13694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1F1B7B7-D284-F5D1-9132-5E5534BB12FB}"/>
              </a:ext>
            </a:extLst>
          </p:cNvPr>
          <p:cNvSpPr txBox="1"/>
          <p:nvPr/>
        </p:nvSpPr>
        <p:spPr>
          <a:xfrm>
            <a:off x="4432527" y="3114577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</a:t>
            </a:r>
            <a:endParaRPr lang="en-US" b="1">
              <a:cs typeface="Calibri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420E87-04C6-6DA5-A91F-2436EB96DA42}"/>
              </a:ext>
            </a:extLst>
          </p:cNvPr>
          <p:cNvSpPr txBox="1"/>
          <p:nvPr/>
        </p:nvSpPr>
        <p:spPr>
          <a:xfrm>
            <a:off x="3960935" y="2815297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3">
                    <a:lumMod val="75000"/>
                  </a:schemeClr>
                </a:solidFill>
              </a:rPr>
              <a:t>b</a:t>
            </a:r>
            <a:endParaRPr lang="en-US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2042714-C4A8-0773-8D36-3F312831DB4F}"/>
              </a:ext>
            </a:extLst>
          </p:cNvPr>
          <p:cNvCxnSpPr>
            <a:cxnSpLocks/>
          </p:cNvCxnSpPr>
          <p:nvPr/>
        </p:nvCxnSpPr>
        <p:spPr>
          <a:xfrm>
            <a:off x="6056343" y="3015268"/>
            <a:ext cx="7253" cy="124971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F1648D5-26FA-14A9-DCBF-33B5A8FA3B3A}"/>
              </a:ext>
            </a:extLst>
          </p:cNvPr>
          <p:cNvCxnSpPr>
            <a:cxnSpLocks/>
          </p:cNvCxnSpPr>
          <p:nvPr/>
        </p:nvCxnSpPr>
        <p:spPr>
          <a:xfrm>
            <a:off x="5693579" y="3713585"/>
            <a:ext cx="7252" cy="560470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771F4B4B-FA5A-56DB-9548-A39187D57191}"/>
              </a:ext>
            </a:extLst>
          </p:cNvPr>
          <p:cNvSpPr txBox="1"/>
          <p:nvPr/>
        </p:nvSpPr>
        <p:spPr>
          <a:xfrm>
            <a:off x="4972362" y="4711520"/>
            <a:ext cx="2098580" cy="5846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Hand-Body Association Module</a:t>
            </a:r>
            <a:endParaRPr lang="en-US">
              <a:cs typeface="Calibri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3FE7EA-B166-F78A-6B96-D8F72E8575B9}"/>
              </a:ext>
            </a:extLst>
          </p:cNvPr>
          <p:cNvCxnSpPr>
            <a:cxnSpLocks/>
          </p:cNvCxnSpPr>
          <p:nvPr/>
        </p:nvCxnSpPr>
        <p:spPr>
          <a:xfrm flipV="1">
            <a:off x="7092484" y="4893019"/>
            <a:ext cx="324673" cy="1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533CB510-65E4-EDBB-B250-091C2901DFD0}"/>
              </a:ext>
            </a:extLst>
          </p:cNvPr>
          <p:cNvSpPr txBox="1"/>
          <p:nvPr/>
        </p:nvSpPr>
        <p:spPr>
          <a:xfrm>
            <a:off x="7407178" y="4728870"/>
            <a:ext cx="765429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P(</a:t>
            </a:r>
            <a:r>
              <a:rPr lang="en-US" sz="1600" err="1"/>
              <a:t>b|h</a:t>
            </a:r>
            <a:r>
              <a:rPr lang="en-US" sz="1600"/>
              <a:t>)</a:t>
            </a:r>
            <a:endParaRPr lang="en-US" sz="1600">
              <a:cs typeface="Calibri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4DE2071-B18F-D14D-DEFB-DA9426994099}"/>
              </a:ext>
            </a:extLst>
          </p:cNvPr>
          <p:cNvCxnSpPr>
            <a:cxnSpLocks/>
          </p:cNvCxnSpPr>
          <p:nvPr/>
        </p:nvCxnSpPr>
        <p:spPr>
          <a:xfrm flipV="1">
            <a:off x="8099150" y="4893018"/>
            <a:ext cx="306535" cy="1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7C2FA097-17EC-84F5-DC86-FE6765DEDE98}"/>
              </a:ext>
            </a:extLst>
          </p:cNvPr>
          <p:cNvSpPr/>
          <p:nvPr/>
        </p:nvSpPr>
        <p:spPr>
          <a:xfrm>
            <a:off x="8446042" y="4516203"/>
            <a:ext cx="1160842" cy="7799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191F161-2F25-6A5B-E511-36719B1E07F5}"/>
              </a:ext>
            </a:extLst>
          </p:cNvPr>
          <p:cNvSpPr txBox="1"/>
          <p:nvPr/>
        </p:nvSpPr>
        <p:spPr>
          <a:xfrm>
            <a:off x="8444513" y="4592835"/>
            <a:ext cx="1232487" cy="5847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Hungarian</a:t>
            </a:r>
            <a:endParaRPr lang="en-US">
              <a:cs typeface="Calibri" panose="020F0502020204030204"/>
            </a:endParaRPr>
          </a:p>
          <a:p>
            <a:pPr algn="ctr"/>
            <a:r>
              <a:rPr lang="en-US" sz="1600">
                <a:cs typeface="Calibri"/>
              </a:rPr>
              <a:t>Matching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34D5BEF2-E8B6-0D6E-BB64-8D596B3F7B19}"/>
              </a:ext>
            </a:extLst>
          </p:cNvPr>
          <p:cNvCxnSpPr>
            <a:cxnSpLocks/>
          </p:cNvCxnSpPr>
          <p:nvPr/>
        </p:nvCxnSpPr>
        <p:spPr>
          <a:xfrm flipV="1">
            <a:off x="9645712" y="4896167"/>
            <a:ext cx="306535" cy="1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442F5FF1-C3D7-3DC2-D087-DDFAEDA5C940}"/>
              </a:ext>
            </a:extLst>
          </p:cNvPr>
          <p:cNvSpPr txBox="1"/>
          <p:nvPr/>
        </p:nvSpPr>
        <p:spPr>
          <a:xfrm>
            <a:off x="9952247" y="4613860"/>
            <a:ext cx="1390718" cy="5847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Hand-Body</a:t>
            </a:r>
          </a:p>
          <a:p>
            <a:r>
              <a:rPr lang="en-US" sz="1600">
                <a:cs typeface="Calibri"/>
              </a:rPr>
              <a:t>Assignment</a:t>
            </a:r>
          </a:p>
        </p:txBody>
      </p:sp>
    </p:spTree>
    <p:extLst>
      <p:ext uri="{BB962C8B-B14F-4D97-AF65-F5344CB8AC3E}">
        <p14:creationId xmlns:p14="http://schemas.microsoft.com/office/powerpoint/2010/main" val="4201250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2E1DC7-D382-5DED-986A-DE3D2A8320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AD5EB1-7B26-0D7E-7321-99B0C91CC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Hand-Body Association Module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B134F-7F19-9CD1-43D5-E23E38481405}"/>
              </a:ext>
            </a:extLst>
          </p:cNvPr>
          <p:cNvSpPr/>
          <p:nvPr/>
        </p:nvSpPr>
        <p:spPr>
          <a:xfrm>
            <a:off x="3237856" y="3087192"/>
            <a:ext cx="399039" cy="3174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7F433-5F45-7864-87AB-BFEEDC65F7B1}"/>
              </a:ext>
            </a:extLst>
          </p:cNvPr>
          <p:cNvSpPr/>
          <p:nvPr/>
        </p:nvSpPr>
        <p:spPr>
          <a:xfrm>
            <a:off x="3237855" y="3576920"/>
            <a:ext cx="489729" cy="7345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933C1D-D4B0-A389-B262-EE6495FF5453}"/>
              </a:ext>
            </a:extLst>
          </p:cNvPr>
          <p:cNvCxnSpPr>
            <a:cxnSpLocks/>
          </p:cNvCxnSpPr>
          <p:nvPr/>
        </p:nvCxnSpPr>
        <p:spPr>
          <a:xfrm>
            <a:off x="3641428" y="3236828"/>
            <a:ext cx="1340241" cy="49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55547C-2B6A-496D-D160-4282234C05F6}"/>
              </a:ext>
            </a:extLst>
          </p:cNvPr>
          <p:cNvCxnSpPr>
            <a:cxnSpLocks/>
          </p:cNvCxnSpPr>
          <p:nvPr/>
        </p:nvCxnSpPr>
        <p:spPr>
          <a:xfrm flipV="1">
            <a:off x="3732118" y="3938778"/>
            <a:ext cx="1246999" cy="14507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845608D-8E7A-5016-56B5-BB9E74424260}"/>
              </a:ext>
            </a:extLst>
          </p:cNvPr>
          <p:cNvSpPr/>
          <p:nvPr/>
        </p:nvSpPr>
        <p:spPr>
          <a:xfrm>
            <a:off x="5103133" y="2782965"/>
            <a:ext cx="2738858" cy="176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43149B-94C5-87C7-3F44-D1863F9923C7}"/>
              </a:ext>
            </a:extLst>
          </p:cNvPr>
          <p:cNvSpPr txBox="1"/>
          <p:nvPr/>
        </p:nvSpPr>
        <p:spPr>
          <a:xfrm>
            <a:off x="2924519" y="3073134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</a:t>
            </a:r>
            <a:endParaRPr lang="en-US" b="1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DDE31-269F-D5A4-27B8-6F78ACD6DBEB}"/>
              </a:ext>
            </a:extLst>
          </p:cNvPr>
          <p:cNvSpPr txBox="1"/>
          <p:nvPr/>
        </p:nvSpPr>
        <p:spPr>
          <a:xfrm>
            <a:off x="2924518" y="3726106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3">
                    <a:lumMod val="75000"/>
                  </a:schemeClr>
                </a:solidFill>
              </a:rPr>
              <a:t>b</a:t>
            </a:r>
            <a:endParaRPr lang="en-US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4B301F-4AD6-A895-258A-CF73860FCEDC}"/>
              </a:ext>
            </a:extLst>
          </p:cNvPr>
          <p:cNvCxnSpPr>
            <a:cxnSpLocks/>
          </p:cNvCxnSpPr>
          <p:nvPr/>
        </p:nvCxnSpPr>
        <p:spPr>
          <a:xfrm flipV="1">
            <a:off x="8024055" y="3618183"/>
            <a:ext cx="560469" cy="1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D2FADA9-12C0-BD23-25C7-633B28982508}"/>
              </a:ext>
            </a:extLst>
          </p:cNvPr>
          <p:cNvSpPr txBox="1"/>
          <p:nvPr/>
        </p:nvSpPr>
        <p:spPr>
          <a:xfrm>
            <a:off x="8584524" y="3418827"/>
            <a:ext cx="822061" cy="369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b|h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FC5B6C-6D1A-0CB2-5067-96A74375514B}"/>
              </a:ext>
            </a:extLst>
          </p:cNvPr>
          <p:cNvSpPr txBox="1"/>
          <p:nvPr/>
        </p:nvSpPr>
        <p:spPr>
          <a:xfrm>
            <a:off x="5265517" y="3238169"/>
            <a:ext cx="2403278" cy="7078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Hand-Body Association Module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8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2E1DC7-D382-5DED-986A-DE3D2A8320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AD5EB1-7B26-0D7E-7321-99B0C91CC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Hand-Body Association Module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B134F-7F19-9CD1-43D5-E23E38481405}"/>
              </a:ext>
            </a:extLst>
          </p:cNvPr>
          <p:cNvSpPr/>
          <p:nvPr/>
        </p:nvSpPr>
        <p:spPr>
          <a:xfrm>
            <a:off x="3237856" y="3087192"/>
            <a:ext cx="399039" cy="3174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7F433-5F45-7864-87AB-BFEEDC65F7B1}"/>
              </a:ext>
            </a:extLst>
          </p:cNvPr>
          <p:cNvSpPr/>
          <p:nvPr/>
        </p:nvSpPr>
        <p:spPr>
          <a:xfrm>
            <a:off x="3237855" y="3576920"/>
            <a:ext cx="489729" cy="7345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933C1D-D4B0-A389-B262-EE6495FF5453}"/>
              </a:ext>
            </a:extLst>
          </p:cNvPr>
          <p:cNvCxnSpPr>
            <a:cxnSpLocks/>
          </p:cNvCxnSpPr>
          <p:nvPr/>
        </p:nvCxnSpPr>
        <p:spPr>
          <a:xfrm>
            <a:off x="3641428" y="3236828"/>
            <a:ext cx="1340241" cy="49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55547C-2B6A-496D-D160-4282234C05F6}"/>
              </a:ext>
            </a:extLst>
          </p:cNvPr>
          <p:cNvCxnSpPr>
            <a:cxnSpLocks/>
          </p:cNvCxnSpPr>
          <p:nvPr/>
        </p:nvCxnSpPr>
        <p:spPr>
          <a:xfrm flipV="1">
            <a:off x="3732118" y="3938778"/>
            <a:ext cx="1246999" cy="14507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845608D-8E7A-5016-56B5-BB9E74424260}"/>
              </a:ext>
            </a:extLst>
          </p:cNvPr>
          <p:cNvSpPr/>
          <p:nvPr/>
        </p:nvSpPr>
        <p:spPr>
          <a:xfrm>
            <a:off x="5103133" y="2782965"/>
            <a:ext cx="2738858" cy="176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43149B-94C5-87C7-3F44-D1863F9923C7}"/>
              </a:ext>
            </a:extLst>
          </p:cNvPr>
          <p:cNvSpPr txBox="1"/>
          <p:nvPr/>
        </p:nvSpPr>
        <p:spPr>
          <a:xfrm>
            <a:off x="2924519" y="3073134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</a:t>
            </a:r>
            <a:endParaRPr lang="en-US" b="1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DDE31-269F-D5A4-27B8-6F78ACD6DBEB}"/>
              </a:ext>
            </a:extLst>
          </p:cNvPr>
          <p:cNvSpPr txBox="1"/>
          <p:nvPr/>
        </p:nvSpPr>
        <p:spPr>
          <a:xfrm>
            <a:off x="2924518" y="3726106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3">
                    <a:lumMod val="75000"/>
                  </a:schemeClr>
                </a:solidFill>
              </a:rPr>
              <a:t>b</a:t>
            </a:r>
            <a:endParaRPr lang="en-US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4B301F-4AD6-A895-258A-CF73860FCEDC}"/>
              </a:ext>
            </a:extLst>
          </p:cNvPr>
          <p:cNvCxnSpPr>
            <a:cxnSpLocks/>
          </p:cNvCxnSpPr>
          <p:nvPr/>
        </p:nvCxnSpPr>
        <p:spPr>
          <a:xfrm flipV="1">
            <a:off x="8024055" y="3618183"/>
            <a:ext cx="560469" cy="1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D2FADA9-12C0-BD23-25C7-633B28982508}"/>
              </a:ext>
            </a:extLst>
          </p:cNvPr>
          <p:cNvSpPr txBox="1"/>
          <p:nvPr/>
        </p:nvSpPr>
        <p:spPr>
          <a:xfrm>
            <a:off x="8584524" y="3418827"/>
            <a:ext cx="822061" cy="369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b|h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AC8A30-85C9-240A-146F-76B93DAEDD2A}"/>
              </a:ext>
            </a:extLst>
          </p:cNvPr>
          <p:cNvSpPr txBox="1"/>
          <p:nvPr/>
        </p:nvSpPr>
        <p:spPr>
          <a:xfrm>
            <a:off x="2399222" y="4830622"/>
            <a:ext cx="7437236" cy="3999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99" dirty="0">
                <a:latin typeface="Calibri" panose="020F0502020204030204" pitchFamily="34" charset="0"/>
                <a:cs typeface="Calibri" panose="020F0502020204030204" pitchFamily="34" charset="0"/>
              </a:rPr>
              <a:t>Under some assumptions: </a:t>
            </a:r>
            <a:r>
              <a:rPr lang="en-US" sz="1999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P(</a:t>
            </a:r>
            <a:r>
              <a:rPr lang="en-US" sz="1999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b|h</a:t>
            </a:r>
            <a:r>
              <a:rPr lang="en-US" sz="1999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= P(</a:t>
            </a:r>
            <a:r>
              <a:rPr lang="en-US" sz="1999" dirty="0" err="1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</a:t>
            </a:r>
            <a:r>
              <a:rPr lang="en-US" sz="1999" baseline="-25000" dirty="0" err="1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h,b</a:t>
            </a:r>
            <a:r>
              <a:rPr lang="en-US" sz="1999" dirty="0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= 1</a:t>
            </a:r>
            <a:r>
              <a:rPr lang="en-US" sz="1999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 </a:t>
            </a:r>
            <a:r>
              <a:rPr lang="en-US" sz="1999" dirty="0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P(b | h, </a:t>
            </a:r>
            <a:r>
              <a:rPr lang="en-US" sz="1999" dirty="0" err="1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</a:t>
            </a:r>
            <a:r>
              <a:rPr lang="en-US" sz="1999" baseline="-25000" dirty="0" err="1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h,b</a:t>
            </a:r>
            <a:r>
              <a:rPr lang="en-US" sz="1999" dirty="0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= 1) 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E44DACD6-6048-66EA-E262-1DAA30F29EC0}"/>
              </a:ext>
            </a:extLst>
          </p:cNvPr>
          <p:cNvSpPr/>
          <p:nvPr/>
        </p:nvSpPr>
        <p:spPr>
          <a:xfrm rot="5400000">
            <a:off x="7892035" y="4486758"/>
            <a:ext cx="108676" cy="15527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BBB0076-A31B-97BC-63A6-A92636FB9E14}"/>
              </a:ext>
            </a:extLst>
          </p:cNvPr>
          <p:cNvSpPr/>
          <p:nvPr/>
        </p:nvSpPr>
        <p:spPr>
          <a:xfrm rot="5400000">
            <a:off x="6543705" y="4868784"/>
            <a:ext cx="160343" cy="8001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049195-B6DC-257E-EE01-945E65263D1F}"/>
              </a:ext>
            </a:extLst>
          </p:cNvPr>
          <p:cNvSpPr txBox="1"/>
          <p:nvPr/>
        </p:nvSpPr>
        <p:spPr>
          <a:xfrm>
            <a:off x="5307211" y="5682218"/>
            <a:ext cx="2361584" cy="369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Overlap between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515513-22A5-C50C-1A48-93CB24CBFE1B}"/>
              </a:ext>
            </a:extLst>
          </p:cNvPr>
          <p:cNvCxnSpPr>
            <a:cxnSpLocks/>
          </p:cNvCxnSpPr>
          <p:nvPr/>
        </p:nvCxnSpPr>
        <p:spPr>
          <a:xfrm flipH="1" flipV="1">
            <a:off x="8024055" y="5351415"/>
            <a:ext cx="736407" cy="3373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E365BAB-E26D-2AEA-FBD3-712C70342608}"/>
              </a:ext>
            </a:extLst>
          </p:cNvPr>
          <p:cNvSpPr txBox="1"/>
          <p:nvPr/>
        </p:nvSpPr>
        <p:spPr>
          <a:xfrm>
            <a:off x="7846080" y="5682218"/>
            <a:ext cx="2751553" cy="369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Positional density over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6CE7D6-4A91-2273-CE77-F8369952AF5A}"/>
              </a:ext>
            </a:extLst>
          </p:cNvPr>
          <p:cNvCxnSpPr>
            <a:cxnSpLocks/>
          </p:cNvCxnSpPr>
          <p:nvPr/>
        </p:nvCxnSpPr>
        <p:spPr>
          <a:xfrm flipV="1">
            <a:off x="6154098" y="5410493"/>
            <a:ext cx="469778" cy="31923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2FC5B6C-6D1A-0CB2-5067-96A74375514B}"/>
              </a:ext>
            </a:extLst>
          </p:cNvPr>
          <p:cNvSpPr txBox="1"/>
          <p:nvPr/>
        </p:nvSpPr>
        <p:spPr>
          <a:xfrm>
            <a:off x="5265517" y="3238169"/>
            <a:ext cx="2403278" cy="7078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Hand-Body Association Module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47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2E1DC7-D382-5DED-986A-DE3D2A8320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AD5EB1-7B26-0D7E-7321-99B0C91CC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Hand-Body Association Module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B134F-7F19-9CD1-43D5-E23E38481405}"/>
              </a:ext>
            </a:extLst>
          </p:cNvPr>
          <p:cNvSpPr/>
          <p:nvPr/>
        </p:nvSpPr>
        <p:spPr>
          <a:xfrm>
            <a:off x="3237856" y="3087192"/>
            <a:ext cx="399039" cy="3174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7F433-5F45-7864-87AB-BFEEDC65F7B1}"/>
              </a:ext>
            </a:extLst>
          </p:cNvPr>
          <p:cNvSpPr/>
          <p:nvPr/>
        </p:nvSpPr>
        <p:spPr>
          <a:xfrm>
            <a:off x="3237855" y="3576920"/>
            <a:ext cx="489729" cy="7345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933C1D-D4B0-A389-B262-EE6495FF5453}"/>
              </a:ext>
            </a:extLst>
          </p:cNvPr>
          <p:cNvCxnSpPr>
            <a:cxnSpLocks/>
          </p:cNvCxnSpPr>
          <p:nvPr/>
        </p:nvCxnSpPr>
        <p:spPr>
          <a:xfrm>
            <a:off x="3641428" y="3236828"/>
            <a:ext cx="1340241" cy="49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55547C-2B6A-496D-D160-4282234C05F6}"/>
              </a:ext>
            </a:extLst>
          </p:cNvPr>
          <p:cNvCxnSpPr>
            <a:cxnSpLocks/>
          </p:cNvCxnSpPr>
          <p:nvPr/>
        </p:nvCxnSpPr>
        <p:spPr>
          <a:xfrm flipV="1">
            <a:off x="3732118" y="3938778"/>
            <a:ext cx="1246999" cy="14507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845608D-8E7A-5016-56B5-BB9E74424260}"/>
              </a:ext>
            </a:extLst>
          </p:cNvPr>
          <p:cNvSpPr/>
          <p:nvPr/>
        </p:nvSpPr>
        <p:spPr>
          <a:xfrm>
            <a:off x="5103133" y="2782965"/>
            <a:ext cx="2738858" cy="176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43149B-94C5-87C7-3F44-D1863F9923C7}"/>
              </a:ext>
            </a:extLst>
          </p:cNvPr>
          <p:cNvSpPr txBox="1"/>
          <p:nvPr/>
        </p:nvSpPr>
        <p:spPr>
          <a:xfrm>
            <a:off x="2924519" y="3073134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</a:t>
            </a:r>
            <a:endParaRPr lang="en-US" b="1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DDE31-269F-D5A4-27B8-6F78ACD6DBEB}"/>
              </a:ext>
            </a:extLst>
          </p:cNvPr>
          <p:cNvSpPr txBox="1"/>
          <p:nvPr/>
        </p:nvSpPr>
        <p:spPr>
          <a:xfrm>
            <a:off x="2924518" y="3726106"/>
            <a:ext cx="311976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3">
                    <a:lumMod val="75000"/>
                  </a:schemeClr>
                </a:solidFill>
              </a:rPr>
              <a:t>b</a:t>
            </a:r>
            <a:endParaRPr lang="en-US">
              <a:solidFill>
                <a:schemeClr val="accent3">
                  <a:lumMod val="75000"/>
                </a:schemeClr>
              </a:solidFill>
              <a:cs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4B301F-4AD6-A895-258A-CF73860FCEDC}"/>
              </a:ext>
            </a:extLst>
          </p:cNvPr>
          <p:cNvCxnSpPr>
            <a:cxnSpLocks/>
          </p:cNvCxnSpPr>
          <p:nvPr/>
        </p:nvCxnSpPr>
        <p:spPr>
          <a:xfrm flipV="1">
            <a:off x="8024055" y="3618183"/>
            <a:ext cx="560469" cy="1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D2FADA9-12C0-BD23-25C7-633B28982508}"/>
              </a:ext>
            </a:extLst>
          </p:cNvPr>
          <p:cNvSpPr txBox="1"/>
          <p:nvPr/>
        </p:nvSpPr>
        <p:spPr>
          <a:xfrm>
            <a:off x="8584524" y="3418827"/>
            <a:ext cx="822061" cy="369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b|h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AC8A30-85C9-240A-146F-76B93DAEDD2A}"/>
              </a:ext>
            </a:extLst>
          </p:cNvPr>
          <p:cNvSpPr txBox="1"/>
          <p:nvPr/>
        </p:nvSpPr>
        <p:spPr>
          <a:xfrm>
            <a:off x="2399222" y="4830622"/>
            <a:ext cx="7437236" cy="3999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99" dirty="0">
                <a:latin typeface="Calibri" panose="020F0502020204030204" pitchFamily="34" charset="0"/>
                <a:cs typeface="Calibri" panose="020F0502020204030204" pitchFamily="34" charset="0"/>
              </a:rPr>
              <a:t>Under some assumptions: </a:t>
            </a:r>
            <a:r>
              <a:rPr lang="en-US" sz="1999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P(</a:t>
            </a:r>
            <a:r>
              <a:rPr lang="en-US" sz="1999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b|h</a:t>
            </a:r>
            <a:r>
              <a:rPr lang="en-US" sz="1999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= P(</a:t>
            </a:r>
            <a:r>
              <a:rPr lang="en-US" sz="1999" dirty="0" err="1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</a:t>
            </a:r>
            <a:r>
              <a:rPr lang="en-US" sz="1999" baseline="-25000" dirty="0" err="1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h,b</a:t>
            </a:r>
            <a:r>
              <a:rPr lang="en-US" sz="1999" dirty="0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= 1</a:t>
            </a:r>
            <a:r>
              <a:rPr lang="en-US" sz="1999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 </a:t>
            </a:r>
            <a:r>
              <a:rPr lang="en-US" sz="1999" dirty="0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P(b | h, </a:t>
            </a:r>
            <a:r>
              <a:rPr lang="en-US" sz="1999" dirty="0" err="1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</a:t>
            </a:r>
            <a:r>
              <a:rPr lang="en-US" sz="1999" baseline="-25000" dirty="0" err="1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h,b</a:t>
            </a:r>
            <a:r>
              <a:rPr lang="en-US" sz="1999" dirty="0">
                <a:solidFill>
                  <a:schemeClr val="accent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= 1) 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E44DACD6-6048-66EA-E262-1DAA30F29EC0}"/>
              </a:ext>
            </a:extLst>
          </p:cNvPr>
          <p:cNvSpPr/>
          <p:nvPr/>
        </p:nvSpPr>
        <p:spPr>
          <a:xfrm rot="5400000">
            <a:off x="7892035" y="4486758"/>
            <a:ext cx="108676" cy="15527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BBB0076-A31B-97BC-63A6-A92636FB9E14}"/>
              </a:ext>
            </a:extLst>
          </p:cNvPr>
          <p:cNvSpPr/>
          <p:nvPr/>
        </p:nvSpPr>
        <p:spPr>
          <a:xfrm rot="5400000">
            <a:off x="6543705" y="4868784"/>
            <a:ext cx="160343" cy="8001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049195-B6DC-257E-EE01-945E65263D1F}"/>
              </a:ext>
            </a:extLst>
          </p:cNvPr>
          <p:cNvSpPr txBox="1"/>
          <p:nvPr/>
        </p:nvSpPr>
        <p:spPr>
          <a:xfrm>
            <a:off x="5307211" y="5682218"/>
            <a:ext cx="2361584" cy="369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Overlap between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515513-22A5-C50C-1A48-93CB24CBFE1B}"/>
              </a:ext>
            </a:extLst>
          </p:cNvPr>
          <p:cNvCxnSpPr>
            <a:cxnSpLocks/>
          </p:cNvCxnSpPr>
          <p:nvPr/>
        </p:nvCxnSpPr>
        <p:spPr>
          <a:xfrm flipH="1" flipV="1">
            <a:off x="8024055" y="5351415"/>
            <a:ext cx="736407" cy="3373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E365BAB-E26D-2AEA-FBD3-712C70342608}"/>
              </a:ext>
            </a:extLst>
          </p:cNvPr>
          <p:cNvSpPr txBox="1"/>
          <p:nvPr/>
        </p:nvSpPr>
        <p:spPr>
          <a:xfrm>
            <a:off x="7846080" y="5682218"/>
            <a:ext cx="2751553" cy="369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Positional density over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6CE7D6-4A91-2273-CE77-F8369952AF5A}"/>
              </a:ext>
            </a:extLst>
          </p:cNvPr>
          <p:cNvCxnSpPr>
            <a:cxnSpLocks/>
          </p:cNvCxnSpPr>
          <p:nvPr/>
        </p:nvCxnSpPr>
        <p:spPr>
          <a:xfrm flipV="1">
            <a:off x="6154098" y="5410493"/>
            <a:ext cx="469778" cy="31923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F564D51-EB1D-02E2-FD58-039C4F380500}"/>
              </a:ext>
            </a:extLst>
          </p:cNvPr>
          <p:cNvSpPr txBox="1"/>
          <p:nvPr/>
        </p:nvSpPr>
        <p:spPr>
          <a:xfrm>
            <a:off x="5252278" y="2098746"/>
            <a:ext cx="2403278" cy="7078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Hand-Body Association Module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54EDAE-2C1F-A34C-D009-AD9501A36DD4}"/>
              </a:ext>
            </a:extLst>
          </p:cNvPr>
          <p:cNvSpPr/>
          <p:nvPr/>
        </p:nvSpPr>
        <p:spPr>
          <a:xfrm>
            <a:off x="5474089" y="2881228"/>
            <a:ext cx="1986124" cy="5713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Overlap Estimation Module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9C96E4-7996-D1FC-62FC-E7FD5C660688}"/>
              </a:ext>
            </a:extLst>
          </p:cNvPr>
          <p:cNvSpPr/>
          <p:nvPr/>
        </p:nvSpPr>
        <p:spPr>
          <a:xfrm>
            <a:off x="5483158" y="3788135"/>
            <a:ext cx="1986124" cy="5713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Positional Density Module</a:t>
            </a:r>
          </a:p>
        </p:txBody>
      </p:sp>
    </p:spTree>
    <p:extLst>
      <p:ext uri="{BB962C8B-B14F-4D97-AF65-F5344CB8AC3E}">
        <p14:creationId xmlns:p14="http://schemas.microsoft.com/office/powerpoint/2010/main" val="1801940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r>
              <a:rPr lang="en-US">
                <a:solidFill>
                  <a:schemeClr val="accent1"/>
                </a:solidFill>
              </a:rPr>
              <a:t>Overlap Estimation Module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endParaRPr lang="en-US">
              <a:solidFill>
                <a:schemeClr val="accent1"/>
              </a:solidFill>
            </a:endParaRPr>
          </a:p>
          <a:p>
            <a:pPr indent="-457200">
              <a:spcBef>
                <a:spcPts val="0"/>
              </a:spcBef>
              <a:buSzPts val="3100"/>
            </a:pPr>
            <a:r>
              <a:rPr lang="en-US" sz="2400"/>
              <a:t>For each hand</a:t>
            </a:r>
            <a:r>
              <a:rPr lang="en-US" sz="2400">
                <a:cs typeface="Calibri"/>
              </a:rPr>
              <a:t> </a:t>
            </a:r>
            <a:r>
              <a:rPr lang="en-US" sz="2400" b="1"/>
              <a:t>h </a:t>
            </a:r>
            <a:r>
              <a:rPr lang="en-US" sz="2400"/>
              <a:t>and body </a:t>
            </a:r>
            <a:r>
              <a:rPr lang="en-US" sz="2400" b="1"/>
              <a:t>b</a:t>
            </a:r>
            <a:r>
              <a:rPr lang="en-US" sz="2400"/>
              <a:t>, estimate the probability that they overlap: </a:t>
            </a:r>
            <a:r>
              <a:rPr lang="en-US" sz="2400" b="1">
                <a:solidFill>
                  <a:schemeClr val="accent1"/>
                </a:solidFill>
                <a:ea typeface="+mn-lt"/>
                <a:cs typeface="+mn-lt"/>
              </a:rPr>
              <a:t> </a:t>
            </a:r>
            <a:r>
              <a:rPr lang="en-US" sz="2400">
                <a:solidFill>
                  <a:schemeClr val="accent1"/>
                </a:solidFill>
                <a:ea typeface="+mn-lt"/>
                <a:cs typeface="+mn-lt"/>
              </a:rPr>
              <a:t>P(</a:t>
            </a:r>
            <a:r>
              <a:rPr lang="en-US" sz="2400" err="1">
                <a:solidFill>
                  <a:schemeClr val="accent1"/>
                </a:solidFill>
              </a:rPr>
              <a:t>I</a:t>
            </a:r>
            <a:r>
              <a:rPr lang="en-US" sz="2400" baseline="-25000" err="1">
                <a:solidFill>
                  <a:schemeClr val="accent1"/>
                </a:solidFill>
              </a:rPr>
              <a:t>h,b</a:t>
            </a:r>
            <a:r>
              <a:rPr lang="en-US" sz="2400" baseline="-25000">
                <a:solidFill>
                  <a:schemeClr val="accent1"/>
                </a:solidFill>
              </a:rPr>
              <a:t> </a:t>
            </a:r>
            <a:r>
              <a:rPr lang="en-US" sz="2400">
                <a:solidFill>
                  <a:schemeClr val="accent1"/>
                </a:solidFill>
              </a:rPr>
              <a:t>= 1</a:t>
            </a:r>
            <a:r>
              <a:rPr lang="en-US" sz="2400">
                <a:solidFill>
                  <a:schemeClr val="accent1"/>
                </a:solidFill>
                <a:ea typeface="+mn-lt"/>
                <a:cs typeface="+mn-lt"/>
              </a:rPr>
              <a:t>)</a:t>
            </a:r>
            <a:endParaRPr lang="en-US" sz="2400">
              <a:solidFill>
                <a:schemeClr val="accent1"/>
              </a:solidFill>
            </a:endParaRPr>
          </a:p>
          <a:p>
            <a:pPr indent="-457200">
              <a:spcBef>
                <a:spcPts val="0"/>
              </a:spcBef>
              <a:buSzPts val="3100"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Hand-Body Association Module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3444816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 dirty="0"/>
              <a:t>Goal: Detect Hands</a:t>
            </a:r>
            <a:endParaRPr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B6602D-E86E-E991-08D0-FD97060BABCC}"/>
              </a:ext>
            </a:extLst>
          </p:cNvPr>
          <p:cNvSpPr/>
          <p:nvPr/>
        </p:nvSpPr>
        <p:spPr>
          <a:xfrm>
            <a:off x="6312023" y="3266983"/>
            <a:ext cx="949911" cy="57704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person, sky, outdoor, crowd&#10;&#10;Description automatically generated">
            <a:extLst>
              <a:ext uri="{FF2B5EF4-FFF2-40B4-BE49-F238E27FC236}">
                <a16:creationId xmlns:a16="http://schemas.microsoft.com/office/drawing/2014/main" id="{652EBCC4-0DD4-552B-322E-00332A2EC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815" y="757050"/>
            <a:ext cx="8270531" cy="54792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0050CD-24AB-475E-889A-2C1F5EB2232C}"/>
              </a:ext>
            </a:extLst>
          </p:cNvPr>
          <p:cNvSpPr/>
          <p:nvPr/>
        </p:nvSpPr>
        <p:spPr>
          <a:xfrm>
            <a:off x="5943600" y="3024379"/>
            <a:ext cx="949911" cy="57704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98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r>
              <a:rPr lang="en-US">
                <a:solidFill>
                  <a:schemeClr val="accent1"/>
                </a:solidFill>
              </a:rPr>
              <a:t>Overlap Estimation Module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endParaRPr lang="en-US">
              <a:solidFill>
                <a:schemeClr val="accent1"/>
              </a:solidFill>
            </a:endParaRPr>
          </a:p>
          <a:p>
            <a:pPr indent="-457200">
              <a:spcBef>
                <a:spcPts val="0"/>
              </a:spcBef>
              <a:buSzPts val="3100"/>
            </a:pPr>
            <a:r>
              <a:rPr lang="en-US" sz="2400"/>
              <a:t>For each hand</a:t>
            </a:r>
            <a:r>
              <a:rPr lang="en-US" sz="2400">
                <a:cs typeface="Calibri"/>
              </a:rPr>
              <a:t> </a:t>
            </a:r>
            <a:r>
              <a:rPr lang="en-US" sz="2400" b="1"/>
              <a:t>h </a:t>
            </a:r>
            <a:r>
              <a:rPr lang="en-US" sz="2400"/>
              <a:t>and body </a:t>
            </a:r>
            <a:r>
              <a:rPr lang="en-US" sz="2400" b="1"/>
              <a:t>b</a:t>
            </a:r>
            <a:r>
              <a:rPr lang="en-US" sz="2400"/>
              <a:t>, estimate the probability that they overlap: </a:t>
            </a:r>
            <a:r>
              <a:rPr lang="en-US" sz="2400" b="1">
                <a:solidFill>
                  <a:schemeClr val="accent1"/>
                </a:solidFill>
                <a:ea typeface="+mn-lt"/>
                <a:cs typeface="+mn-lt"/>
              </a:rPr>
              <a:t> </a:t>
            </a:r>
            <a:r>
              <a:rPr lang="en-US" sz="2400">
                <a:solidFill>
                  <a:schemeClr val="accent1"/>
                </a:solidFill>
                <a:ea typeface="+mn-lt"/>
                <a:cs typeface="+mn-lt"/>
              </a:rPr>
              <a:t>P(</a:t>
            </a:r>
            <a:r>
              <a:rPr lang="en-US" sz="2400" err="1">
                <a:solidFill>
                  <a:schemeClr val="accent1"/>
                </a:solidFill>
              </a:rPr>
              <a:t>I</a:t>
            </a:r>
            <a:r>
              <a:rPr lang="en-US" sz="2400" baseline="-25000" err="1">
                <a:solidFill>
                  <a:schemeClr val="accent1"/>
                </a:solidFill>
              </a:rPr>
              <a:t>h,b</a:t>
            </a:r>
            <a:r>
              <a:rPr lang="en-US" sz="2400" baseline="-25000">
                <a:solidFill>
                  <a:schemeClr val="accent1"/>
                </a:solidFill>
              </a:rPr>
              <a:t> </a:t>
            </a:r>
            <a:r>
              <a:rPr lang="en-US" sz="2400">
                <a:solidFill>
                  <a:schemeClr val="accent1"/>
                </a:solidFill>
              </a:rPr>
              <a:t>= 1</a:t>
            </a:r>
            <a:r>
              <a:rPr lang="en-US" sz="2400">
                <a:solidFill>
                  <a:schemeClr val="accent1"/>
                </a:solidFill>
                <a:ea typeface="+mn-lt"/>
                <a:cs typeface="+mn-lt"/>
              </a:rPr>
              <a:t>)</a:t>
            </a:r>
          </a:p>
          <a:p>
            <a:pPr marL="0" indent="0">
              <a:spcBef>
                <a:spcPts val="0"/>
              </a:spcBef>
              <a:buSzPts val="3100"/>
              <a:buNone/>
            </a:pPr>
            <a:endParaRPr lang="en-US" sz="2400">
              <a:solidFill>
                <a:schemeClr val="accent1"/>
              </a:solidFill>
              <a:ea typeface="+mn-lt"/>
              <a:cs typeface="+mn-lt"/>
            </a:endParaRPr>
          </a:p>
          <a:p>
            <a:pPr indent="-457200">
              <a:spcBef>
                <a:spcPts val="0"/>
              </a:spcBef>
              <a:buSzPts val="3100"/>
            </a:pPr>
            <a:r>
              <a:rPr lang="en-US" sz="2399">
                <a:ea typeface="+mn-lt"/>
                <a:cs typeface="+mn-lt"/>
              </a:rPr>
              <a:t>Learn </a:t>
            </a:r>
            <a:r>
              <a:rPr lang="en-US" sz="2399">
                <a:solidFill>
                  <a:schemeClr val="accent1"/>
                </a:solidFill>
                <a:ea typeface="+mn-lt"/>
                <a:cs typeface="+mn-lt"/>
              </a:rPr>
              <a:t>P(</a:t>
            </a:r>
            <a:r>
              <a:rPr lang="en-US" sz="2399" err="1">
                <a:solidFill>
                  <a:schemeClr val="accent1"/>
                </a:solidFill>
                <a:ea typeface="+mn-lt"/>
                <a:cs typeface="+mn-lt"/>
              </a:rPr>
              <a:t>I</a:t>
            </a:r>
            <a:r>
              <a:rPr lang="en-US" sz="2399" baseline="-25000" err="1">
                <a:solidFill>
                  <a:schemeClr val="accent1"/>
                </a:solidFill>
                <a:ea typeface="+mn-lt"/>
                <a:cs typeface="+mn-lt"/>
              </a:rPr>
              <a:t>h,b</a:t>
            </a:r>
            <a:r>
              <a:rPr lang="en-US" sz="2399">
                <a:solidFill>
                  <a:schemeClr val="accent1"/>
                </a:solidFill>
                <a:ea typeface="+mn-lt"/>
                <a:cs typeface="+mn-lt"/>
              </a:rPr>
              <a:t> = 1)</a:t>
            </a:r>
            <a:r>
              <a:rPr lang="en-US" sz="2399">
                <a:ea typeface="+mn-lt"/>
                <a:cs typeface="+mn-lt"/>
              </a:rPr>
              <a:t> using the appearance features of </a:t>
            </a:r>
            <a:r>
              <a:rPr lang="en-US" sz="2399" b="1">
                <a:ea typeface="+mn-lt"/>
                <a:cs typeface="+mn-lt"/>
              </a:rPr>
              <a:t>h </a:t>
            </a:r>
            <a:r>
              <a:rPr lang="en-US" sz="2399">
                <a:ea typeface="+mn-lt"/>
                <a:cs typeface="+mn-lt"/>
              </a:rPr>
              <a:t>and </a:t>
            </a:r>
            <a:r>
              <a:rPr lang="en-US" sz="2399" b="1">
                <a:ea typeface="+mn-lt"/>
                <a:cs typeface="+mn-lt"/>
              </a:rPr>
              <a:t>b</a:t>
            </a:r>
          </a:p>
          <a:p>
            <a:pPr marL="0" indent="0">
              <a:spcBef>
                <a:spcPts val="0"/>
              </a:spcBef>
              <a:buSzPts val="3100"/>
              <a:buNone/>
            </a:pPr>
            <a:endParaRPr lang="en-US" sz="2400">
              <a:solidFill>
                <a:schemeClr val="accent1"/>
              </a:solidFill>
            </a:endParaRPr>
          </a:p>
          <a:p>
            <a:pPr indent="-457200">
              <a:spcBef>
                <a:spcPts val="0"/>
              </a:spcBef>
              <a:buSzPts val="3100"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Hand-Body Association Module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2621360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r>
              <a:rPr lang="en-US">
                <a:solidFill>
                  <a:schemeClr val="accent1"/>
                </a:solidFill>
              </a:rPr>
              <a:t>Positional Density Module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endParaRPr lang="en-US">
              <a:solidFill>
                <a:schemeClr val="accent1"/>
              </a:solidFill>
            </a:endParaRPr>
          </a:p>
          <a:p>
            <a:pPr indent="-457200">
              <a:spcBef>
                <a:spcPts val="0"/>
              </a:spcBef>
              <a:buSzPts val="3100"/>
            </a:pPr>
            <a:r>
              <a:rPr lang="en-US" sz="2399"/>
              <a:t>For each detected hand</a:t>
            </a:r>
            <a:r>
              <a:rPr lang="en-US" sz="2400">
                <a:cs typeface="Calibri"/>
              </a:rPr>
              <a:t> </a:t>
            </a:r>
            <a:r>
              <a:rPr lang="en-US" sz="2399" b="1"/>
              <a:t>h</a:t>
            </a:r>
            <a:r>
              <a:rPr lang="en-US" sz="2399"/>
              <a:t>, estimate </a:t>
            </a:r>
            <a:r>
              <a:rPr lang="en-US" sz="2399">
                <a:solidFill>
                  <a:schemeClr val="accent1"/>
                </a:solidFill>
              </a:rPr>
              <a:t>P(b | h, </a:t>
            </a:r>
            <a:r>
              <a:rPr lang="en-US" sz="2399" err="1">
                <a:solidFill>
                  <a:schemeClr val="accent1"/>
                </a:solidFill>
              </a:rPr>
              <a:t>I</a:t>
            </a:r>
            <a:r>
              <a:rPr lang="en-US" sz="2399" baseline="-25000" err="1">
                <a:solidFill>
                  <a:schemeClr val="accent1"/>
                </a:solidFill>
              </a:rPr>
              <a:t>h,b</a:t>
            </a:r>
            <a:r>
              <a:rPr lang="en-US" sz="2399">
                <a:solidFill>
                  <a:schemeClr val="accent1"/>
                </a:solidFill>
              </a:rPr>
              <a:t> = 1)</a:t>
            </a:r>
            <a:r>
              <a:rPr lang="en-US" sz="2399" b="1">
                <a:solidFill>
                  <a:schemeClr val="accent1"/>
                </a:solidFill>
              </a:rPr>
              <a:t> </a:t>
            </a:r>
            <a:r>
              <a:rPr lang="en-US" sz="2399"/>
              <a:t>over all detected bodies </a:t>
            </a:r>
            <a:r>
              <a:rPr lang="en-US" sz="2399" b="1"/>
              <a:t>b</a:t>
            </a:r>
            <a:endParaRPr lang="en-US" sz="2399" b="1">
              <a:solidFill>
                <a:schemeClr val="accent1"/>
              </a:solidFill>
            </a:endParaRPr>
          </a:p>
          <a:p>
            <a:pPr indent="-457200">
              <a:spcBef>
                <a:spcPts val="0"/>
              </a:spcBef>
              <a:buSzPts val="3100"/>
            </a:pPr>
            <a:endParaRPr lang="en-US" sz="2400">
              <a:solidFill>
                <a:schemeClr val="accent1"/>
              </a:solidFill>
            </a:endParaRPr>
          </a:p>
          <a:p>
            <a:pPr indent="-457200">
              <a:spcBef>
                <a:spcPts val="0"/>
              </a:spcBef>
              <a:buSzPts val="3100"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Hand-Body Association Module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645463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r>
              <a:rPr lang="en-US" dirty="0">
                <a:solidFill>
                  <a:schemeClr val="accent1"/>
                </a:solidFill>
              </a:rPr>
              <a:t>Positional Density Module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indent="-457200">
              <a:spcBef>
                <a:spcPts val="0"/>
              </a:spcBef>
              <a:buSzPts val="3100"/>
            </a:pPr>
            <a:r>
              <a:rPr lang="en-US" sz="2399" dirty="0"/>
              <a:t>For each detected hand</a:t>
            </a:r>
            <a:r>
              <a:rPr lang="en-US" sz="2400" dirty="0">
                <a:cs typeface="Calibri"/>
              </a:rPr>
              <a:t> </a:t>
            </a:r>
            <a:r>
              <a:rPr lang="en-US" sz="2399" b="1" dirty="0"/>
              <a:t>h</a:t>
            </a:r>
            <a:r>
              <a:rPr lang="en-US" sz="2399" dirty="0"/>
              <a:t>, estimate </a:t>
            </a:r>
            <a:r>
              <a:rPr lang="en-US" sz="2399" dirty="0">
                <a:solidFill>
                  <a:schemeClr val="accent1"/>
                </a:solidFill>
              </a:rPr>
              <a:t>P(b | h, </a:t>
            </a:r>
            <a:r>
              <a:rPr lang="en-US" sz="2399" dirty="0" err="1">
                <a:solidFill>
                  <a:schemeClr val="accent1"/>
                </a:solidFill>
              </a:rPr>
              <a:t>I</a:t>
            </a:r>
            <a:r>
              <a:rPr lang="en-US" sz="2399" baseline="-25000" dirty="0" err="1">
                <a:solidFill>
                  <a:schemeClr val="accent1"/>
                </a:solidFill>
              </a:rPr>
              <a:t>h,b</a:t>
            </a:r>
            <a:r>
              <a:rPr lang="en-US" sz="2399" dirty="0">
                <a:solidFill>
                  <a:schemeClr val="accent1"/>
                </a:solidFill>
              </a:rPr>
              <a:t> = 1)</a:t>
            </a:r>
            <a:r>
              <a:rPr lang="en-US" sz="2399" b="1" dirty="0">
                <a:solidFill>
                  <a:schemeClr val="accent1"/>
                </a:solidFill>
              </a:rPr>
              <a:t> </a:t>
            </a:r>
            <a:r>
              <a:rPr lang="en-US" sz="2399" dirty="0"/>
              <a:t>over all detected bodies </a:t>
            </a:r>
            <a:r>
              <a:rPr lang="en-US" sz="2399" b="1" dirty="0"/>
              <a:t>b</a:t>
            </a:r>
          </a:p>
          <a:p>
            <a:pPr marL="0" indent="0">
              <a:spcBef>
                <a:spcPts val="0"/>
              </a:spcBef>
              <a:buSzPts val="3100"/>
              <a:buNone/>
            </a:pPr>
            <a:endParaRPr lang="en-US" sz="2399" b="1" dirty="0"/>
          </a:p>
          <a:p>
            <a:pPr indent="-457200">
              <a:spcBef>
                <a:spcPts val="0"/>
              </a:spcBef>
              <a:buSzPts val="3100"/>
            </a:pPr>
            <a:r>
              <a:rPr lang="en-US" sz="2399" dirty="0"/>
              <a:t>Model </a:t>
            </a:r>
          </a:p>
          <a:p>
            <a:pPr indent="-457200">
              <a:spcBef>
                <a:spcPts val="0"/>
              </a:spcBef>
              <a:buSzPts val="3100"/>
            </a:pPr>
            <a:endParaRPr lang="en-US" sz="2399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SzPts val="3100"/>
              <a:buNone/>
            </a:pPr>
            <a:r>
              <a:rPr lang="en-US" sz="2400" dirty="0">
                <a:ea typeface="+mn-lt"/>
                <a:cs typeface="+mn-lt"/>
              </a:rPr>
              <a:t>			P(b | h, 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baseline="-25000" dirty="0" err="1">
                <a:ea typeface="+mn-lt"/>
                <a:cs typeface="+mn-lt"/>
              </a:rPr>
              <a:t>h,b</a:t>
            </a:r>
            <a:r>
              <a:rPr lang="en-US" sz="2400" dirty="0">
                <a:ea typeface="+mn-lt"/>
                <a:cs typeface="+mn-lt"/>
              </a:rPr>
              <a:t> = 1) </a:t>
            </a:r>
            <a:endParaRPr lang="en-US" sz="2400" dirty="0">
              <a:solidFill>
                <a:schemeClr val="accent1"/>
              </a:solidFill>
            </a:endParaRPr>
          </a:p>
          <a:p>
            <a:pPr indent="-457200">
              <a:spcBef>
                <a:spcPts val="0"/>
              </a:spcBef>
              <a:buSzPts val="3100"/>
            </a:pPr>
            <a:endParaRPr dirty="0">
              <a:solidFill>
                <a:schemeClr val="accent1"/>
              </a:solidFill>
            </a:endParaRPr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Hand-Body Association Module</a:t>
            </a:r>
            <a:endParaRPr sz="40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C8A56FC-611A-8E2A-0ED8-C358D170D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243" y="3182768"/>
            <a:ext cx="2867845" cy="994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16D10-3386-B64D-0CB6-7D9BCB6E643B}"/>
              </a:ext>
            </a:extLst>
          </p:cNvPr>
          <p:cNvSpPr txBox="1"/>
          <p:nvPr/>
        </p:nvSpPr>
        <p:spPr>
          <a:xfrm>
            <a:off x="3631555" y="4645724"/>
            <a:ext cx="6046701" cy="7078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Mean body location for the hand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Learn using the location and appearance features of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0F9BE7-2412-C1B6-9B6F-28637414E5C9}"/>
              </a:ext>
            </a:extLst>
          </p:cNvPr>
          <p:cNvCxnSpPr>
            <a:cxnSpLocks/>
          </p:cNvCxnSpPr>
          <p:nvPr/>
        </p:nvCxnSpPr>
        <p:spPr>
          <a:xfrm flipV="1">
            <a:off x="5422243" y="3531958"/>
            <a:ext cx="1905607" cy="1146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886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91A4AA5-35CC-8C26-906F-787571B21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65"/>
            <a:ext cx="12188825" cy="686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414CA3-5777-FA2A-89B1-9AA82CEC26DF}"/>
              </a:ext>
            </a:extLst>
          </p:cNvPr>
          <p:cNvSpPr txBox="1"/>
          <p:nvPr/>
        </p:nvSpPr>
        <p:spPr>
          <a:xfrm>
            <a:off x="911038" y="2018039"/>
            <a:ext cx="10366745" cy="22159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800" b="1" dirty="0">
                <a:solidFill>
                  <a:srgbClr val="FFFF00"/>
                </a:solidFill>
              </a:rPr>
              <a:t>BodyHands</a:t>
            </a:r>
            <a:endParaRPr lang="en-US" sz="13800" b="1" dirty="0">
              <a:solidFill>
                <a:srgbClr val="FFFF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198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buSzPts val="3100"/>
            </a:pPr>
            <a:r>
              <a:rPr lang="en-US" sz="2400"/>
              <a:t>20K images in-the-wild</a:t>
            </a:r>
          </a:p>
          <a:p>
            <a:pPr marL="0" indent="0">
              <a:spcBef>
                <a:spcPts val="0"/>
              </a:spcBef>
              <a:buSzPts val="3100"/>
              <a:buNone/>
            </a:pPr>
            <a:endParaRPr lang="en-US" sz="2400"/>
          </a:p>
          <a:p>
            <a:pPr indent="-457200">
              <a:spcBef>
                <a:spcPts val="0"/>
              </a:spcBef>
              <a:buSzPts val="3100"/>
            </a:pPr>
            <a:r>
              <a:rPr lang="en-US" sz="2400"/>
              <a:t>Annotations for hand locations and corresponding person locations </a:t>
            </a:r>
            <a:endParaRPr sz="240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 dirty="0"/>
              <a:t>BodyHands Dataset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2665956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 dirty="0"/>
              <a:t>BodyHands Dataset</a:t>
            </a:r>
            <a:endParaRPr sz="4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0A1213-2C10-1EE1-CF5B-DCDA86259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06" y="683151"/>
            <a:ext cx="8591313" cy="573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E949A-2914-21E2-2C77-887D7E1EB78E}"/>
              </a:ext>
            </a:extLst>
          </p:cNvPr>
          <p:cNvSpPr txBox="1"/>
          <p:nvPr/>
        </p:nvSpPr>
        <p:spPr>
          <a:xfrm>
            <a:off x="1511636" y="6416002"/>
            <a:ext cx="974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Hands and bodies belonging to the same person have same color and identification numbers</a:t>
            </a:r>
          </a:p>
        </p:txBody>
      </p:sp>
    </p:spTree>
    <p:extLst>
      <p:ext uri="{BB962C8B-B14F-4D97-AF65-F5344CB8AC3E}">
        <p14:creationId xmlns:p14="http://schemas.microsoft.com/office/powerpoint/2010/main" val="2059089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 dirty="0"/>
              <a:t>BodyHands Dataset</a:t>
            </a:r>
            <a:endParaRPr sz="4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0A1213-2C10-1EE1-CF5B-DCDA86259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06" y="683151"/>
            <a:ext cx="8591313" cy="573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E949A-2914-21E2-2C77-887D7E1EB78E}"/>
              </a:ext>
            </a:extLst>
          </p:cNvPr>
          <p:cNvSpPr txBox="1"/>
          <p:nvPr/>
        </p:nvSpPr>
        <p:spPr>
          <a:xfrm>
            <a:off x="1511636" y="6416002"/>
            <a:ext cx="974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Hands and bodies belonging to the same person have same color and identification numbers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B90EC8C-CDD0-87EF-B500-BE9AF18CD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06" y="683151"/>
            <a:ext cx="8591313" cy="572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44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r>
              <a:rPr lang="en-US" dirty="0"/>
              <a:t>Evaluation Metric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endParaRPr lang="en-US" dirty="0"/>
          </a:p>
          <a:p>
            <a:pPr indent="-457200">
              <a:spcBef>
                <a:spcPts val="0"/>
              </a:spcBef>
              <a:buSzPts val="3100"/>
            </a:pPr>
            <a:r>
              <a:rPr lang="en-US" sz="2400" dirty="0"/>
              <a:t>Joint AP for hand detection and hand-body association</a:t>
            </a:r>
          </a:p>
          <a:p>
            <a:pPr indent="-457200">
              <a:spcBef>
                <a:spcPts val="0"/>
              </a:spcBef>
              <a:buSzPts val="3100"/>
            </a:pPr>
            <a:endParaRPr lang="en-US" sz="2400" dirty="0"/>
          </a:p>
          <a:p>
            <a:pPr indent="-457200">
              <a:spcBef>
                <a:spcPts val="0"/>
              </a:spcBef>
              <a:buSzPts val="3100"/>
            </a:pPr>
            <a:r>
              <a:rPr lang="en-US" sz="2400" dirty="0"/>
              <a:t>True positive: both hand detection and its associated body are correct</a:t>
            </a:r>
          </a:p>
          <a:p>
            <a:pPr marL="0" indent="0">
              <a:spcBef>
                <a:spcPts val="0"/>
              </a:spcBef>
              <a:buSzPts val="3100"/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SzPts val="3100"/>
              <a:buNone/>
            </a:pPr>
            <a:endParaRPr lang="en-US" sz="2400"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Quantitative Results</a:t>
            </a:r>
            <a:endParaRPr sz="40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C145AE-95E5-FA77-8FFC-C69C4356182B}"/>
              </a:ext>
            </a:extLst>
          </p:cNvPr>
          <p:cNvSpPr/>
          <p:nvPr/>
        </p:nvSpPr>
        <p:spPr>
          <a:xfrm>
            <a:off x="6094412" y="3298004"/>
            <a:ext cx="1970801" cy="304115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E94A77-91C5-66C6-616B-B822134BBC36}"/>
              </a:ext>
            </a:extLst>
          </p:cNvPr>
          <p:cNvSpPr/>
          <p:nvPr/>
        </p:nvSpPr>
        <p:spPr>
          <a:xfrm>
            <a:off x="6423979" y="4512964"/>
            <a:ext cx="655833" cy="6112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978BB-E4BE-9A82-8014-245E5EDEC8AF}"/>
              </a:ext>
            </a:extLst>
          </p:cNvPr>
          <p:cNvSpPr/>
          <p:nvPr/>
        </p:nvSpPr>
        <p:spPr>
          <a:xfrm>
            <a:off x="5671459" y="3603618"/>
            <a:ext cx="1970801" cy="3041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443CA1-6D4A-0D0C-5C53-7EF7A41DE54F}"/>
              </a:ext>
            </a:extLst>
          </p:cNvPr>
          <p:cNvSpPr/>
          <p:nvPr/>
        </p:nvSpPr>
        <p:spPr>
          <a:xfrm>
            <a:off x="6328942" y="4364936"/>
            <a:ext cx="655833" cy="611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6527E1E-0EC0-8A7A-FC6F-FE21A0601BED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7079812" y="3592520"/>
            <a:ext cx="2686758" cy="12260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479ABF-7A64-020A-97A6-C400E0202ABC}"/>
              </a:ext>
            </a:extLst>
          </p:cNvPr>
          <p:cNvCxnSpPr>
            <a:cxnSpLocks/>
          </p:cNvCxnSpPr>
          <p:nvPr/>
        </p:nvCxnSpPr>
        <p:spPr>
          <a:xfrm flipH="1">
            <a:off x="8065212" y="4818579"/>
            <a:ext cx="170135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02BE1BA-32BA-968E-C10D-D469F236DEF4}"/>
              </a:ext>
            </a:extLst>
          </p:cNvPr>
          <p:cNvSpPr txBox="1"/>
          <p:nvPr/>
        </p:nvSpPr>
        <p:spPr>
          <a:xfrm>
            <a:off x="9766570" y="3407854"/>
            <a:ext cx="197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truth hand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A31CD8-9699-0BC3-AAFE-862000CDD5ED}"/>
              </a:ext>
            </a:extLst>
          </p:cNvPr>
          <p:cNvSpPr txBox="1"/>
          <p:nvPr/>
        </p:nvSpPr>
        <p:spPr>
          <a:xfrm>
            <a:off x="9820058" y="4609848"/>
            <a:ext cx="208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truth associated body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C06640-1209-F758-5128-F93C906E31AE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221804" y="3603618"/>
            <a:ext cx="2107138" cy="10669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3E6580-20BC-396F-8E8B-C80BC34E2FA3}"/>
              </a:ext>
            </a:extLst>
          </p:cNvPr>
          <p:cNvSpPr txBox="1"/>
          <p:nvPr/>
        </p:nvSpPr>
        <p:spPr>
          <a:xfrm>
            <a:off x="2645511" y="3386282"/>
            <a:ext cx="197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Detected hand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937948-06C7-8DED-7D60-A156EA56648E}"/>
              </a:ext>
            </a:extLst>
          </p:cNvPr>
          <p:cNvSpPr txBox="1"/>
          <p:nvPr/>
        </p:nvSpPr>
        <p:spPr>
          <a:xfrm>
            <a:off x="2640365" y="4594553"/>
            <a:ext cx="197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Associated body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5F2838-26A7-FF9B-3B32-4EBE6130B660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281599" y="4818579"/>
            <a:ext cx="1389860" cy="3056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35A44F9-9854-9243-7BDB-C7FAFB5B7753}"/>
              </a:ext>
            </a:extLst>
          </p:cNvPr>
          <p:cNvSpPr txBox="1"/>
          <p:nvPr/>
        </p:nvSpPr>
        <p:spPr>
          <a:xfrm>
            <a:off x="2848967" y="5742398"/>
            <a:ext cx="255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IoU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0.5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69B4123-9D57-09EA-1FB5-E1170382D742}"/>
              </a:ext>
            </a:extLst>
          </p:cNvPr>
          <p:cNvCxnSpPr>
            <a:cxnSpLocks/>
          </p:cNvCxnSpPr>
          <p:nvPr/>
        </p:nvCxnSpPr>
        <p:spPr>
          <a:xfrm flipV="1">
            <a:off x="4149156" y="4779219"/>
            <a:ext cx="2499494" cy="99348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D8AE12A-2F85-59C3-FAC1-89082624C29F}"/>
              </a:ext>
            </a:extLst>
          </p:cNvPr>
          <p:cNvCxnSpPr>
            <a:cxnSpLocks/>
          </p:cNvCxnSpPr>
          <p:nvPr/>
        </p:nvCxnSpPr>
        <p:spPr>
          <a:xfrm flipV="1">
            <a:off x="4221804" y="5518024"/>
            <a:ext cx="2361049" cy="90940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F3C49F5-E8A8-25BF-989F-1950C94CC89F}"/>
                  </a:ext>
                </a:extLst>
              </p14:cNvPr>
              <p14:cNvContentPartPr/>
              <p14:nvPr/>
            </p14:nvContentPartPr>
            <p14:xfrm>
              <a:off x="6485192" y="4619160"/>
              <a:ext cx="451080" cy="14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F3C49F5-E8A8-25BF-989F-1950C94CC89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31552" y="4511160"/>
                <a:ext cx="5587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54A8B69-2D1C-C59B-33D0-327B4BE0780A}"/>
                  </a:ext>
                </a:extLst>
              </p14:cNvPr>
              <p14:cNvContentPartPr/>
              <p14:nvPr/>
            </p14:nvContentPartPr>
            <p14:xfrm>
              <a:off x="6493832" y="4821480"/>
              <a:ext cx="418680" cy="11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54A8B69-2D1C-C59B-33D0-327B4BE078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39832" y="4713840"/>
                <a:ext cx="52632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C9A29B4-ED52-F857-D594-61DFC492F985}"/>
                  </a:ext>
                </a:extLst>
              </p14:cNvPr>
              <p14:cNvContentPartPr/>
              <p14:nvPr/>
            </p14:nvContentPartPr>
            <p14:xfrm>
              <a:off x="6772472" y="4822920"/>
              <a:ext cx="1425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C9A29B4-ED52-F857-D594-61DFC492F9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18832" y="4715280"/>
                <a:ext cx="2502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830241-92A7-3258-E61B-11E9B3D9E24C}"/>
                  </a:ext>
                </a:extLst>
              </p14:cNvPr>
              <p14:cNvContentPartPr/>
              <p14:nvPr/>
            </p14:nvContentPartPr>
            <p14:xfrm>
              <a:off x="6179912" y="3791160"/>
              <a:ext cx="1367280" cy="154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830241-92A7-3258-E61B-11E9B3D9E24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90272" y="3611160"/>
                <a:ext cx="1546920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334145A-5573-07E0-3874-1BDD14267F2D}"/>
                  </a:ext>
                </a:extLst>
              </p14:cNvPr>
              <p14:cNvContentPartPr/>
              <p14:nvPr/>
            </p14:nvContentPartPr>
            <p14:xfrm>
              <a:off x="6185672" y="4096440"/>
              <a:ext cx="1354680" cy="75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334145A-5573-07E0-3874-1BDD14267F2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95672" y="3916440"/>
                <a:ext cx="153432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0C47613-0947-12F1-BA7B-72857CC3CB13}"/>
                  </a:ext>
                </a:extLst>
              </p14:cNvPr>
              <p14:cNvContentPartPr/>
              <p14:nvPr/>
            </p14:nvContentPartPr>
            <p14:xfrm>
              <a:off x="7173872" y="4488480"/>
              <a:ext cx="388080" cy="50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0C47613-0947-12F1-BA7B-72857CC3CB1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84232" y="4308480"/>
                <a:ext cx="56772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521311-32A8-CE0D-F1E9-148246CA5DEE}"/>
                  </a:ext>
                </a:extLst>
              </p14:cNvPr>
              <p14:cNvContentPartPr/>
              <p14:nvPr/>
            </p14:nvContentPartPr>
            <p14:xfrm>
              <a:off x="7178192" y="4840560"/>
              <a:ext cx="392400" cy="11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521311-32A8-CE0D-F1E9-148246CA5DE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88552" y="4660560"/>
                <a:ext cx="57204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274B0A1-8FE0-073C-A3CE-B46216A8A3B4}"/>
                  </a:ext>
                </a:extLst>
              </p14:cNvPr>
              <p14:cNvContentPartPr/>
              <p14:nvPr/>
            </p14:nvContentPartPr>
            <p14:xfrm>
              <a:off x="6500312" y="5311080"/>
              <a:ext cx="1065600" cy="187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274B0A1-8FE0-073C-A3CE-B46216A8A3B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10672" y="5131080"/>
                <a:ext cx="124524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92079B0-76F3-52E1-6045-7CA1D90E5A45}"/>
                  </a:ext>
                </a:extLst>
              </p14:cNvPr>
              <p14:cNvContentPartPr/>
              <p14:nvPr/>
            </p14:nvContentPartPr>
            <p14:xfrm>
              <a:off x="6201152" y="5308560"/>
              <a:ext cx="1389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92079B0-76F3-52E1-6045-7CA1D90E5A4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11152" y="5128920"/>
                <a:ext cx="3186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DBC8264-AA3A-6C30-6E4A-5A28DBDC24B0}"/>
                  </a:ext>
                </a:extLst>
              </p14:cNvPr>
              <p14:cNvContentPartPr/>
              <p14:nvPr/>
            </p14:nvContentPartPr>
            <p14:xfrm>
              <a:off x="6187112" y="5666040"/>
              <a:ext cx="1356840" cy="20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DBC8264-AA3A-6C30-6E4A-5A28DBDC24B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097472" y="5486040"/>
                <a:ext cx="153648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F05684D-AD19-0046-92A4-61C932ED4172}"/>
                  </a:ext>
                </a:extLst>
              </p14:cNvPr>
              <p14:cNvContentPartPr/>
              <p14:nvPr/>
            </p14:nvContentPartPr>
            <p14:xfrm>
              <a:off x="6193592" y="6024960"/>
              <a:ext cx="1352880" cy="187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F05684D-AD19-0046-92A4-61C932ED417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03592" y="5845320"/>
                <a:ext cx="153252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585C652-4765-867F-A49E-AFF2E57B7C5C}"/>
                  </a:ext>
                </a:extLst>
              </p14:cNvPr>
              <p14:cNvContentPartPr/>
              <p14:nvPr/>
            </p14:nvContentPartPr>
            <p14:xfrm>
              <a:off x="6138512" y="6242760"/>
              <a:ext cx="1477440" cy="26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585C652-4765-867F-A49E-AFF2E57B7C5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102872" y="6170760"/>
                <a:ext cx="154908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FF18C3A-1817-EFC4-3080-5EFFCC2BA8E0}"/>
                  </a:ext>
                </a:extLst>
              </p14:cNvPr>
              <p14:cNvContentPartPr/>
              <p14:nvPr/>
            </p14:nvContentPartPr>
            <p14:xfrm>
              <a:off x="6100352" y="4381560"/>
              <a:ext cx="288360" cy="7351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FF18C3A-1817-EFC4-3080-5EFFCC2BA8E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64352" y="4309560"/>
                <a:ext cx="360000" cy="87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FF07B33-3F2A-FFEA-0D95-29EAC8409CF9}"/>
                  </a:ext>
                </a:extLst>
              </p14:cNvPr>
              <p14:cNvContentPartPr/>
              <p14:nvPr/>
            </p14:nvContentPartPr>
            <p14:xfrm>
              <a:off x="7088192" y="5033160"/>
              <a:ext cx="536760" cy="92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FF07B33-3F2A-FFEA-0D95-29EAC8409CF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70192" y="4997160"/>
                <a:ext cx="572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6F9B6DF-C58D-BCEC-1C9A-9ADC7C4D7F6F}"/>
                  </a:ext>
                </a:extLst>
              </p14:cNvPr>
              <p14:cNvContentPartPr/>
              <p14:nvPr/>
            </p14:nvContentPartPr>
            <p14:xfrm>
              <a:off x="6131672" y="5495040"/>
              <a:ext cx="316080" cy="10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6F9B6DF-C58D-BCEC-1C9A-9ADC7C4D7F6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113672" y="5459040"/>
                <a:ext cx="3517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202097F-8F01-B8FE-7E4F-803E41582B8C}"/>
                  </a:ext>
                </a:extLst>
              </p14:cNvPr>
              <p14:cNvContentPartPr/>
              <p14:nvPr/>
            </p14:nvContentPartPr>
            <p14:xfrm>
              <a:off x="7018712" y="4323240"/>
              <a:ext cx="122400" cy="183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202097F-8F01-B8FE-7E4F-803E41582B8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000712" y="4287240"/>
                <a:ext cx="158040" cy="25488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84B5F5DE-6C6B-6C63-63A6-02662D08A5FC}"/>
              </a:ext>
            </a:extLst>
          </p:cNvPr>
          <p:cNvSpPr txBox="1"/>
          <p:nvPr/>
        </p:nvSpPr>
        <p:spPr>
          <a:xfrm>
            <a:off x="2507783" y="6398500"/>
            <a:ext cx="266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Associated Body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IoU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0.5</a:t>
            </a:r>
          </a:p>
        </p:txBody>
      </p:sp>
    </p:spTree>
    <p:extLst>
      <p:ext uri="{BB962C8B-B14F-4D97-AF65-F5344CB8AC3E}">
        <p14:creationId xmlns:p14="http://schemas.microsoft.com/office/powerpoint/2010/main" val="283291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 dirty="0"/>
              <a:t>Quantitative Results</a:t>
            </a:r>
            <a:endParaRPr sz="4000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53826B6F-E64D-E6F8-CC4B-C0527788C4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4557130"/>
              </p:ext>
            </p:extLst>
          </p:nvPr>
        </p:nvGraphicFramePr>
        <p:xfrm>
          <a:off x="5656329" y="1651411"/>
          <a:ext cx="4995403" cy="113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407">
                  <a:extLst>
                    <a:ext uri="{9D8B030D-6E8A-4147-A177-3AD203B41FA5}">
                      <a16:colId xmlns:a16="http://schemas.microsoft.com/office/drawing/2014/main" val="1965405557"/>
                    </a:ext>
                  </a:extLst>
                </a:gridCol>
                <a:gridCol w="2459996">
                  <a:extLst>
                    <a:ext uri="{9D8B030D-6E8A-4147-A177-3AD203B41FA5}">
                      <a16:colId xmlns:a16="http://schemas.microsoft.com/office/drawing/2014/main" val="2762811550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r>
                        <a:rPr lang="en-US" sz="2000" dirty="0"/>
                        <a:t>Method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Joint  AP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358061165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OpenPose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27.81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953550666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Keypoint Communities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20.71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20562239"/>
                  </a:ext>
                </a:extLst>
              </a:tr>
            </a:tbl>
          </a:graphicData>
        </a:graphic>
      </p:graphicFrame>
      <p:sp>
        <p:nvSpPr>
          <p:cNvPr id="2" name="Left Brace 1">
            <a:extLst>
              <a:ext uri="{FF2B5EF4-FFF2-40B4-BE49-F238E27FC236}">
                <a16:creationId xmlns:a16="http://schemas.microsoft.com/office/drawing/2014/main" id="{7FE307CF-6D30-8545-574B-818AA9ACE41C}"/>
              </a:ext>
            </a:extLst>
          </p:cNvPr>
          <p:cNvSpPr/>
          <p:nvPr/>
        </p:nvSpPr>
        <p:spPr>
          <a:xfrm>
            <a:off x="5086904" y="2024109"/>
            <a:ext cx="355107" cy="71289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BC5E0-2FC9-D65F-F2AE-7EDC30CD3230}"/>
              </a:ext>
            </a:extLst>
          </p:cNvPr>
          <p:cNvSpPr txBox="1"/>
          <p:nvPr/>
        </p:nvSpPr>
        <p:spPr>
          <a:xfrm>
            <a:off x="1751411" y="2057392"/>
            <a:ext cx="333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Using human pose estimation to associate hands and bodies </a:t>
            </a:r>
          </a:p>
        </p:txBody>
      </p:sp>
    </p:spTree>
    <p:extLst>
      <p:ext uri="{BB962C8B-B14F-4D97-AF65-F5344CB8AC3E}">
        <p14:creationId xmlns:p14="http://schemas.microsoft.com/office/powerpoint/2010/main" val="1413456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 dirty="0"/>
              <a:t>Quantitative Results</a:t>
            </a:r>
            <a:endParaRPr sz="4000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53826B6F-E64D-E6F8-CC4B-C0527788C4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222906"/>
              </p:ext>
            </p:extLst>
          </p:nvPr>
        </p:nvGraphicFramePr>
        <p:xfrm>
          <a:off x="5656329" y="1651411"/>
          <a:ext cx="4995403" cy="2620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407">
                  <a:extLst>
                    <a:ext uri="{9D8B030D-6E8A-4147-A177-3AD203B41FA5}">
                      <a16:colId xmlns:a16="http://schemas.microsoft.com/office/drawing/2014/main" val="1965405557"/>
                    </a:ext>
                  </a:extLst>
                </a:gridCol>
                <a:gridCol w="2459996">
                  <a:extLst>
                    <a:ext uri="{9D8B030D-6E8A-4147-A177-3AD203B41FA5}">
                      <a16:colId xmlns:a16="http://schemas.microsoft.com/office/drawing/2014/main" val="2762811550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r>
                        <a:rPr lang="en-US" sz="2000" dirty="0"/>
                        <a:t>Method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Joint  AP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358061165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OpenPose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27.81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953550666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Keypoint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Communities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20.71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20562239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Feature Distance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23.16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97084538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Feature Similarity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23.30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840870731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Location Distance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50.42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019938111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IoU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51.74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43627362"/>
                  </a:ext>
                </a:extLst>
              </a:tr>
            </a:tbl>
          </a:graphicData>
        </a:graphic>
      </p:graphicFrame>
      <p:sp>
        <p:nvSpPr>
          <p:cNvPr id="2" name="Left Brace 1">
            <a:extLst>
              <a:ext uri="{FF2B5EF4-FFF2-40B4-BE49-F238E27FC236}">
                <a16:creationId xmlns:a16="http://schemas.microsoft.com/office/drawing/2014/main" id="{7FE307CF-6D30-8545-574B-818AA9ACE41C}"/>
              </a:ext>
            </a:extLst>
          </p:cNvPr>
          <p:cNvSpPr/>
          <p:nvPr/>
        </p:nvSpPr>
        <p:spPr>
          <a:xfrm>
            <a:off x="5086904" y="2024109"/>
            <a:ext cx="355107" cy="71289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BC5E0-2FC9-D65F-F2AE-7EDC30CD3230}"/>
              </a:ext>
            </a:extLst>
          </p:cNvPr>
          <p:cNvSpPr txBox="1"/>
          <p:nvPr/>
        </p:nvSpPr>
        <p:spPr>
          <a:xfrm>
            <a:off x="1751411" y="2057392"/>
            <a:ext cx="333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Using human pose estimation to associate hands and bodies 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8E609E12-8D8A-38AB-ED17-C66582230439}"/>
              </a:ext>
            </a:extLst>
          </p:cNvPr>
          <p:cNvSpPr/>
          <p:nvPr/>
        </p:nvSpPr>
        <p:spPr>
          <a:xfrm>
            <a:off x="5086903" y="2842335"/>
            <a:ext cx="355107" cy="13491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FA2A6-B489-3DB2-DD63-EBE51BE82D83}"/>
              </a:ext>
            </a:extLst>
          </p:cNvPr>
          <p:cNvSpPr txBox="1"/>
          <p:nvPr/>
        </p:nvSpPr>
        <p:spPr>
          <a:xfrm>
            <a:off x="1751411" y="3055257"/>
            <a:ext cx="3335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MaskRCNN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to detect hands and bodies &amp; using different association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2774201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 dirty="0"/>
              <a:t>Goal: Detect Hands + Localize Corresponding People</a:t>
            </a:r>
            <a:endParaRPr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B6602D-E86E-E991-08D0-FD97060BABCC}"/>
              </a:ext>
            </a:extLst>
          </p:cNvPr>
          <p:cNvSpPr/>
          <p:nvPr/>
        </p:nvSpPr>
        <p:spPr>
          <a:xfrm>
            <a:off x="6312023" y="3266983"/>
            <a:ext cx="949911" cy="57704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person, sky, outdoor, crowd&#10;&#10;Description automatically generated">
            <a:extLst>
              <a:ext uri="{FF2B5EF4-FFF2-40B4-BE49-F238E27FC236}">
                <a16:creationId xmlns:a16="http://schemas.microsoft.com/office/drawing/2014/main" id="{652EBCC4-0DD4-552B-322E-00332A2EC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815" y="757050"/>
            <a:ext cx="8270531" cy="54792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30347B-37CE-63FA-0A48-61DF2C4AF8C6}"/>
              </a:ext>
            </a:extLst>
          </p:cNvPr>
          <p:cNvSpPr/>
          <p:nvPr/>
        </p:nvSpPr>
        <p:spPr>
          <a:xfrm>
            <a:off x="5943601" y="966577"/>
            <a:ext cx="3947746" cy="525154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0050CD-24AB-475E-889A-2C1F5EB2232C}"/>
              </a:ext>
            </a:extLst>
          </p:cNvPr>
          <p:cNvSpPr/>
          <p:nvPr/>
        </p:nvSpPr>
        <p:spPr>
          <a:xfrm>
            <a:off x="5943600" y="3024379"/>
            <a:ext cx="949911" cy="57704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12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 dirty="0"/>
              <a:t>Quantitative Results</a:t>
            </a:r>
            <a:endParaRPr sz="4000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53826B6F-E64D-E6F8-CC4B-C0527788C4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3316107"/>
              </p:ext>
            </p:extLst>
          </p:nvPr>
        </p:nvGraphicFramePr>
        <p:xfrm>
          <a:off x="5656329" y="1651411"/>
          <a:ext cx="4995403" cy="2991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407">
                  <a:extLst>
                    <a:ext uri="{9D8B030D-6E8A-4147-A177-3AD203B41FA5}">
                      <a16:colId xmlns:a16="http://schemas.microsoft.com/office/drawing/2014/main" val="1965405557"/>
                    </a:ext>
                  </a:extLst>
                </a:gridCol>
                <a:gridCol w="2459996">
                  <a:extLst>
                    <a:ext uri="{9D8B030D-6E8A-4147-A177-3AD203B41FA5}">
                      <a16:colId xmlns:a16="http://schemas.microsoft.com/office/drawing/2014/main" val="2762811550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r>
                        <a:rPr lang="en-US" sz="2000" dirty="0"/>
                        <a:t>Method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Joint  AP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358061165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OpenPose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27.81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953550666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Keypoint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Communities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20.71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20562239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Feature Distance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23.16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97084538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Feature Similarity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23.30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840870731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Location Distance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50.42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019938111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IoU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51.74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43627362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Proposed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63.48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326668127"/>
                  </a:ext>
                </a:extLst>
              </a:tr>
            </a:tbl>
          </a:graphicData>
        </a:graphic>
      </p:graphicFrame>
      <p:sp>
        <p:nvSpPr>
          <p:cNvPr id="2" name="Left Brace 1">
            <a:extLst>
              <a:ext uri="{FF2B5EF4-FFF2-40B4-BE49-F238E27FC236}">
                <a16:creationId xmlns:a16="http://schemas.microsoft.com/office/drawing/2014/main" id="{7FE307CF-6D30-8545-574B-818AA9ACE41C}"/>
              </a:ext>
            </a:extLst>
          </p:cNvPr>
          <p:cNvSpPr/>
          <p:nvPr/>
        </p:nvSpPr>
        <p:spPr>
          <a:xfrm>
            <a:off x="5086904" y="2024109"/>
            <a:ext cx="355107" cy="71289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BC5E0-2FC9-D65F-F2AE-7EDC30CD3230}"/>
              </a:ext>
            </a:extLst>
          </p:cNvPr>
          <p:cNvSpPr txBox="1"/>
          <p:nvPr/>
        </p:nvSpPr>
        <p:spPr>
          <a:xfrm>
            <a:off x="1751411" y="2057392"/>
            <a:ext cx="333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Using human pose estimation to associate hands and bodies 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8E609E12-8D8A-38AB-ED17-C66582230439}"/>
              </a:ext>
            </a:extLst>
          </p:cNvPr>
          <p:cNvSpPr/>
          <p:nvPr/>
        </p:nvSpPr>
        <p:spPr>
          <a:xfrm>
            <a:off x="5086903" y="2842335"/>
            <a:ext cx="355107" cy="180049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FA2A6-B489-3DB2-DD63-EBE51BE82D83}"/>
              </a:ext>
            </a:extLst>
          </p:cNvPr>
          <p:cNvSpPr txBox="1"/>
          <p:nvPr/>
        </p:nvSpPr>
        <p:spPr>
          <a:xfrm>
            <a:off x="1751411" y="3055257"/>
            <a:ext cx="3335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MaskRCNN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to detect hands and bodies &amp; using different association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2460486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Qualitative Results</a:t>
            </a:r>
            <a:endParaRPr sz="4000"/>
          </a:p>
        </p:txBody>
      </p:sp>
      <p:pic>
        <p:nvPicPr>
          <p:cNvPr id="5" name="Picture 4" descr="A picture containing text, person, group, posing&#10;&#10;Description automatically generated">
            <a:extLst>
              <a:ext uri="{FF2B5EF4-FFF2-40B4-BE49-F238E27FC236}">
                <a16:creationId xmlns:a16="http://schemas.microsoft.com/office/drawing/2014/main" id="{88C9F90B-032D-D571-5542-0429FF18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00" y="745682"/>
            <a:ext cx="8518525" cy="5670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5A9DC1-F799-C21B-887A-B9AAA567D244}"/>
              </a:ext>
            </a:extLst>
          </p:cNvPr>
          <p:cNvSpPr txBox="1"/>
          <p:nvPr/>
        </p:nvSpPr>
        <p:spPr>
          <a:xfrm>
            <a:off x="1511636" y="6416002"/>
            <a:ext cx="974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Hands and bodies belonging to the same person have same color and identification numbers</a:t>
            </a:r>
          </a:p>
        </p:txBody>
      </p:sp>
    </p:spTree>
    <p:extLst>
      <p:ext uri="{BB962C8B-B14F-4D97-AF65-F5344CB8AC3E}">
        <p14:creationId xmlns:p14="http://schemas.microsoft.com/office/powerpoint/2010/main" val="1238928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Qualitative Results</a:t>
            </a:r>
            <a:endParaRPr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A9DC1-F799-C21B-887A-B9AAA567D244}"/>
              </a:ext>
            </a:extLst>
          </p:cNvPr>
          <p:cNvSpPr txBox="1"/>
          <p:nvPr/>
        </p:nvSpPr>
        <p:spPr>
          <a:xfrm>
            <a:off x="1511636" y="6416002"/>
            <a:ext cx="974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Hands and bodies belonging to the same person have same color and identification numbers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0A9524A-F7C9-631A-8A6B-55A355C75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432" y="678776"/>
            <a:ext cx="7543862" cy="565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5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Qualitative Results</a:t>
            </a:r>
            <a:endParaRPr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A9DC1-F799-C21B-887A-B9AAA567D244}"/>
              </a:ext>
            </a:extLst>
          </p:cNvPr>
          <p:cNvSpPr txBox="1"/>
          <p:nvPr/>
        </p:nvSpPr>
        <p:spPr>
          <a:xfrm>
            <a:off x="1511636" y="6416002"/>
            <a:ext cx="974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Hands and bodies belonging to the same person have same color and identification numbers</a:t>
            </a:r>
          </a:p>
        </p:txBody>
      </p:sp>
      <p:pic>
        <p:nvPicPr>
          <p:cNvPr id="8" name="Picture 4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5A9119D0-68A7-85E1-2923-76B53AE85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033" y="767982"/>
            <a:ext cx="8470659" cy="56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08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Qualitative Results</a:t>
            </a:r>
            <a:endParaRPr sz="4000"/>
          </a:p>
        </p:txBody>
      </p:sp>
      <p:pic>
        <p:nvPicPr>
          <p:cNvPr id="5" name="Picture 4" descr="A picture containing text, person, group, posing&#10;&#10;Description automatically generated">
            <a:extLst>
              <a:ext uri="{FF2B5EF4-FFF2-40B4-BE49-F238E27FC236}">
                <a16:creationId xmlns:a16="http://schemas.microsoft.com/office/drawing/2014/main" id="{88C9F90B-032D-D571-5542-0429FF18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00" y="745682"/>
            <a:ext cx="8518525" cy="5670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5A9DC1-F799-C21B-887A-B9AAA567D244}"/>
              </a:ext>
            </a:extLst>
          </p:cNvPr>
          <p:cNvSpPr txBox="1"/>
          <p:nvPr/>
        </p:nvSpPr>
        <p:spPr>
          <a:xfrm>
            <a:off x="1511636" y="6416002"/>
            <a:ext cx="974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Hands and bodies belonging to the same person have same color and identification numbers</a:t>
            </a:r>
          </a:p>
        </p:txBody>
      </p:sp>
      <p:pic>
        <p:nvPicPr>
          <p:cNvPr id="7" name="Picture 6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ACD564F4-8089-45B0-EAD2-835C88AEE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100" y="767153"/>
            <a:ext cx="8518525" cy="564884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D110C8-DDF1-16C3-FFB1-5B40BA11E0E7}"/>
              </a:ext>
            </a:extLst>
          </p:cNvPr>
          <p:cNvCxnSpPr>
            <a:cxnSpLocks/>
          </p:cNvCxnSpPr>
          <p:nvPr/>
        </p:nvCxnSpPr>
        <p:spPr>
          <a:xfrm>
            <a:off x="1027145" y="4606842"/>
            <a:ext cx="1319653" cy="12333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BA9438-9642-5921-DFCA-029AEA50A2FB}"/>
              </a:ext>
            </a:extLst>
          </p:cNvPr>
          <p:cNvSpPr txBox="1"/>
          <p:nvPr/>
        </p:nvSpPr>
        <p:spPr>
          <a:xfrm>
            <a:off x="83984" y="3429000"/>
            <a:ext cx="1602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Failure case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Incorrect hand-body association</a:t>
            </a:r>
          </a:p>
        </p:txBody>
      </p:sp>
    </p:spTree>
    <p:extLst>
      <p:ext uri="{BB962C8B-B14F-4D97-AF65-F5344CB8AC3E}">
        <p14:creationId xmlns:p14="http://schemas.microsoft.com/office/powerpoint/2010/main" val="237127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Qualitative Results</a:t>
            </a:r>
            <a:endParaRPr sz="4000"/>
          </a:p>
        </p:txBody>
      </p:sp>
      <p:pic>
        <p:nvPicPr>
          <p:cNvPr id="5" name="Picture 4" descr="A picture containing text, person, group, posing&#10;&#10;Description automatically generated">
            <a:extLst>
              <a:ext uri="{FF2B5EF4-FFF2-40B4-BE49-F238E27FC236}">
                <a16:creationId xmlns:a16="http://schemas.microsoft.com/office/drawing/2014/main" id="{88C9F90B-032D-D571-5542-0429FF18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00" y="745682"/>
            <a:ext cx="8518525" cy="5670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5A9DC1-F799-C21B-887A-B9AAA567D244}"/>
              </a:ext>
            </a:extLst>
          </p:cNvPr>
          <p:cNvSpPr txBox="1"/>
          <p:nvPr/>
        </p:nvSpPr>
        <p:spPr>
          <a:xfrm>
            <a:off x="1511636" y="6416002"/>
            <a:ext cx="974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Hands and bodies belonging to the same person have same color and identification numbers</a:t>
            </a:r>
          </a:p>
        </p:txBody>
      </p:sp>
      <p:pic>
        <p:nvPicPr>
          <p:cNvPr id="7" name="Picture 4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56037FCE-4EFB-EBE7-AF64-8DD856FD1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72" y="750471"/>
            <a:ext cx="9213880" cy="56655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5256F5-A184-E1B6-6259-35F7AA86E2C5}"/>
              </a:ext>
            </a:extLst>
          </p:cNvPr>
          <p:cNvCxnSpPr>
            <a:cxnSpLocks/>
          </p:cNvCxnSpPr>
          <p:nvPr/>
        </p:nvCxnSpPr>
        <p:spPr>
          <a:xfrm flipH="1" flipV="1">
            <a:off x="8487053" y="2839834"/>
            <a:ext cx="2642978" cy="8788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F54974-EF12-4A0C-3DA0-7432CBBA9FA8}"/>
              </a:ext>
            </a:extLst>
          </p:cNvPr>
          <p:cNvSpPr txBox="1"/>
          <p:nvPr/>
        </p:nvSpPr>
        <p:spPr>
          <a:xfrm>
            <a:off x="10701352" y="3718723"/>
            <a:ext cx="1553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Failure case.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Incorrect hand-body association</a:t>
            </a:r>
          </a:p>
        </p:txBody>
      </p:sp>
    </p:spTree>
    <p:extLst>
      <p:ext uri="{BB962C8B-B14F-4D97-AF65-F5344CB8AC3E}">
        <p14:creationId xmlns:p14="http://schemas.microsoft.com/office/powerpoint/2010/main" val="1966178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sz="2400" dirty="0">
                <a:cs typeface="Calibri"/>
              </a:rPr>
              <a:t>Tracking-by-detection paradigm: detect hands and link them across frames </a:t>
            </a:r>
          </a:p>
          <a:p>
            <a:pPr marL="114300" indent="0">
              <a:buNone/>
            </a:pPr>
            <a:endParaRPr lang="en-US" sz="2400" dirty="0">
              <a:cs typeface="Calibri"/>
            </a:endParaRPr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/>
              <a:t>Benefits of Hand-Body Association: Hand Tracking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4315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sz="2400">
                <a:cs typeface="Calibri"/>
              </a:rPr>
              <a:t>Tracking-by-detection paradigm: detect hands and link them across frames </a:t>
            </a:r>
          </a:p>
          <a:p>
            <a:pPr marL="114300" indent="0">
              <a:buNone/>
            </a:pPr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Hands are fast moving objects and undergo tremendous changes in scale and shape. This leads to large ID switches across frames</a:t>
            </a:r>
          </a:p>
          <a:p>
            <a:pPr marL="114300" indent="0">
              <a:buNone/>
            </a:pPr>
            <a:endParaRPr lang="en-US" sz="2400">
              <a:cs typeface="Calibri"/>
            </a:endParaRPr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/>
              <a:t>Benefits of Hand-Body Association: Hand Tracking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0955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sz="2400">
                <a:cs typeface="Calibri"/>
              </a:rPr>
              <a:t>Tracking-by-detection paradigm: detect hands and link them across frames </a:t>
            </a:r>
          </a:p>
          <a:p>
            <a:pPr marL="114300" indent="0">
              <a:buNone/>
            </a:pPr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Hands are fast moving objects and undergo tremendous changes in scale and shape. This leads to large ID switches across frames</a:t>
            </a:r>
          </a:p>
          <a:p>
            <a:pPr marL="114300" indent="0">
              <a:buNone/>
            </a:pPr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Track hands by jointly tracking them with corresponding people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endParaRPr sz="240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/>
              <a:t>Benefits of Hand-Body Association: Hand Tracking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2519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sz="2400" dirty="0">
                <a:cs typeface="Calibri"/>
              </a:rPr>
              <a:t>Tracking-by-detection paradigm: detect hands and link them across frames </a:t>
            </a:r>
          </a:p>
          <a:p>
            <a:pPr marL="114300" indent="0">
              <a:buNone/>
            </a:pP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Hands are fast moving objects and undergo tremendous changes in scale and shape. This leads to large ID switches across frames</a:t>
            </a:r>
          </a:p>
          <a:p>
            <a:pPr marL="114300" indent="0">
              <a:buNone/>
            </a:pP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Track hands by jointly tracking them with corresponding people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endParaRPr sz="2400"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/>
              <a:t>Benefits of Hand-Body Association: Hand Tracking</a:t>
            </a:r>
            <a:endParaRPr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89AB45-8289-932D-AEF4-A545C5573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334120"/>
              </p:ext>
            </p:extLst>
          </p:nvPr>
        </p:nvGraphicFramePr>
        <p:xfrm>
          <a:off x="1407560" y="4232422"/>
          <a:ext cx="7971433" cy="113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5810">
                  <a:extLst>
                    <a:ext uri="{9D8B030D-6E8A-4147-A177-3AD203B41FA5}">
                      <a16:colId xmlns:a16="http://schemas.microsoft.com/office/drawing/2014/main" val="3453627476"/>
                    </a:ext>
                  </a:extLst>
                </a:gridCol>
                <a:gridCol w="2095623">
                  <a:extLst>
                    <a:ext uri="{9D8B030D-6E8A-4147-A177-3AD203B41FA5}">
                      <a16:colId xmlns:a16="http://schemas.microsoft.com/office/drawing/2014/main" val="2059550381"/>
                    </a:ext>
                  </a:extLst>
                </a:gridCol>
              </a:tblGrid>
              <a:tr h="371831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Method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MOTA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261836144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 hands and use hand IoU to link them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46.1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401116326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 hands and their bodies, and use their weighted IoU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50.0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584572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696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Goal: Detect Hands + Localize Corresponding People</a:t>
            </a:r>
            <a:endParaRPr sz="4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41A81-3C27-123B-FEF3-40D0C7D5C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815" y="757050"/>
            <a:ext cx="8270531" cy="5479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89D6B4-B4D2-8FFE-F93C-E39D62787BF0}"/>
              </a:ext>
            </a:extLst>
          </p:cNvPr>
          <p:cNvSpPr txBox="1"/>
          <p:nvPr/>
        </p:nvSpPr>
        <p:spPr>
          <a:xfrm>
            <a:off x="1388544" y="6236277"/>
            <a:ext cx="974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Hands and bodies belonging to the same person have same color and identification numbers</a:t>
            </a:r>
          </a:p>
        </p:txBody>
      </p:sp>
    </p:spTree>
    <p:extLst>
      <p:ext uri="{BB962C8B-B14F-4D97-AF65-F5344CB8AC3E}">
        <p14:creationId xmlns:p14="http://schemas.microsoft.com/office/powerpoint/2010/main" val="864542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sz="2400" dirty="0">
                <a:cs typeface="Calibri"/>
              </a:rPr>
              <a:t>Classify hand states</a:t>
            </a:r>
          </a:p>
          <a:p>
            <a:pPr lvl="1"/>
            <a:r>
              <a:rPr lang="en-US" sz="2000" dirty="0">
                <a:cs typeface="Calibri"/>
              </a:rPr>
              <a:t>No-Contact</a:t>
            </a:r>
          </a:p>
          <a:p>
            <a:pPr lvl="1"/>
            <a:r>
              <a:rPr lang="en-US" sz="2000" dirty="0">
                <a:cs typeface="Calibri"/>
              </a:rPr>
              <a:t>Self-Contact</a:t>
            </a:r>
          </a:p>
          <a:p>
            <a:pPr lvl="1"/>
            <a:r>
              <a:rPr lang="en-US" sz="2000" dirty="0">
                <a:cs typeface="Calibri"/>
              </a:rPr>
              <a:t>Other-Person-Contact</a:t>
            </a:r>
          </a:p>
          <a:p>
            <a:pPr lvl="1"/>
            <a:r>
              <a:rPr lang="en-US" sz="2000" dirty="0">
                <a:cs typeface="Calibri"/>
              </a:rPr>
              <a:t>Object-Contact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endParaRPr sz="2400"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/>
              <a:t>Benefits of Hand-Body Association: Hand Contact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0324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sz="2400" dirty="0">
                <a:cs typeface="Calibri"/>
              </a:rPr>
              <a:t>Classify hand states</a:t>
            </a:r>
          </a:p>
          <a:p>
            <a:pPr lvl="1"/>
            <a:r>
              <a:rPr lang="en-US" sz="2000" dirty="0">
                <a:cs typeface="Calibri"/>
              </a:rPr>
              <a:t>No-Contact</a:t>
            </a:r>
          </a:p>
          <a:p>
            <a:pPr lvl="1"/>
            <a:r>
              <a:rPr lang="en-US" sz="2000" dirty="0">
                <a:cs typeface="Calibri"/>
              </a:rPr>
              <a:t>Self-Contact</a:t>
            </a:r>
          </a:p>
          <a:p>
            <a:pPr lvl="1"/>
            <a:r>
              <a:rPr lang="en-US" sz="2000" dirty="0">
                <a:cs typeface="Calibri"/>
              </a:rPr>
              <a:t>Other-Person-Contact</a:t>
            </a:r>
          </a:p>
          <a:p>
            <a:pPr lvl="1"/>
            <a:r>
              <a:rPr lang="en-US" sz="2000" dirty="0">
                <a:cs typeface="Calibri"/>
              </a:rPr>
              <a:t>Object-Contact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endParaRPr sz="2400"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/>
              <a:t>Benefits of Hand-Body Association: Hand Contact</a:t>
            </a:r>
            <a:endParaRPr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F71A45-08AC-1561-AE32-A508BCF1D861}"/>
              </a:ext>
            </a:extLst>
          </p:cNvPr>
          <p:cNvGraphicFramePr>
            <a:graphicFrameLocks noGrp="1"/>
          </p:cNvGraphicFramePr>
          <p:nvPr/>
        </p:nvGraphicFramePr>
        <p:xfrm>
          <a:off x="1820105" y="3112474"/>
          <a:ext cx="8947210" cy="766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442">
                  <a:extLst>
                    <a:ext uri="{9D8B030D-6E8A-4147-A177-3AD203B41FA5}">
                      <a16:colId xmlns:a16="http://schemas.microsoft.com/office/drawing/2014/main" val="2603401085"/>
                    </a:ext>
                  </a:extLst>
                </a:gridCol>
                <a:gridCol w="1789442">
                  <a:extLst>
                    <a:ext uri="{9D8B030D-6E8A-4147-A177-3AD203B41FA5}">
                      <a16:colId xmlns:a16="http://schemas.microsoft.com/office/drawing/2014/main" val="567051477"/>
                    </a:ext>
                  </a:extLst>
                </a:gridCol>
                <a:gridCol w="1789442">
                  <a:extLst>
                    <a:ext uri="{9D8B030D-6E8A-4147-A177-3AD203B41FA5}">
                      <a16:colId xmlns:a16="http://schemas.microsoft.com/office/drawing/2014/main" val="2466754730"/>
                    </a:ext>
                  </a:extLst>
                </a:gridCol>
                <a:gridCol w="1789442">
                  <a:extLst>
                    <a:ext uri="{9D8B030D-6E8A-4147-A177-3AD203B41FA5}">
                      <a16:colId xmlns:a16="http://schemas.microsoft.com/office/drawing/2014/main" val="534744734"/>
                    </a:ext>
                  </a:extLst>
                </a:gridCol>
                <a:gridCol w="1789442">
                  <a:extLst>
                    <a:ext uri="{9D8B030D-6E8A-4147-A177-3AD203B41FA5}">
                      <a16:colId xmlns:a16="http://schemas.microsoft.com/office/drawing/2014/main" val="3029492260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No-Contact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Self-Contact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Other-Person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Object-Contact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551345736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62.48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54.31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39.51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73.34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322791760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EE38043B-F316-19FD-959D-B7FC9BEE5EB8}"/>
              </a:ext>
            </a:extLst>
          </p:cNvPr>
          <p:cNvSpPr/>
          <p:nvPr/>
        </p:nvSpPr>
        <p:spPr>
          <a:xfrm>
            <a:off x="7238059" y="2537319"/>
            <a:ext cx="1505463" cy="159615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941329-FBD0-2ADB-D6D4-487837F1FFC7}"/>
              </a:ext>
            </a:extLst>
          </p:cNvPr>
          <p:cNvCxnSpPr>
            <a:cxnSpLocks/>
          </p:cNvCxnSpPr>
          <p:nvPr/>
        </p:nvCxnSpPr>
        <p:spPr>
          <a:xfrm flipV="1">
            <a:off x="7058974" y="3996434"/>
            <a:ext cx="358170" cy="376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791AE92-C608-2113-11D5-4E14DE091E76}"/>
              </a:ext>
            </a:extLst>
          </p:cNvPr>
          <p:cNvSpPr txBox="1"/>
          <p:nvPr/>
        </p:nvSpPr>
        <p:spPr>
          <a:xfrm>
            <a:off x="1919056" y="4320681"/>
            <a:ext cx="9063623" cy="369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Most challenging category: Hard to distinguish between Self-contact and Other-person-contact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42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sz="2400" dirty="0">
                <a:cs typeface="Calibri"/>
              </a:rPr>
              <a:t>Classify hand states</a:t>
            </a:r>
          </a:p>
          <a:p>
            <a:pPr lvl="1"/>
            <a:r>
              <a:rPr lang="en-US" sz="2000" dirty="0">
                <a:cs typeface="Calibri"/>
              </a:rPr>
              <a:t>No-Contact</a:t>
            </a:r>
          </a:p>
          <a:p>
            <a:pPr lvl="1"/>
            <a:r>
              <a:rPr lang="en-US" sz="2000" dirty="0">
                <a:cs typeface="Calibri"/>
              </a:rPr>
              <a:t>Self-Contact</a:t>
            </a:r>
          </a:p>
          <a:p>
            <a:pPr lvl="1"/>
            <a:r>
              <a:rPr lang="en-US" sz="2000" dirty="0">
                <a:cs typeface="Calibri"/>
              </a:rPr>
              <a:t>Other-Person-Contact</a:t>
            </a:r>
          </a:p>
          <a:p>
            <a:pPr lvl="1"/>
            <a:r>
              <a:rPr lang="en-US" sz="2000" dirty="0">
                <a:cs typeface="Calibri"/>
              </a:rPr>
              <a:t>Object-Contact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None/>
            </a:pPr>
            <a:endParaRPr sz="2400"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/>
              <a:t>Benefits of Hand-Body Association: Hand Contact</a:t>
            </a:r>
            <a:endParaRPr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F71A45-08AC-1561-AE32-A508BCF1D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087381"/>
              </p:ext>
            </p:extLst>
          </p:nvPr>
        </p:nvGraphicFramePr>
        <p:xfrm>
          <a:off x="1820105" y="3112474"/>
          <a:ext cx="8947210" cy="766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442">
                  <a:extLst>
                    <a:ext uri="{9D8B030D-6E8A-4147-A177-3AD203B41FA5}">
                      <a16:colId xmlns:a16="http://schemas.microsoft.com/office/drawing/2014/main" val="2603401085"/>
                    </a:ext>
                  </a:extLst>
                </a:gridCol>
                <a:gridCol w="1789442">
                  <a:extLst>
                    <a:ext uri="{9D8B030D-6E8A-4147-A177-3AD203B41FA5}">
                      <a16:colId xmlns:a16="http://schemas.microsoft.com/office/drawing/2014/main" val="567051477"/>
                    </a:ext>
                  </a:extLst>
                </a:gridCol>
                <a:gridCol w="1789442">
                  <a:extLst>
                    <a:ext uri="{9D8B030D-6E8A-4147-A177-3AD203B41FA5}">
                      <a16:colId xmlns:a16="http://schemas.microsoft.com/office/drawing/2014/main" val="2466754730"/>
                    </a:ext>
                  </a:extLst>
                </a:gridCol>
                <a:gridCol w="1789442">
                  <a:extLst>
                    <a:ext uri="{9D8B030D-6E8A-4147-A177-3AD203B41FA5}">
                      <a16:colId xmlns:a16="http://schemas.microsoft.com/office/drawing/2014/main" val="534744734"/>
                    </a:ext>
                  </a:extLst>
                </a:gridCol>
                <a:gridCol w="1789442">
                  <a:extLst>
                    <a:ext uri="{9D8B030D-6E8A-4147-A177-3AD203B41FA5}">
                      <a16:colId xmlns:a16="http://schemas.microsoft.com/office/drawing/2014/main" val="3029492260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No-Contact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Self-Contact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Other-Person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Object-Contact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551345736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62.48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54.31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39.51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73.34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322791760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EE38043B-F316-19FD-959D-B7FC9BEE5EB8}"/>
              </a:ext>
            </a:extLst>
          </p:cNvPr>
          <p:cNvSpPr/>
          <p:nvPr/>
        </p:nvSpPr>
        <p:spPr>
          <a:xfrm>
            <a:off x="7238059" y="2537319"/>
            <a:ext cx="1505463" cy="159615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941329-FBD0-2ADB-D6D4-487837F1FFC7}"/>
              </a:ext>
            </a:extLst>
          </p:cNvPr>
          <p:cNvCxnSpPr>
            <a:cxnSpLocks/>
          </p:cNvCxnSpPr>
          <p:nvPr/>
        </p:nvCxnSpPr>
        <p:spPr>
          <a:xfrm flipV="1">
            <a:off x="7058974" y="3996434"/>
            <a:ext cx="358170" cy="376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791AE92-C608-2113-11D5-4E14DE091E76}"/>
              </a:ext>
            </a:extLst>
          </p:cNvPr>
          <p:cNvSpPr txBox="1"/>
          <p:nvPr/>
        </p:nvSpPr>
        <p:spPr>
          <a:xfrm>
            <a:off x="1919056" y="4320681"/>
            <a:ext cx="9063623" cy="369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Most challenging category: Hard to distinguish between Self-contact and Other-person-contact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4F44720-621D-8D92-164A-87ABCBD4C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163081"/>
              </p:ext>
            </p:extLst>
          </p:nvPr>
        </p:nvGraphicFramePr>
        <p:xfrm>
          <a:off x="1820105" y="5342263"/>
          <a:ext cx="8166516" cy="1127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3258">
                  <a:extLst>
                    <a:ext uri="{9D8B030D-6E8A-4147-A177-3AD203B41FA5}">
                      <a16:colId xmlns:a16="http://schemas.microsoft.com/office/drawing/2014/main" val="2603401085"/>
                    </a:ext>
                  </a:extLst>
                </a:gridCol>
                <a:gridCol w="4083258">
                  <a:extLst>
                    <a:ext uri="{9D8B030D-6E8A-4147-A177-3AD203B41FA5}">
                      <a16:colId xmlns:a16="http://schemas.microsoft.com/office/drawing/2014/main" val="534744734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Method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Other-Person-Contact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551345736"/>
                  </a:ext>
                </a:extLst>
              </a:tr>
              <a:tr h="36276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Using only hand features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39.51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322791760"/>
                  </a:ext>
                </a:extLst>
              </a:tr>
              <a:tr h="3627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Using both hand &amp; its body features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47.09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13593106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DADFC47-A874-621A-4DA8-8AE2A159A1B2}"/>
              </a:ext>
            </a:extLst>
          </p:cNvPr>
          <p:cNvSpPr txBox="1"/>
          <p:nvPr/>
        </p:nvSpPr>
        <p:spPr>
          <a:xfrm>
            <a:off x="1772764" y="4961833"/>
            <a:ext cx="8261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SzPts val="3100"/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Using both the hand features and its corresponding person features reduces ambiguity</a:t>
            </a:r>
          </a:p>
        </p:txBody>
      </p:sp>
    </p:spTree>
    <p:extLst>
      <p:ext uri="{BB962C8B-B14F-4D97-AF65-F5344CB8AC3E}">
        <p14:creationId xmlns:p14="http://schemas.microsoft.com/office/powerpoint/2010/main" val="3122344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 dirty="0"/>
              <a:t>Summary</a:t>
            </a:r>
            <a:endParaRPr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F7CDD-9EA9-53AD-D0DF-4D2C517D0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89" y="1414447"/>
            <a:ext cx="4849194" cy="321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4A89C3-ADE3-6CD8-113B-FF8A5C047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250" y="1414447"/>
            <a:ext cx="5394086" cy="321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D08496-90B5-C153-AA14-691FB65B6474}"/>
              </a:ext>
            </a:extLst>
          </p:cNvPr>
          <p:cNvSpPr txBox="1"/>
          <p:nvPr/>
        </p:nvSpPr>
        <p:spPr>
          <a:xfrm>
            <a:off x="5048666" y="2505695"/>
            <a:ext cx="7285254" cy="923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BodyHands</a:t>
            </a:r>
            <a:endParaRPr lang="en-US" sz="5400" b="1" dirty="0">
              <a:solidFill>
                <a:srgbClr val="FFFF0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19699-3883-0C22-5D85-95EE024CBB44}"/>
              </a:ext>
            </a:extLst>
          </p:cNvPr>
          <p:cNvSpPr txBox="1"/>
          <p:nvPr/>
        </p:nvSpPr>
        <p:spPr>
          <a:xfrm>
            <a:off x="1117801" y="1021247"/>
            <a:ext cx="4444421" cy="400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Hand-Body Association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A9AFCD-465B-1EAE-8857-2274C07B3CB6}"/>
              </a:ext>
            </a:extLst>
          </p:cNvPr>
          <p:cNvSpPr txBox="1"/>
          <p:nvPr/>
        </p:nvSpPr>
        <p:spPr>
          <a:xfrm>
            <a:off x="6469082" y="966577"/>
            <a:ext cx="4444421" cy="400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Dataset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4" descr="Qr code&#10;&#10;Description automatically generated">
            <a:extLst>
              <a:ext uri="{FF2B5EF4-FFF2-40B4-BE49-F238E27FC236}">
                <a16:creationId xmlns:a16="http://schemas.microsoft.com/office/drawing/2014/main" id="{FA657316-B157-4018-684F-B4E1F5413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361" y="4736378"/>
            <a:ext cx="1960052" cy="19270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EC43DB-D28B-9F3D-736A-357A85BE438D}"/>
              </a:ext>
            </a:extLst>
          </p:cNvPr>
          <p:cNvSpPr txBox="1"/>
          <p:nvPr/>
        </p:nvSpPr>
        <p:spPr>
          <a:xfrm>
            <a:off x="3576103" y="5469157"/>
            <a:ext cx="7553928" cy="4615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99" dirty="0">
                <a:hlinkClick r:id="rId6"/>
              </a:rPr>
              <a:t>http://vision.cs.stonybrook.edu/~supreeth/BodyHands/</a:t>
            </a:r>
            <a:endParaRPr lang="en-US" sz="2399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4991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82730" y="6492875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Why is Hand-Body Association important?</a:t>
            </a:r>
            <a:endParaRPr sz="4000"/>
          </a:p>
        </p:txBody>
      </p:sp>
      <p:pic>
        <p:nvPicPr>
          <p:cNvPr id="6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CC8EEAA-BBBC-D18B-9308-177CBCAD2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083" y="1216103"/>
            <a:ext cx="3943764" cy="261049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6069EA7-9834-F79A-FCB0-2F00A3A7D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412" y="1216103"/>
            <a:ext cx="3943764" cy="2610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5C7536-E750-BC8B-102A-E8D3C9307456}"/>
              </a:ext>
            </a:extLst>
          </p:cNvPr>
          <p:cNvSpPr txBox="1"/>
          <p:nvPr/>
        </p:nvSpPr>
        <p:spPr>
          <a:xfrm>
            <a:off x="4839138" y="3822439"/>
            <a:ext cx="172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Hand Tracking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F29879-8BE8-8A3A-34B4-2658FFB5F720}"/>
              </a:ext>
            </a:extLst>
          </p:cNvPr>
          <p:cNvSpPr txBox="1"/>
          <p:nvPr/>
        </p:nvSpPr>
        <p:spPr>
          <a:xfrm>
            <a:off x="2078183" y="823895"/>
            <a:ext cx="276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Hand Contact Recognition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C60976-C274-3F2E-0884-688E01E8F387}"/>
              </a:ext>
            </a:extLst>
          </p:cNvPr>
          <p:cNvSpPr txBox="1"/>
          <p:nvPr/>
        </p:nvSpPr>
        <p:spPr>
          <a:xfrm>
            <a:off x="7108256" y="835131"/>
            <a:ext cx="276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Safety Applications</a:t>
            </a:r>
          </a:p>
        </p:txBody>
      </p:sp>
      <p:pic>
        <p:nvPicPr>
          <p:cNvPr id="3" name="ezgif-2-dfcb4f99e2">
            <a:hlinkClick r:id="" action="ppaction://media"/>
            <a:extLst>
              <a:ext uri="{FF2B5EF4-FFF2-40B4-BE49-F238E27FC236}">
                <a16:creationId xmlns:a16="http://schemas.microsoft.com/office/drawing/2014/main" id="{D521F782-849B-0D43-D5CF-92A2F30336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5008" y="4187617"/>
            <a:ext cx="4055052" cy="230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3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Challenges for Hand-Body Association</a:t>
            </a:r>
            <a:endParaRPr sz="4000"/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219DB137-613D-95C3-D95B-A8DE224014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3100"/>
              <a:buNone/>
            </a:pPr>
            <a:r>
              <a:rPr lang="en-US" sz="2400" dirty="0"/>
              <a:t>Heuristics based on sizes, distances, and overlaps does not work well</a:t>
            </a:r>
          </a:p>
          <a:p>
            <a:pPr marL="0" indent="0">
              <a:spcBef>
                <a:spcPts val="0"/>
              </a:spcBef>
              <a:buSzPts val="3100"/>
              <a:buNone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615DF5-B0C3-F740-325D-BA55C3ECA421}"/>
              </a:ext>
            </a:extLst>
          </p:cNvPr>
          <p:cNvSpPr txBox="1"/>
          <p:nvPr/>
        </p:nvSpPr>
        <p:spPr>
          <a:xfrm>
            <a:off x="9801378" y="2776166"/>
            <a:ext cx="2203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Hand box of one person completely overlaps with body box of another person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41BB27-BC9F-3F6B-7950-685D83A71F63}"/>
              </a:ext>
            </a:extLst>
          </p:cNvPr>
          <p:cNvSpPr txBox="1"/>
          <p:nvPr/>
        </p:nvSpPr>
        <p:spPr>
          <a:xfrm>
            <a:off x="163430" y="2967335"/>
            <a:ext cx="1851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Large variation in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relative hand-body scales between different people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417A2A-BC1E-C34B-5C06-4A813AB0F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460" y="1403556"/>
            <a:ext cx="7300285" cy="534046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C49FEC-44E7-FD61-9863-8B228D8240C0}"/>
              </a:ext>
            </a:extLst>
          </p:cNvPr>
          <p:cNvSpPr/>
          <p:nvPr/>
        </p:nvSpPr>
        <p:spPr>
          <a:xfrm>
            <a:off x="8572500" y="4710527"/>
            <a:ext cx="480574" cy="30630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C22B1D-3D0B-0937-F7CF-DA9B6A1C917B}"/>
              </a:ext>
            </a:extLst>
          </p:cNvPr>
          <p:cNvSpPr/>
          <p:nvPr/>
        </p:nvSpPr>
        <p:spPr>
          <a:xfrm>
            <a:off x="6591189" y="1471547"/>
            <a:ext cx="2667111" cy="520181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2FEFC6-2A09-CD06-F73A-7F0566A273F5}"/>
              </a:ext>
            </a:extLst>
          </p:cNvPr>
          <p:cNvCxnSpPr>
            <a:cxnSpLocks/>
          </p:cNvCxnSpPr>
          <p:nvPr/>
        </p:nvCxnSpPr>
        <p:spPr>
          <a:xfrm flipH="1">
            <a:off x="9046816" y="3355529"/>
            <a:ext cx="820233" cy="1354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8D85356-49F2-F932-8869-FCB24B139AB2}"/>
              </a:ext>
            </a:extLst>
          </p:cNvPr>
          <p:cNvCxnSpPr>
            <a:cxnSpLocks/>
          </p:cNvCxnSpPr>
          <p:nvPr/>
        </p:nvCxnSpPr>
        <p:spPr>
          <a:xfrm flipH="1" flipV="1">
            <a:off x="9257503" y="2960805"/>
            <a:ext cx="609546" cy="3947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0E38238-4F93-2E81-477A-1B2DE4FEF39D}"/>
              </a:ext>
            </a:extLst>
          </p:cNvPr>
          <p:cNvSpPr/>
          <p:nvPr/>
        </p:nvSpPr>
        <p:spPr>
          <a:xfrm>
            <a:off x="4916325" y="2872624"/>
            <a:ext cx="1740069" cy="386872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E17E11-D3EC-D7D5-3776-F8770EBB5C3E}"/>
              </a:ext>
            </a:extLst>
          </p:cNvPr>
          <p:cNvSpPr/>
          <p:nvPr/>
        </p:nvSpPr>
        <p:spPr>
          <a:xfrm>
            <a:off x="5469830" y="3755657"/>
            <a:ext cx="392586" cy="49783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94D562-B087-108C-51F3-171A1FF76C04}"/>
              </a:ext>
            </a:extLst>
          </p:cNvPr>
          <p:cNvSpPr/>
          <p:nvPr/>
        </p:nvSpPr>
        <p:spPr>
          <a:xfrm>
            <a:off x="3380534" y="2795406"/>
            <a:ext cx="362524" cy="47026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1D4DCF-5778-2FA9-DDAD-FFB4BC5031A2}"/>
              </a:ext>
            </a:extLst>
          </p:cNvPr>
          <p:cNvSpPr/>
          <p:nvPr/>
        </p:nvSpPr>
        <p:spPr>
          <a:xfrm>
            <a:off x="3380534" y="2783115"/>
            <a:ext cx="1205016" cy="19274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72B806-56F3-05BF-9D1A-F7EB507C13DB}"/>
              </a:ext>
            </a:extLst>
          </p:cNvPr>
          <p:cNvCxnSpPr>
            <a:cxnSpLocks/>
          </p:cNvCxnSpPr>
          <p:nvPr/>
        </p:nvCxnSpPr>
        <p:spPr>
          <a:xfrm flipV="1">
            <a:off x="1501646" y="3514830"/>
            <a:ext cx="1878888" cy="3023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99D73A8-DBCD-263B-EC72-8633C9E57DEA}"/>
              </a:ext>
            </a:extLst>
          </p:cNvPr>
          <p:cNvCxnSpPr>
            <a:cxnSpLocks/>
          </p:cNvCxnSpPr>
          <p:nvPr/>
        </p:nvCxnSpPr>
        <p:spPr>
          <a:xfrm>
            <a:off x="1501646" y="3828292"/>
            <a:ext cx="3414679" cy="11885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974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Challenges for Hand-Body Association</a:t>
            </a:r>
            <a:endParaRPr sz="4000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C9713776-DE4B-F785-7FA0-B0CA5E3E2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621" y="1581181"/>
            <a:ext cx="6981582" cy="51137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82B0C626-3D1A-28D3-08B7-B687F5D8CA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3100"/>
              <a:buNone/>
            </a:pPr>
            <a:r>
              <a:rPr lang="en-US" sz="2400" dirty="0"/>
              <a:t>Pose-based approaches are not robust</a:t>
            </a:r>
          </a:p>
          <a:p>
            <a:pPr marL="0" indent="0">
              <a:spcBef>
                <a:spcPts val="0"/>
              </a:spcBef>
              <a:buSzPts val="3100"/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C9E7D-5196-7A4D-FB84-9067EDF25BC6}"/>
              </a:ext>
            </a:extLst>
          </p:cNvPr>
          <p:cNvSpPr txBox="1"/>
          <p:nvPr/>
        </p:nvSpPr>
        <p:spPr>
          <a:xfrm>
            <a:off x="276318" y="2997380"/>
            <a:ext cx="2203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Poses are not detected for occluded people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041B7-2E95-0CEE-1434-057A2C8C7445}"/>
              </a:ext>
            </a:extLst>
          </p:cNvPr>
          <p:cNvSpPr txBox="1"/>
          <p:nvPr/>
        </p:nvSpPr>
        <p:spPr>
          <a:xfrm>
            <a:off x="9905908" y="2629965"/>
            <a:ext cx="2158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Detected skeletons are mixed up between people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C9664ED7-A38C-DBCC-8F0C-A56463BC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815" y="1441770"/>
            <a:ext cx="7451846" cy="5367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B53EEA-DC17-8F2F-1513-D75A5E15CDD7}"/>
              </a:ext>
            </a:extLst>
          </p:cNvPr>
          <p:cNvCxnSpPr>
            <a:cxnSpLocks/>
          </p:cNvCxnSpPr>
          <p:nvPr/>
        </p:nvCxnSpPr>
        <p:spPr>
          <a:xfrm flipH="1">
            <a:off x="9046816" y="3355529"/>
            <a:ext cx="820233" cy="1354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AD80871-D56B-9508-5CDF-A6C3E021CDA2}"/>
              </a:ext>
            </a:extLst>
          </p:cNvPr>
          <p:cNvCxnSpPr>
            <a:cxnSpLocks/>
          </p:cNvCxnSpPr>
          <p:nvPr/>
        </p:nvCxnSpPr>
        <p:spPr>
          <a:xfrm flipH="1">
            <a:off x="9128388" y="3356121"/>
            <a:ext cx="738661" cy="39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ED6B50-A3CC-315B-E4BB-E2DD8CC53EC0}"/>
              </a:ext>
            </a:extLst>
          </p:cNvPr>
          <p:cNvCxnSpPr>
            <a:cxnSpLocks/>
          </p:cNvCxnSpPr>
          <p:nvPr/>
        </p:nvCxnSpPr>
        <p:spPr>
          <a:xfrm>
            <a:off x="1876286" y="3429000"/>
            <a:ext cx="2336791" cy="3214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1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buSzPts val="3100"/>
            </a:pPr>
            <a:r>
              <a:rPr lang="en-US" sz="2400" dirty="0"/>
              <a:t>A CNN architecture to jointly detect hands and their corresponding people</a:t>
            </a:r>
          </a:p>
          <a:p>
            <a:pPr marL="0" indent="0">
              <a:spcBef>
                <a:spcPts val="0"/>
              </a:spcBef>
              <a:buSzPts val="3100"/>
              <a:buNone/>
            </a:pPr>
            <a:endParaRPr lang="en-US" sz="2400"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Contributions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1125411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609440" y="977675"/>
            <a:ext cx="10969943" cy="544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buSzPts val="3100"/>
            </a:pPr>
            <a:r>
              <a:rPr lang="en-US" sz="2400" dirty="0"/>
              <a:t>A CNN architecture to jointly detect hands and their corresponding people</a:t>
            </a:r>
          </a:p>
          <a:p>
            <a:pPr indent="-457200">
              <a:spcBef>
                <a:spcPts val="0"/>
              </a:spcBef>
              <a:buSzPts val="3100"/>
            </a:pPr>
            <a:endParaRPr lang="en-US" sz="2400" dirty="0"/>
          </a:p>
          <a:p>
            <a:pPr indent="-457200">
              <a:spcBef>
                <a:spcPts val="0"/>
              </a:spcBef>
              <a:buSzPts val="3100"/>
            </a:pPr>
            <a:r>
              <a:rPr lang="en-US" sz="2400" dirty="0"/>
              <a:t>BodyHands dataset: 20K in-the-wild images with annotations for hand and person locations</a:t>
            </a:r>
            <a:endParaRPr sz="2400"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00"/>
              <a:buFont typeface="Calibri"/>
              <a:buNone/>
            </a:pPr>
            <a:r>
              <a:rPr lang="en-US" sz="4000"/>
              <a:t>Contributions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390294639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1208</Words>
  <Application>Microsoft Macintosh PowerPoint</Application>
  <PresentationFormat>Custom</PresentationFormat>
  <Paragraphs>313</Paragraphs>
  <Slides>43</Slides>
  <Notes>40</Notes>
  <HiddenSlides>4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1_Office Theme</vt:lpstr>
      <vt:lpstr>Whose Hands Are These? Hand Detection and Hand-Body Association in the Wild</vt:lpstr>
      <vt:lpstr>Goal: Detect Hands</vt:lpstr>
      <vt:lpstr>Goal: Detect Hands + Localize Corresponding People</vt:lpstr>
      <vt:lpstr>Goal: Detect Hands + Localize Corresponding People</vt:lpstr>
      <vt:lpstr>Why is Hand-Body Association important?</vt:lpstr>
      <vt:lpstr>Challenges for Hand-Body Association</vt:lpstr>
      <vt:lpstr>Challenges for Hand-Body Association</vt:lpstr>
      <vt:lpstr>Contributions</vt:lpstr>
      <vt:lpstr>Contributions</vt:lpstr>
      <vt:lpstr>Method</vt:lpstr>
      <vt:lpstr>Method</vt:lpstr>
      <vt:lpstr>Method</vt:lpstr>
      <vt:lpstr>Method</vt:lpstr>
      <vt:lpstr>Method</vt:lpstr>
      <vt:lpstr>Method</vt:lpstr>
      <vt:lpstr>Hand-Body Association Module</vt:lpstr>
      <vt:lpstr>Hand-Body Association Module</vt:lpstr>
      <vt:lpstr>Hand-Body Association Module</vt:lpstr>
      <vt:lpstr>Hand-Body Association Module</vt:lpstr>
      <vt:lpstr>Hand-Body Association Module</vt:lpstr>
      <vt:lpstr>Hand-Body Association Module</vt:lpstr>
      <vt:lpstr>Hand-Body Association Module</vt:lpstr>
      <vt:lpstr>PowerPoint Presentation</vt:lpstr>
      <vt:lpstr>BodyHands Dataset</vt:lpstr>
      <vt:lpstr>BodyHands Dataset</vt:lpstr>
      <vt:lpstr>BodyHands Dataset</vt:lpstr>
      <vt:lpstr>Quantitative Results</vt:lpstr>
      <vt:lpstr>Quantitative Results</vt:lpstr>
      <vt:lpstr>Quantitative Results</vt:lpstr>
      <vt:lpstr>Quantitative Results</vt:lpstr>
      <vt:lpstr>Qualitative Results</vt:lpstr>
      <vt:lpstr>Qualitative Results</vt:lpstr>
      <vt:lpstr>Qualitative Results</vt:lpstr>
      <vt:lpstr>Qualitative Results</vt:lpstr>
      <vt:lpstr>Qualitative Results</vt:lpstr>
      <vt:lpstr>Benefits of Hand-Body Association: Hand Tracking</vt:lpstr>
      <vt:lpstr>Benefits of Hand-Body Association: Hand Tracking</vt:lpstr>
      <vt:lpstr>Benefits of Hand-Body Association: Hand Tracking</vt:lpstr>
      <vt:lpstr>Benefits of Hand-Body Association: Hand Tracking</vt:lpstr>
      <vt:lpstr>Benefits of Hand-Body Association: Hand Contact</vt:lpstr>
      <vt:lpstr>Benefits of Hand-Body Association: Hand Contact</vt:lpstr>
      <vt:lpstr>Benefits of Hand-Body Association: Hand Contact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Whose Hands Are These? Hand Detection and Hand-Body Association in the Wild</dc:title>
  <dc:creator>Minh Hoai  Nguyen</dc:creator>
  <cp:lastModifiedBy>Supreeth N</cp:lastModifiedBy>
  <cp:revision>2</cp:revision>
  <dcterms:created xsi:type="dcterms:W3CDTF">2021-01-10T16:48:51Z</dcterms:created>
  <dcterms:modified xsi:type="dcterms:W3CDTF">2022-06-01T15:00:23Z</dcterms:modified>
</cp:coreProperties>
</file>