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BD241CEC-BDC1-403B-BD67-BCC226E5274B}">
  <a:tblStyle styleId="{BD241CEC-BDC1-403B-BD67-BCC226E5274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20" Type="http://schemas.openxmlformats.org/officeDocument/2006/relationships/slide" Target="slides/slide1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22" Type="http://schemas.openxmlformats.org/officeDocument/2006/relationships/slide" Target="slides/slide16.xml"/><Relationship Id="rId44" Type="http://schemas.openxmlformats.org/officeDocument/2006/relationships/slide" Target="slides/slide38.xml"/><Relationship Id="rId21" Type="http://schemas.openxmlformats.org/officeDocument/2006/relationships/slide" Target="slides/slide15.xml"/><Relationship Id="rId43" Type="http://schemas.openxmlformats.org/officeDocument/2006/relationships/slide" Target="slides/slide37.xml"/><Relationship Id="rId24" Type="http://schemas.openxmlformats.org/officeDocument/2006/relationships/slide" Target="slides/slide18.xml"/><Relationship Id="rId46" Type="http://schemas.openxmlformats.org/officeDocument/2006/relationships/slide" Target="slides/slide40.xml"/><Relationship Id="rId23" Type="http://schemas.openxmlformats.org/officeDocument/2006/relationships/slide" Target="slides/slide17.xml"/><Relationship Id="rId45" Type="http://schemas.openxmlformats.org/officeDocument/2006/relationships/slide" Target="slides/slide39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slide" Target="slides/slide27.xml"/><Relationship Id="rId10" Type="http://schemas.openxmlformats.org/officeDocument/2006/relationships/slide" Target="slides/slide4.xml"/><Relationship Id="rId32" Type="http://schemas.openxmlformats.org/officeDocument/2006/relationships/slide" Target="slides/slide26.xml"/><Relationship Id="rId13" Type="http://schemas.openxmlformats.org/officeDocument/2006/relationships/slide" Target="slides/slide7.xml"/><Relationship Id="rId35" Type="http://schemas.openxmlformats.org/officeDocument/2006/relationships/slide" Target="slides/slide29.xml"/><Relationship Id="rId12" Type="http://schemas.openxmlformats.org/officeDocument/2006/relationships/slide" Target="slides/slide6.xml"/><Relationship Id="rId34" Type="http://schemas.openxmlformats.org/officeDocument/2006/relationships/slide" Target="slides/slide28.xml"/><Relationship Id="rId15" Type="http://schemas.openxmlformats.org/officeDocument/2006/relationships/slide" Target="slides/slide9.xml"/><Relationship Id="rId37" Type="http://schemas.openxmlformats.org/officeDocument/2006/relationships/slide" Target="slides/slide31.xml"/><Relationship Id="rId14" Type="http://schemas.openxmlformats.org/officeDocument/2006/relationships/slide" Target="slides/slide8.xml"/><Relationship Id="rId36" Type="http://schemas.openxmlformats.org/officeDocument/2006/relationships/slide" Target="slides/slide30.xml"/><Relationship Id="rId17" Type="http://schemas.openxmlformats.org/officeDocument/2006/relationships/slide" Target="slides/slide11.xml"/><Relationship Id="rId39" Type="http://schemas.openxmlformats.org/officeDocument/2006/relationships/slide" Target="slides/slide33.xml"/><Relationship Id="rId16" Type="http://schemas.openxmlformats.org/officeDocument/2006/relationships/slide" Target="slides/slide10.xml"/><Relationship Id="rId38" Type="http://schemas.openxmlformats.org/officeDocument/2006/relationships/slide" Target="slides/slide32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a3c1c46a38_0_1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a3c1c46a38_0_1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a3c1c46a38_0_1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a3c1c46a38_0_1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a3c1c46a38_0_4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a3c1c46a38_0_4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a3c1c46a38_0_4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a3c1c46a38_0_4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a3c1c46a38_0_4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a3c1c46a38_0_4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a3c1c46a38_0_4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a3c1c46a38_0_4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a3c1c46a38_0_5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a3c1c46a38_0_5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a3c1c46a38_0_5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a3c1c46a38_0_5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a3c1c46a38_0_2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a3c1c46a38_0_2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a3c1c46a38_0_3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a3c1c46a38_0_3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a3c484c6e6_2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a3c484c6e6_2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a3c1c46a38_0_3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a3c1c46a38_0_3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a3c1c46a38_0_3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" name="Google Shape;338;ga3c1c46a38_0_3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a3c1c46a38_0_6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9" name="Google Shape;369;ga3c1c46a38_0_6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a3c1c46a38_0_6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4" name="Google Shape;374;ga3c1c46a38_0_6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a3c1c46a38_0_6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" name="Google Shape;380;ga3c1c46a38_0_6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a3c1c46a38_0_6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" name="Google Shape;386;ga3c1c46a38_0_6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a3c1c46a38_0_6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2" name="Google Shape;392;ga3c1c46a38_0_6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ga3c1c46a38_0_7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8" name="Google Shape;398;ga3c1c46a38_0_7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ga3c484c6e6_2_2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6" name="Google Shape;406;ga3c484c6e6_2_2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a4101898af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5" name="Google Shape;415;ga4101898af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a3c484c6e6_2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a3c484c6e6_2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ga4101898af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3" name="Google Shape;423;ga4101898af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ga4101898af_0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9" name="Google Shape;429;ga4101898af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9d3f8b91d4_0_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" name="Google Shape;438;g9d3f8b91d4_0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g9d3f8b91d4_0_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5" name="Google Shape;445;g9d3f8b91d4_0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9d3f8b91d4_0_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9d3f8b91d4_0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g9d3f8b91d4_0_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0" name="Google Shape;460;g9d3f8b91d4_0_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g9d3f8b91d4_0_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7" name="Google Shape;467;g9d3f8b91d4_0_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g9d3f8b91d4_0_1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4" name="Google Shape;474;g9d3f8b91d4_0_1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g9d3f8b91d4_0_1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4" name="Google Shape;484;g9d3f8b91d4_0_1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g9d3f8b91d4_0_1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5" name="Google Shape;495;g9d3f8b91d4_0_1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a3c484c6e6_2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a3c484c6e6_2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6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g9d3f8b91d4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8" name="Google Shape;508;g9d3f8b91d4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a3c484c6e6_2_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a3c484c6e6_2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a3c484c6e6_2_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a3c484c6e6_2_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a3c1c46a38_0_1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a3c1c46a38_0_1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a3c484c6e6_2_1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a3c484c6e6_2_1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a3c484c6e6_2_2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a3c484c6e6_2_2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8.png"/><Relationship Id="rId5" Type="http://schemas.openxmlformats.org/officeDocument/2006/relationships/image" Target="../media/image2.jpg"/><Relationship Id="rId6" Type="http://schemas.openxmlformats.org/officeDocument/2006/relationships/image" Target="../media/image4.png"/><Relationship Id="rId7" Type="http://schemas.openxmlformats.org/officeDocument/2006/relationships/image" Target="../media/image7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5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2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3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9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9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2.png"/><Relationship Id="rId4" Type="http://schemas.openxmlformats.org/officeDocument/2006/relationships/image" Target="../media/image15.png"/><Relationship Id="rId5" Type="http://schemas.openxmlformats.org/officeDocument/2006/relationships/image" Target="../media/image11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5.png"/><Relationship Id="rId4" Type="http://schemas.openxmlformats.org/officeDocument/2006/relationships/image" Target="../media/image16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15.png"/><Relationship Id="rId4" Type="http://schemas.openxmlformats.org/officeDocument/2006/relationships/image" Target="../media/image10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15.png"/><Relationship Id="rId4" Type="http://schemas.openxmlformats.org/officeDocument/2006/relationships/image" Target="../media/image18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15.png"/><Relationship Id="rId4" Type="http://schemas.openxmlformats.org/officeDocument/2006/relationships/image" Target="../media/image18.png"/><Relationship Id="rId5" Type="http://schemas.openxmlformats.org/officeDocument/2006/relationships/image" Target="../media/image17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15.png"/><Relationship Id="rId4" Type="http://schemas.openxmlformats.org/officeDocument/2006/relationships/image" Target="../media/image18.png"/><Relationship Id="rId5" Type="http://schemas.openxmlformats.org/officeDocument/2006/relationships/image" Target="../media/image17.png"/><Relationship Id="rId6" Type="http://schemas.openxmlformats.org/officeDocument/2006/relationships/image" Target="../media/image19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15.png"/><Relationship Id="rId4" Type="http://schemas.openxmlformats.org/officeDocument/2006/relationships/image" Target="../media/image18.png"/><Relationship Id="rId5" Type="http://schemas.openxmlformats.org/officeDocument/2006/relationships/image" Target="../media/image17.png"/><Relationship Id="rId6" Type="http://schemas.openxmlformats.org/officeDocument/2006/relationships/image" Target="../media/image2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22.png"/><Relationship Id="rId4" Type="http://schemas.openxmlformats.org/officeDocument/2006/relationships/image" Target="../media/image21.png"/><Relationship Id="rId5" Type="http://schemas.openxmlformats.org/officeDocument/2006/relationships/hyperlink" Target="https://github.com/cvlab-stonybrook/ContactHands" TargetMode="Externa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0" y="945925"/>
            <a:ext cx="8520600" cy="1209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/>
              <a:t>Detecting Hands and Recognizing</a:t>
            </a:r>
            <a:endParaRPr sz="33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/>
              <a:t>Physical Contact in the Wild</a:t>
            </a:r>
            <a:endParaRPr sz="3300"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1451250" y="2571750"/>
            <a:ext cx="6558300" cy="56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000000"/>
                </a:solidFill>
              </a:rPr>
              <a:t>Supreeth Narasimhaswamy, Trung Nguyen, Minh Hoai</a:t>
            </a:r>
            <a:endParaRPr sz="1900">
              <a:solidFill>
                <a:srgbClr val="000000"/>
              </a:solidFill>
            </a:endParaRPr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2100" y="86600"/>
            <a:ext cx="1545576" cy="529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33075" y="86600"/>
            <a:ext cx="1518728" cy="529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82150" y="3018625"/>
            <a:ext cx="1162372" cy="132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399625" y="3018625"/>
            <a:ext cx="1320325" cy="132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295275" y="3018625"/>
            <a:ext cx="1256525" cy="1320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2"/>
          <p:cNvSpPr txBox="1"/>
          <p:nvPr>
            <p:ph type="title"/>
          </p:nvPr>
        </p:nvSpPr>
        <p:spPr>
          <a:xfrm>
            <a:off x="311700" y="1072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155CC"/>
                </a:solidFill>
              </a:rPr>
              <a:t>Contributions</a:t>
            </a:r>
            <a:endParaRPr>
              <a:solidFill>
                <a:srgbClr val="1155CC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" name="Google Shape;174;p22"/>
          <p:cNvSpPr txBox="1"/>
          <p:nvPr>
            <p:ph idx="1" type="body"/>
          </p:nvPr>
        </p:nvSpPr>
        <p:spPr>
          <a:xfrm>
            <a:off x="311700" y="645725"/>
            <a:ext cx="8520600" cy="433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A CNN-based architecture to jointly detect hands and recognize contact</a:t>
            </a:r>
            <a:endParaRPr>
              <a:solidFill>
                <a:srgbClr val="000000"/>
              </a:solidFill>
            </a:endParaRPr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3"/>
          <p:cNvSpPr txBox="1"/>
          <p:nvPr>
            <p:ph type="title"/>
          </p:nvPr>
        </p:nvSpPr>
        <p:spPr>
          <a:xfrm>
            <a:off x="311700" y="1072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155CC"/>
                </a:solidFill>
              </a:rPr>
              <a:t>Contributions</a:t>
            </a:r>
            <a:endParaRPr>
              <a:solidFill>
                <a:srgbClr val="1155CC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p23"/>
          <p:cNvSpPr txBox="1"/>
          <p:nvPr>
            <p:ph idx="1" type="body"/>
          </p:nvPr>
        </p:nvSpPr>
        <p:spPr>
          <a:xfrm>
            <a:off x="311700" y="645725"/>
            <a:ext cx="8520600" cy="433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3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A CNN-based architecture to jointly detect hands and recognize contact</a:t>
            </a:r>
            <a:endParaRPr>
              <a:solidFill>
                <a:srgbClr val="000000"/>
              </a:solidFill>
            </a:endParaRPr>
          </a:p>
          <a:p>
            <a:pPr indent="0" lvl="0" marL="457200" rtl="0" algn="l">
              <a:lnSpc>
                <a:spcPct val="3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lnSpc>
                <a:spcPct val="3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Large-scale dataset of in-the-wild images for hand contact estimation</a:t>
            </a:r>
            <a:endParaRPr>
              <a:solidFill>
                <a:srgbClr val="000000"/>
              </a:solidFill>
            </a:endParaRPr>
          </a:p>
          <a:p>
            <a:pPr indent="0" lvl="0" marL="457200" rtl="0" algn="l">
              <a:lnSpc>
                <a:spcPct val="3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4"/>
          <p:cNvSpPr txBox="1"/>
          <p:nvPr>
            <p:ph type="title"/>
          </p:nvPr>
        </p:nvSpPr>
        <p:spPr>
          <a:xfrm>
            <a:off x="311700" y="1072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155CC"/>
                </a:solidFill>
              </a:rPr>
              <a:t>Method</a:t>
            </a:r>
            <a:endParaRPr>
              <a:solidFill>
                <a:srgbClr val="1155CC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" name="Google Shape;186;p24"/>
          <p:cNvSpPr txBox="1"/>
          <p:nvPr>
            <p:ph idx="1" type="body"/>
          </p:nvPr>
        </p:nvSpPr>
        <p:spPr>
          <a:xfrm>
            <a:off x="311700" y="645725"/>
            <a:ext cx="8520600" cy="79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Based on RCNN framework</a:t>
            </a:r>
            <a:endParaRPr>
              <a:solidFill>
                <a:srgbClr val="000000"/>
              </a:solidFill>
            </a:endParaRPr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Google Shape;191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8400" y="2089450"/>
            <a:ext cx="1607575" cy="1243400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25"/>
          <p:cNvSpPr txBox="1"/>
          <p:nvPr>
            <p:ph idx="1" type="body"/>
          </p:nvPr>
        </p:nvSpPr>
        <p:spPr>
          <a:xfrm>
            <a:off x="311700" y="645725"/>
            <a:ext cx="8520600" cy="433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Based on RCNN framework</a:t>
            </a:r>
            <a:endParaRPr>
              <a:solidFill>
                <a:srgbClr val="000000"/>
              </a:solidFill>
            </a:endParaRPr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193" name="Google Shape;193;p25"/>
          <p:cNvSpPr txBox="1"/>
          <p:nvPr>
            <p:ph type="title"/>
          </p:nvPr>
        </p:nvSpPr>
        <p:spPr>
          <a:xfrm>
            <a:off x="311700" y="1072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155CC"/>
                </a:solidFill>
              </a:rPr>
              <a:t>Method</a:t>
            </a:r>
            <a:endParaRPr>
              <a:solidFill>
                <a:srgbClr val="1155CC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Google Shape;198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8400" y="2089450"/>
            <a:ext cx="1607575" cy="12434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9" name="Google Shape;199;p26"/>
          <p:cNvCxnSpPr>
            <a:stCxn id="198" idx="3"/>
            <a:endCxn id="200" idx="1"/>
          </p:cNvCxnSpPr>
          <p:nvPr/>
        </p:nvCxnSpPr>
        <p:spPr>
          <a:xfrm flipH="1" rot="10800000">
            <a:off x="2045975" y="2709350"/>
            <a:ext cx="318900" cy="1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00" name="Google Shape;200;p26"/>
          <p:cNvSpPr/>
          <p:nvPr/>
        </p:nvSpPr>
        <p:spPr>
          <a:xfrm>
            <a:off x="2364875" y="2087750"/>
            <a:ext cx="1528800" cy="1243500"/>
          </a:xfrm>
          <a:prstGeom prst="rect">
            <a:avLst/>
          </a:prstGeom>
          <a:solidFill>
            <a:srgbClr val="C9DAF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" name="Google Shape;201;p26"/>
          <p:cNvSpPr txBox="1"/>
          <p:nvPr/>
        </p:nvSpPr>
        <p:spPr>
          <a:xfrm>
            <a:off x="2318425" y="3332850"/>
            <a:ext cx="1756800" cy="27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Backbone features</a:t>
            </a:r>
            <a:endParaRPr/>
          </a:p>
        </p:txBody>
      </p:sp>
      <p:sp>
        <p:nvSpPr>
          <p:cNvPr id="202" name="Google Shape;202;p26"/>
          <p:cNvSpPr txBox="1"/>
          <p:nvPr>
            <p:ph idx="1" type="body"/>
          </p:nvPr>
        </p:nvSpPr>
        <p:spPr>
          <a:xfrm>
            <a:off x="311700" y="645725"/>
            <a:ext cx="8520600" cy="79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Based on RCNN framework</a:t>
            </a:r>
            <a:endParaRPr>
              <a:solidFill>
                <a:srgbClr val="000000"/>
              </a:solidFill>
            </a:endParaRPr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Google Shape;203;p26"/>
          <p:cNvSpPr txBox="1"/>
          <p:nvPr>
            <p:ph type="title"/>
          </p:nvPr>
        </p:nvSpPr>
        <p:spPr>
          <a:xfrm>
            <a:off x="311700" y="1072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155CC"/>
                </a:solidFill>
              </a:rPr>
              <a:t>Method</a:t>
            </a:r>
            <a:endParaRPr>
              <a:solidFill>
                <a:srgbClr val="1155CC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Google Shape;208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8400" y="2089450"/>
            <a:ext cx="1607575" cy="12434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9" name="Google Shape;209;p27"/>
          <p:cNvCxnSpPr>
            <a:stCxn id="208" idx="3"/>
            <a:endCxn id="210" idx="1"/>
          </p:cNvCxnSpPr>
          <p:nvPr/>
        </p:nvCxnSpPr>
        <p:spPr>
          <a:xfrm flipH="1" rot="10800000">
            <a:off x="2045975" y="2709350"/>
            <a:ext cx="318900" cy="1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10" name="Google Shape;210;p27"/>
          <p:cNvSpPr/>
          <p:nvPr/>
        </p:nvSpPr>
        <p:spPr>
          <a:xfrm>
            <a:off x="2364875" y="2087750"/>
            <a:ext cx="1528800" cy="1243500"/>
          </a:xfrm>
          <a:prstGeom prst="rect">
            <a:avLst/>
          </a:prstGeom>
          <a:solidFill>
            <a:srgbClr val="C9DAF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" name="Google Shape;211;p27"/>
          <p:cNvSpPr/>
          <p:nvPr/>
        </p:nvSpPr>
        <p:spPr>
          <a:xfrm>
            <a:off x="3353000" y="2238150"/>
            <a:ext cx="388500" cy="333600"/>
          </a:xfrm>
          <a:prstGeom prst="rect">
            <a:avLst/>
          </a:prstGeom>
          <a:solidFill>
            <a:srgbClr val="45818E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12" name="Google Shape;212;p27"/>
          <p:cNvCxnSpPr>
            <a:endCxn id="211" idx="0"/>
          </p:cNvCxnSpPr>
          <p:nvPr/>
        </p:nvCxnSpPr>
        <p:spPr>
          <a:xfrm flipH="1">
            <a:off x="3547250" y="1798950"/>
            <a:ext cx="8400" cy="439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13" name="Google Shape;213;p27"/>
          <p:cNvSpPr txBox="1"/>
          <p:nvPr/>
        </p:nvSpPr>
        <p:spPr>
          <a:xfrm>
            <a:off x="2922375" y="1442163"/>
            <a:ext cx="1385100" cy="28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5818E"/>
                </a:solidFill>
              </a:rPr>
              <a:t>Hand proposal</a:t>
            </a:r>
            <a:endParaRPr>
              <a:solidFill>
                <a:srgbClr val="45818E"/>
              </a:solidFill>
            </a:endParaRPr>
          </a:p>
        </p:txBody>
      </p:sp>
      <p:sp>
        <p:nvSpPr>
          <p:cNvPr id="214" name="Google Shape;214;p27"/>
          <p:cNvSpPr txBox="1"/>
          <p:nvPr>
            <p:ph idx="1" type="body"/>
          </p:nvPr>
        </p:nvSpPr>
        <p:spPr>
          <a:xfrm>
            <a:off x="311700" y="645725"/>
            <a:ext cx="8520600" cy="79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Based on RCNN framework</a:t>
            </a:r>
            <a:endParaRPr>
              <a:solidFill>
                <a:srgbClr val="000000"/>
              </a:solidFill>
            </a:endParaRPr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215" name="Google Shape;215;p27"/>
          <p:cNvSpPr txBox="1"/>
          <p:nvPr>
            <p:ph type="title"/>
          </p:nvPr>
        </p:nvSpPr>
        <p:spPr>
          <a:xfrm>
            <a:off x="311700" y="1072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155CC"/>
                </a:solidFill>
              </a:rPr>
              <a:t>Method</a:t>
            </a:r>
            <a:endParaRPr>
              <a:solidFill>
                <a:srgbClr val="1155CC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Google Shape;220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8400" y="2089450"/>
            <a:ext cx="1607575" cy="12434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1" name="Google Shape;221;p28"/>
          <p:cNvCxnSpPr>
            <a:stCxn id="220" idx="3"/>
            <a:endCxn id="222" idx="1"/>
          </p:cNvCxnSpPr>
          <p:nvPr/>
        </p:nvCxnSpPr>
        <p:spPr>
          <a:xfrm flipH="1" rot="10800000">
            <a:off x="2045975" y="2709350"/>
            <a:ext cx="318900" cy="1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22" name="Google Shape;222;p28"/>
          <p:cNvSpPr/>
          <p:nvPr/>
        </p:nvSpPr>
        <p:spPr>
          <a:xfrm>
            <a:off x="2364875" y="2087750"/>
            <a:ext cx="1528800" cy="1243500"/>
          </a:xfrm>
          <a:prstGeom prst="rect">
            <a:avLst/>
          </a:prstGeom>
          <a:solidFill>
            <a:srgbClr val="C9DAF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" name="Google Shape;223;p28"/>
          <p:cNvSpPr/>
          <p:nvPr/>
        </p:nvSpPr>
        <p:spPr>
          <a:xfrm>
            <a:off x="3353000" y="2238150"/>
            <a:ext cx="388500" cy="333600"/>
          </a:xfrm>
          <a:prstGeom prst="rect">
            <a:avLst/>
          </a:prstGeom>
          <a:solidFill>
            <a:srgbClr val="45818E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24" name="Google Shape;224;p28"/>
          <p:cNvCxnSpPr>
            <a:endCxn id="223" idx="0"/>
          </p:cNvCxnSpPr>
          <p:nvPr/>
        </p:nvCxnSpPr>
        <p:spPr>
          <a:xfrm flipH="1">
            <a:off x="3547250" y="1798950"/>
            <a:ext cx="8400" cy="439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25" name="Google Shape;225;p28"/>
          <p:cNvSpPr txBox="1"/>
          <p:nvPr/>
        </p:nvSpPr>
        <p:spPr>
          <a:xfrm>
            <a:off x="2922375" y="1442163"/>
            <a:ext cx="1385100" cy="28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5818E"/>
                </a:solidFill>
              </a:rPr>
              <a:t>Hand proposal</a:t>
            </a:r>
            <a:endParaRPr>
              <a:solidFill>
                <a:srgbClr val="45818E"/>
              </a:solidFill>
            </a:endParaRPr>
          </a:p>
        </p:txBody>
      </p:sp>
      <p:cxnSp>
        <p:nvCxnSpPr>
          <p:cNvPr id="226" name="Google Shape;226;p28"/>
          <p:cNvCxnSpPr>
            <a:stCxn id="223" idx="3"/>
          </p:cNvCxnSpPr>
          <p:nvPr/>
        </p:nvCxnSpPr>
        <p:spPr>
          <a:xfrm flipH="1" rot="10800000">
            <a:off x="3741500" y="2381850"/>
            <a:ext cx="1478100" cy="23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27" name="Google Shape;227;p28"/>
          <p:cNvSpPr txBox="1"/>
          <p:nvPr/>
        </p:nvSpPr>
        <p:spPr>
          <a:xfrm>
            <a:off x="5219600" y="2182275"/>
            <a:ext cx="2043900" cy="28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Hand Box, Hand Mask</a:t>
            </a:r>
            <a:endParaRPr/>
          </a:p>
        </p:txBody>
      </p:sp>
      <p:sp>
        <p:nvSpPr>
          <p:cNvPr id="228" name="Google Shape;228;p28"/>
          <p:cNvSpPr txBox="1"/>
          <p:nvPr>
            <p:ph idx="1" type="body"/>
          </p:nvPr>
        </p:nvSpPr>
        <p:spPr>
          <a:xfrm>
            <a:off x="311700" y="645725"/>
            <a:ext cx="8520600" cy="79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Based on RCNN framework</a:t>
            </a:r>
            <a:endParaRPr>
              <a:solidFill>
                <a:srgbClr val="000000"/>
              </a:solidFill>
            </a:endParaRPr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229" name="Google Shape;229;p28"/>
          <p:cNvSpPr txBox="1"/>
          <p:nvPr>
            <p:ph type="title"/>
          </p:nvPr>
        </p:nvSpPr>
        <p:spPr>
          <a:xfrm>
            <a:off x="311700" y="1072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155CC"/>
                </a:solidFill>
              </a:rPr>
              <a:t>Method</a:t>
            </a:r>
            <a:endParaRPr>
              <a:solidFill>
                <a:srgbClr val="1155CC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234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8400" y="2089450"/>
            <a:ext cx="1607575" cy="12434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5" name="Google Shape;235;p29"/>
          <p:cNvCxnSpPr>
            <a:stCxn id="234" idx="3"/>
            <a:endCxn id="236" idx="1"/>
          </p:cNvCxnSpPr>
          <p:nvPr/>
        </p:nvCxnSpPr>
        <p:spPr>
          <a:xfrm flipH="1" rot="10800000">
            <a:off x="2045975" y="2709350"/>
            <a:ext cx="318900" cy="1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36" name="Google Shape;236;p29"/>
          <p:cNvSpPr/>
          <p:nvPr/>
        </p:nvSpPr>
        <p:spPr>
          <a:xfrm>
            <a:off x="2364875" y="2087750"/>
            <a:ext cx="1528800" cy="1243500"/>
          </a:xfrm>
          <a:prstGeom prst="rect">
            <a:avLst/>
          </a:prstGeom>
          <a:solidFill>
            <a:srgbClr val="C9DAF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7" name="Google Shape;237;p29"/>
          <p:cNvSpPr/>
          <p:nvPr/>
        </p:nvSpPr>
        <p:spPr>
          <a:xfrm>
            <a:off x="3353000" y="2238150"/>
            <a:ext cx="388500" cy="333600"/>
          </a:xfrm>
          <a:prstGeom prst="rect">
            <a:avLst/>
          </a:prstGeom>
          <a:solidFill>
            <a:srgbClr val="45818E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38" name="Google Shape;238;p29"/>
          <p:cNvCxnSpPr>
            <a:endCxn id="237" idx="0"/>
          </p:cNvCxnSpPr>
          <p:nvPr/>
        </p:nvCxnSpPr>
        <p:spPr>
          <a:xfrm flipH="1">
            <a:off x="3547250" y="1798950"/>
            <a:ext cx="8400" cy="439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39" name="Google Shape;239;p29"/>
          <p:cNvSpPr txBox="1"/>
          <p:nvPr/>
        </p:nvSpPr>
        <p:spPr>
          <a:xfrm>
            <a:off x="2922375" y="1442163"/>
            <a:ext cx="1385100" cy="28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5818E"/>
                </a:solidFill>
              </a:rPr>
              <a:t>Hand proposal</a:t>
            </a:r>
            <a:endParaRPr>
              <a:solidFill>
                <a:srgbClr val="45818E"/>
              </a:solidFill>
            </a:endParaRPr>
          </a:p>
        </p:txBody>
      </p:sp>
      <p:cxnSp>
        <p:nvCxnSpPr>
          <p:cNvPr id="240" name="Google Shape;240;p29"/>
          <p:cNvCxnSpPr>
            <a:stCxn id="237" idx="3"/>
          </p:cNvCxnSpPr>
          <p:nvPr/>
        </p:nvCxnSpPr>
        <p:spPr>
          <a:xfrm flipH="1" rot="10800000">
            <a:off x="3741500" y="2381850"/>
            <a:ext cx="1478100" cy="23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41" name="Google Shape;241;p29"/>
          <p:cNvSpPr txBox="1"/>
          <p:nvPr/>
        </p:nvSpPr>
        <p:spPr>
          <a:xfrm>
            <a:off x="5219600" y="2182275"/>
            <a:ext cx="2043900" cy="28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Hand Box, Hand Mask</a:t>
            </a:r>
            <a:endParaRPr/>
          </a:p>
        </p:txBody>
      </p:sp>
      <p:sp>
        <p:nvSpPr>
          <p:cNvPr id="242" name="Google Shape;242;p29"/>
          <p:cNvSpPr/>
          <p:nvPr/>
        </p:nvSpPr>
        <p:spPr>
          <a:xfrm>
            <a:off x="3167690" y="2646460"/>
            <a:ext cx="455100" cy="572700"/>
          </a:xfrm>
          <a:prstGeom prst="rect">
            <a:avLst/>
          </a:prstGeom>
          <a:solidFill>
            <a:srgbClr val="EA999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O</a:t>
            </a:r>
            <a:r>
              <a:rPr baseline="-25000" lang="en" sz="1200"/>
              <a:t>1</a:t>
            </a:r>
            <a:endParaRPr baseline="-25000" sz="1200"/>
          </a:p>
        </p:txBody>
      </p:sp>
      <p:sp>
        <p:nvSpPr>
          <p:cNvPr id="243" name="Google Shape;243;p29"/>
          <p:cNvSpPr/>
          <p:nvPr/>
        </p:nvSpPr>
        <p:spPr>
          <a:xfrm>
            <a:off x="2761775" y="2145202"/>
            <a:ext cx="532200" cy="287100"/>
          </a:xfrm>
          <a:prstGeom prst="rect">
            <a:avLst/>
          </a:prstGeom>
          <a:solidFill>
            <a:srgbClr val="EA999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O</a:t>
            </a:r>
            <a:r>
              <a:rPr baseline="-25000" lang="en" sz="1200"/>
              <a:t>3</a:t>
            </a:r>
            <a:endParaRPr baseline="-25000" sz="1200"/>
          </a:p>
        </p:txBody>
      </p:sp>
      <p:sp>
        <p:nvSpPr>
          <p:cNvPr id="244" name="Google Shape;244;p29"/>
          <p:cNvSpPr/>
          <p:nvPr/>
        </p:nvSpPr>
        <p:spPr>
          <a:xfrm>
            <a:off x="2572034" y="2491553"/>
            <a:ext cx="388500" cy="333600"/>
          </a:xfrm>
          <a:prstGeom prst="rect">
            <a:avLst/>
          </a:prstGeom>
          <a:solidFill>
            <a:srgbClr val="EA999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O</a:t>
            </a:r>
            <a:r>
              <a:rPr baseline="-25000" lang="en" sz="1200"/>
              <a:t>2</a:t>
            </a:r>
            <a:endParaRPr baseline="-25000" sz="1200"/>
          </a:p>
        </p:txBody>
      </p:sp>
      <p:sp>
        <p:nvSpPr>
          <p:cNvPr id="245" name="Google Shape;245;p29"/>
          <p:cNvSpPr txBox="1"/>
          <p:nvPr/>
        </p:nvSpPr>
        <p:spPr>
          <a:xfrm>
            <a:off x="1466375" y="1442163"/>
            <a:ext cx="1478100" cy="28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DD7E6B"/>
                </a:solidFill>
              </a:rPr>
              <a:t>Object locations</a:t>
            </a:r>
            <a:endParaRPr>
              <a:solidFill>
                <a:srgbClr val="DD7E6B"/>
              </a:solidFill>
            </a:endParaRPr>
          </a:p>
        </p:txBody>
      </p:sp>
      <p:cxnSp>
        <p:nvCxnSpPr>
          <p:cNvPr id="246" name="Google Shape;246;p29"/>
          <p:cNvCxnSpPr>
            <a:stCxn id="245" idx="2"/>
          </p:cNvCxnSpPr>
          <p:nvPr/>
        </p:nvCxnSpPr>
        <p:spPr>
          <a:xfrm>
            <a:off x="2205425" y="1729263"/>
            <a:ext cx="455100" cy="720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47" name="Google Shape;247;p29"/>
          <p:cNvSpPr txBox="1"/>
          <p:nvPr>
            <p:ph idx="1" type="body"/>
          </p:nvPr>
        </p:nvSpPr>
        <p:spPr>
          <a:xfrm>
            <a:off x="311700" y="645725"/>
            <a:ext cx="8520600" cy="79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Based on RCNN framework</a:t>
            </a:r>
            <a:endParaRPr>
              <a:solidFill>
                <a:srgbClr val="000000"/>
              </a:solidFill>
            </a:endParaRPr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248" name="Google Shape;248;p29"/>
          <p:cNvSpPr txBox="1"/>
          <p:nvPr>
            <p:ph type="title"/>
          </p:nvPr>
        </p:nvSpPr>
        <p:spPr>
          <a:xfrm>
            <a:off x="311700" y="1072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155CC"/>
                </a:solidFill>
              </a:rPr>
              <a:t>Method</a:t>
            </a:r>
            <a:endParaRPr>
              <a:solidFill>
                <a:srgbClr val="1155CC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Google Shape;253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8400" y="2089450"/>
            <a:ext cx="1607575" cy="12434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4" name="Google Shape;254;p30"/>
          <p:cNvCxnSpPr>
            <a:stCxn id="253" idx="3"/>
            <a:endCxn id="255" idx="1"/>
          </p:cNvCxnSpPr>
          <p:nvPr/>
        </p:nvCxnSpPr>
        <p:spPr>
          <a:xfrm flipH="1" rot="10800000">
            <a:off x="2045975" y="2709350"/>
            <a:ext cx="318900" cy="1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55" name="Google Shape;255;p30"/>
          <p:cNvSpPr/>
          <p:nvPr/>
        </p:nvSpPr>
        <p:spPr>
          <a:xfrm>
            <a:off x="2364875" y="2087750"/>
            <a:ext cx="1528800" cy="1243500"/>
          </a:xfrm>
          <a:prstGeom prst="rect">
            <a:avLst/>
          </a:prstGeom>
          <a:solidFill>
            <a:srgbClr val="C9DAF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6" name="Google Shape;256;p30"/>
          <p:cNvSpPr/>
          <p:nvPr/>
        </p:nvSpPr>
        <p:spPr>
          <a:xfrm>
            <a:off x="3353000" y="2238150"/>
            <a:ext cx="388500" cy="333600"/>
          </a:xfrm>
          <a:prstGeom prst="rect">
            <a:avLst/>
          </a:prstGeom>
          <a:solidFill>
            <a:srgbClr val="45818E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57" name="Google Shape;257;p30"/>
          <p:cNvCxnSpPr>
            <a:endCxn id="256" idx="0"/>
          </p:cNvCxnSpPr>
          <p:nvPr/>
        </p:nvCxnSpPr>
        <p:spPr>
          <a:xfrm flipH="1">
            <a:off x="3547250" y="1798950"/>
            <a:ext cx="8400" cy="439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58" name="Google Shape;258;p30"/>
          <p:cNvSpPr txBox="1"/>
          <p:nvPr/>
        </p:nvSpPr>
        <p:spPr>
          <a:xfrm>
            <a:off x="2922375" y="1442163"/>
            <a:ext cx="1385100" cy="28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5818E"/>
                </a:solidFill>
              </a:rPr>
              <a:t>Hand proposal</a:t>
            </a:r>
            <a:endParaRPr>
              <a:solidFill>
                <a:srgbClr val="45818E"/>
              </a:solidFill>
            </a:endParaRPr>
          </a:p>
        </p:txBody>
      </p:sp>
      <p:cxnSp>
        <p:nvCxnSpPr>
          <p:cNvPr id="259" name="Google Shape;259;p30"/>
          <p:cNvCxnSpPr>
            <a:stCxn id="256" idx="3"/>
          </p:cNvCxnSpPr>
          <p:nvPr/>
        </p:nvCxnSpPr>
        <p:spPr>
          <a:xfrm flipH="1" rot="10800000">
            <a:off x="3741500" y="2381850"/>
            <a:ext cx="1478100" cy="23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60" name="Google Shape;260;p30"/>
          <p:cNvSpPr txBox="1"/>
          <p:nvPr/>
        </p:nvSpPr>
        <p:spPr>
          <a:xfrm>
            <a:off x="5219600" y="2182275"/>
            <a:ext cx="2043900" cy="28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Hand Box, Hand Mask</a:t>
            </a:r>
            <a:endParaRPr/>
          </a:p>
        </p:txBody>
      </p:sp>
      <p:sp>
        <p:nvSpPr>
          <p:cNvPr id="261" name="Google Shape;261;p30"/>
          <p:cNvSpPr/>
          <p:nvPr/>
        </p:nvSpPr>
        <p:spPr>
          <a:xfrm>
            <a:off x="3167690" y="2646460"/>
            <a:ext cx="455100" cy="572700"/>
          </a:xfrm>
          <a:prstGeom prst="rect">
            <a:avLst/>
          </a:prstGeom>
          <a:solidFill>
            <a:srgbClr val="EA999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O</a:t>
            </a:r>
            <a:r>
              <a:rPr baseline="-25000" lang="en" sz="1200"/>
              <a:t>1</a:t>
            </a:r>
            <a:endParaRPr baseline="-25000" sz="1200"/>
          </a:p>
        </p:txBody>
      </p:sp>
      <p:sp>
        <p:nvSpPr>
          <p:cNvPr id="262" name="Google Shape;262;p30"/>
          <p:cNvSpPr/>
          <p:nvPr/>
        </p:nvSpPr>
        <p:spPr>
          <a:xfrm>
            <a:off x="2761775" y="2145202"/>
            <a:ext cx="532200" cy="287100"/>
          </a:xfrm>
          <a:prstGeom prst="rect">
            <a:avLst/>
          </a:prstGeom>
          <a:solidFill>
            <a:srgbClr val="EA999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O</a:t>
            </a:r>
            <a:r>
              <a:rPr baseline="-25000" lang="en" sz="1200"/>
              <a:t>3</a:t>
            </a:r>
            <a:endParaRPr baseline="-25000" sz="1200"/>
          </a:p>
        </p:txBody>
      </p:sp>
      <p:sp>
        <p:nvSpPr>
          <p:cNvPr id="263" name="Google Shape;263;p30"/>
          <p:cNvSpPr/>
          <p:nvPr/>
        </p:nvSpPr>
        <p:spPr>
          <a:xfrm>
            <a:off x="2572034" y="2491553"/>
            <a:ext cx="388500" cy="333600"/>
          </a:xfrm>
          <a:prstGeom prst="rect">
            <a:avLst/>
          </a:prstGeom>
          <a:solidFill>
            <a:srgbClr val="EA999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O</a:t>
            </a:r>
            <a:r>
              <a:rPr baseline="-25000" lang="en" sz="1200"/>
              <a:t>2</a:t>
            </a:r>
            <a:endParaRPr baseline="-25000" sz="1200"/>
          </a:p>
        </p:txBody>
      </p:sp>
      <p:sp>
        <p:nvSpPr>
          <p:cNvPr id="264" name="Google Shape;264;p30"/>
          <p:cNvSpPr txBox="1"/>
          <p:nvPr/>
        </p:nvSpPr>
        <p:spPr>
          <a:xfrm>
            <a:off x="1466375" y="1442163"/>
            <a:ext cx="1478100" cy="28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DD7E6B"/>
                </a:solidFill>
              </a:rPr>
              <a:t>Object locations</a:t>
            </a:r>
            <a:endParaRPr>
              <a:solidFill>
                <a:srgbClr val="DD7E6B"/>
              </a:solidFill>
            </a:endParaRPr>
          </a:p>
        </p:txBody>
      </p:sp>
      <p:cxnSp>
        <p:nvCxnSpPr>
          <p:cNvPr id="265" name="Google Shape;265;p30"/>
          <p:cNvCxnSpPr>
            <a:stCxn id="264" idx="2"/>
          </p:cNvCxnSpPr>
          <p:nvPr/>
        </p:nvCxnSpPr>
        <p:spPr>
          <a:xfrm>
            <a:off x="2205425" y="1729263"/>
            <a:ext cx="455100" cy="720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66" name="Google Shape;266;p30"/>
          <p:cNvSpPr/>
          <p:nvPr/>
        </p:nvSpPr>
        <p:spPr>
          <a:xfrm>
            <a:off x="4400275" y="2677325"/>
            <a:ext cx="2820900" cy="2221200"/>
          </a:xfrm>
          <a:prstGeom prst="rect">
            <a:avLst/>
          </a:prstGeom>
          <a:solidFill>
            <a:srgbClr val="D9EAD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67" name="Google Shape;267;p30"/>
          <p:cNvCxnSpPr>
            <a:endCxn id="266" idx="1"/>
          </p:cNvCxnSpPr>
          <p:nvPr/>
        </p:nvCxnSpPr>
        <p:spPr>
          <a:xfrm flipH="1" rot="-5400000">
            <a:off x="3549325" y="2936975"/>
            <a:ext cx="1389300" cy="312600"/>
          </a:xfrm>
          <a:prstGeom prst="bentConnector2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68" name="Google Shape;268;p30"/>
          <p:cNvCxnSpPr/>
          <p:nvPr/>
        </p:nvCxnSpPr>
        <p:spPr>
          <a:xfrm>
            <a:off x="4273675" y="3787925"/>
            <a:ext cx="1266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69" name="Google Shape;269;p30"/>
          <p:cNvCxnSpPr>
            <a:stCxn id="261" idx="2"/>
          </p:cNvCxnSpPr>
          <p:nvPr/>
        </p:nvCxnSpPr>
        <p:spPr>
          <a:xfrm flipH="1" rot="-5400000">
            <a:off x="3520490" y="3093910"/>
            <a:ext cx="754500" cy="1005000"/>
          </a:xfrm>
          <a:prstGeom prst="bentConnector2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70" name="Google Shape;270;p30"/>
          <p:cNvCxnSpPr/>
          <p:nvPr/>
        </p:nvCxnSpPr>
        <p:spPr>
          <a:xfrm>
            <a:off x="4273675" y="3973650"/>
            <a:ext cx="1266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71" name="Google Shape;271;p30"/>
          <p:cNvCxnSpPr>
            <a:stCxn id="266" idx="3"/>
          </p:cNvCxnSpPr>
          <p:nvPr/>
        </p:nvCxnSpPr>
        <p:spPr>
          <a:xfrm flipH="1" rot="10800000">
            <a:off x="7221175" y="3783725"/>
            <a:ext cx="287100" cy="4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72" name="Google Shape;272;p30"/>
          <p:cNvSpPr txBox="1"/>
          <p:nvPr/>
        </p:nvSpPr>
        <p:spPr>
          <a:xfrm>
            <a:off x="7508275" y="3538775"/>
            <a:ext cx="388500" cy="34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/>
              <a:t>s</a:t>
            </a:r>
            <a:r>
              <a:rPr baseline="-25000" lang="en" sz="1700"/>
              <a:t>1</a:t>
            </a:r>
            <a:endParaRPr baseline="-25000" sz="1700"/>
          </a:p>
        </p:txBody>
      </p:sp>
      <p:sp>
        <p:nvSpPr>
          <p:cNvPr id="273" name="Google Shape;273;p30"/>
          <p:cNvSpPr/>
          <p:nvPr/>
        </p:nvSpPr>
        <p:spPr>
          <a:xfrm>
            <a:off x="5118175" y="2871575"/>
            <a:ext cx="1385100" cy="8361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Affinity-based Attention</a:t>
            </a:r>
            <a:endParaRPr/>
          </a:p>
        </p:txBody>
      </p:sp>
      <p:sp>
        <p:nvSpPr>
          <p:cNvPr id="274" name="Google Shape;274;p30"/>
          <p:cNvSpPr/>
          <p:nvPr/>
        </p:nvSpPr>
        <p:spPr>
          <a:xfrm>
            <a:off x="5118175" y="3880775"/>
            <a:ext cx="1385100" cy="8361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Spatial 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Attention</a:t>
            </a:r>
            <a:endParaRPr/>
          </a:p>
        </p:txBody>
      </p:sp>
      <p:sp>
        <p:nvSpPr>
          <p:cNvPr id="275" name="Google Shape;275;p30"/>
          <p:cNvSpPr txBox="1"/>
          <p:nvPr>
            <p:ph idx="1" type="body"/>
          </p:nvPr>
        </p:nvSpPr>
        <p:spPr>
          <a:xfrm>
            <a:off x="311700" y="645725"/>
            <a:ext cx="8520600" cy="79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Based on RCNN framework</a:t>
            </a:r>
            <a:endParaRPr>
              <a:solidFill>
                <a:srgbClr val="000000"/>
              </a:solidFill>
            </a:endParaRPr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276" name="Google Shape;276;p30"/>
          <p:cNvSpPr txBox="1"/>
          <p:nvPr/>
        </p:nvSpPr>
        <p:spPr>
          <a:xfrm>
            <a:off x="4645675" y="4805725"/>
            <a:ext cx="2406600" cy="28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Contact-Estimation Module</a:t>
            </a:r>
            <a:endParaRPr/>
          </a:p>
        </p:txBody>
      </p:sp>
      <p:sp>
        <p:nvSpPr>
          <p:cNvPr id="277" name="Google Shape;277;p30"/>
          <p:cNvSpPr txBox="1"/>
          <p:nvPr>
            <p:ph type="title"/>
          </p:nvPr>
        </p:nvSpPr>
        <p:spPr>
          <a:xfrm>
            <a:off x="311700" y="1072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155CC"/>
                </a:solidFill>
              </a:rPr>
              <a:t>Method</a:t>
            </a:r>
            <a:endParaRPr>
              <a:solidFill>
                <a:srgbClr val="1155CC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Google Shape;282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8400" y="2089450"/>
            <a:ext cx="1607575" cy="12434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83" name="Google Shape;283;p31"/>
          <p:cNvCxnSpPr>
            <a:stCxn id="282" idx="3"/>
            <a:endCxn id="284" idx="1"/>
          </p:cNvCxnSpPr>
          <p:nvPr/>
        </p:nvCxnSpPr>
        <p:spPr>
          <a:xfrm flipH="1" rot="10800000">
            <a:off x="2045975" y="2709350"/>
            <a:ext cx="318900" cy="1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84" name="Google Shape;284;p31"/>
          <p:cNvSpPr/>
          <p:nvPr/>
        </p:nvSpPr>
        <p:spPr>
          <a:xfrm>
            <a:off x="2364875" y="2087750"/>
            <a:ext cx="1528800" cy="1243500"/>
          </a:xfrm>
          <a:prstGeom prst="rect">
            <a:avLst/>
          </a:prstGeom>
          <a:solidFill>
            <a:srgbClr val="C9DAF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5" name="Google Shape;285;p31"/>
          <p:cNvSpPr/>
          <p:nvPr/>
        </p:nvSpPr>
        <p:spPr>
          <a:xfrm>
            <a:off x="3353000" y="2238150"/>
            <a:ext cx="388500" cy="333600"/>
          </a:xfrm>
          <a:prstGeom prst="rect">
            <a:avLst/>
          </a:prstGeom>
          <a:solidFill>
            <a:srgbClr val="45818E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86" name="Google Shape;286;p31"/>
          <p:cNvCxnSpPr>
            <a:endCxn id="285" idx="0"/>
          </p:cNvCxnSpPr>
          <p:nvPr/>
        </p:nvCxnSpPr>
        <p:spPr>
          <a:xfrm flipH="1">
            <a:off x="3547250" y="1798950"/>
            <a:ext cx="8400" cy="439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87" name="Google Shape;287;p31"/>
          <p:cNvSpPr txBox="1"/>
          <p:nvPr/>
        </p:nvSpPr>
        <p:spPr>
          <a:xfrm>
            <a:off x="2922375" y="1442163"/>
            <a:ext cx="1385100" cy="28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5818E"/>
                </a:solidFill>
              </a:rPr>
              <a:t>Hand proposal</a:t>
            </a:r>
            <a:endParaRPr>
              <a:solidFill>
                <a:srgbClr val="45818E"/>
              </a:solidFill>
            </a:endParaRPr>
          </a:p>
        </p:txBody>
      </p:sp>
      <p:cxnSp>
        <p:nvCxnSpPr>
          <p:cNvPr id="288" name="Google Shape;288;p31"/>
          <p:cNvCxnSpPr>
            <a:stCxn id="285" idx="3"/>
          </p:cNvCxnSpPr>
          <p:nvPr/>
        </p:nvCxnSpPr>
        <p:spPr>
          <a:xfrm flipH="1" rot="10800000">
            <a:off x="3741500" y="2381850"/>
            <a:ext cx="1478100" cy="23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89" name="Google Shape;289;p31"/>
          <p:cNvSpPr txBox="1"/>
          <p:nvPr/>
        </p:nvSpPr>
        <p:spPr>
          <a:xfrm>
            <a:off x="5219600" y="2182275"/>
            <a:ext cx="2043900" cy="28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Hand Box, Hand Mask</a:t>
            </a:r>
            <a:endParaRPr/>
          </a:p>
        </p:txBody>
      </p:sp>
      <p:sp>
        <p:nvSpPr>
          <p:cNvPr id="290" name="Google Shape;290;p31"/>
          <p:cNvSpPr/>
          <p:nvPr/>
        </p:nvSpPr>
        <p:spPr>
          <a:xfrm>
            <a:off x="3167690" y="2646460"/>
            <a:ext cx="455100" cy="572700"/>
          </a:xfrm>
          <a:prstGeom prst="rect">
            <a:avLst/>
          </a:prstGeom>
          <a:solidFill>
            <a:srgbClr val="EA999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O</a:t>
            </a:r>
            <a:r>
              <a:rPr baseline="-25000" lang="en" sz="1200"/>
              <a:t>1</a:t>
            </a:r>
            <a:endParaRPr baseline="-25000" sz="1200"/>
          </a:p>
        </p:txBody>
      </p:sp>
      <p:sp>
        <p:nvSpPr>
          <p:cNvPr id="291" name="Google Shape;291;p31"/>
          <p:cNvSpPr/>
          <p:nvPr/>
        </p:nvSpPr>
        <p:spPr>
          <a:xfrm>
            <a:off x="2761775" y="2145202"/>
            <a:ext cx="532200" cy="287100"/>
          </a:xfrm>
          <a:prstGeom prst="rect">
            <a:avLst/>
          </a:prstGeom>
          <a:solidFill>
            <a:srgbClr val="EA999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O</a:t>
            </a:r>
            <a:r>
              <a:rPr baseline="-25000" lang="en" sz="1200"/>
              <a:t>3</a:t>
            </a:r>
            <a:endParaRPr baseline="-25000" sz="1200"/>
          </a:p>
        </p:txBody>
      </p:sp>
      <p:sp>
        <p:nvSpPr>
          <p:cNvPr id="292" name="Google Shape;292;p31"/>
          <p:cNvSpPr/>
          <p:nvPr/>
        </p:nvSpPr>
        <p:spPr>
          <a:xfrm>
            <a:off x="2572034" y="2491553"/>
            <a:ext cx="388500" cy="333600"/>
          </a:xfrm>
          <a:prstGeom prst="rect">
            <a:avLst/>
          </a:prstGeom>
          <a:solidFill>
            <a:srgbClr val="EA999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O</a:t>
            </a:r>
            <a:r>
              <a:rPr baseline="-25000" lang="en" sz="1200"/>
              <a:t>2</a:t>
            </a:r>
            <a:endParaRPr baseline="-25000" sz="1200"/>
          </a:p>
        </p:txBody>
      </p:sp>
      <p:sp>
        <p:nvSpPr>
          <p:cNvPr id="293" name="Google Shape;293;p31"/>
          <p:cNvSpPr txBox="1"/>
          <p:nvPr/>
        </p:nvSpPr>
        <p:spPr>
          <a:xfrm>
            <a:off x="1466375" y="1442163"/>
            <a:ext cx="1478100" cy="28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DD7E6B"/>
                </a:solidFill>
              </a:rPr>
              <a:t>Object locations</a:t>
            </a:r>
            <a:endParaRPr>
              <a:solidFill>
                <a:srgbClr val="DD7E6B"/>
              </a:solidFill>
            </a:endParaRPr>
          </a:p>
        </p:txBody>
      </p:sp>
      <p:cxnSp>
        <p:nvCxnSpPr>
          <p:cNvPr id="294" name="Google Shape;294;p31"/>
          <p:cNvCxnSpPr>
            <a:stCxn id="293" idx="2"/>
          </p:cNvCxnSpPr>
          <p:nvPr/>
        </p:nvCxnSpPr>
        <p:spPr>
          <a:xfrm>
            <a:off x="2205425" y="1729263"/>
            <a:ext cx="455100" cy="720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95" name="Google Shape;295;p31"/>
          <p:cNvSpPr/>
          <p:nvPr/>
        </p:nvSpPr>
        <p:spPr>
          <a:xfrm>
            <a:off x="4400275" y="2677325"/>
            <a:ext cx="2820900" cy="2221200"/>
          </a:xfrm>
          <a:prstGeom prst="rect">
            <a:avLst/>
          </a:prstGeom>
          <a:solidFill>
            <a:srgbClr val="D9EAD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96" name="Google Shape;296;p31"/>
          <p:cNvCxnSpPr>
            <a:endCxn id="295" idx="1"/>
          </p:cNvCxnSpPr>
          <p:nvPr/>
        </p:nvCxnSpPr>
        <p:spPr>
          <a:xfrm flipH="1" rot="-5400000">
            <a:off x="3549325" y="2936975"/>
            <a:ext cx="1389300" cy="312600"/>
          </a:xfrm>
          <a:prstGeom prst="bentConnector2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97" name="Google Shape;297;p31"/>
          <p:cNvCxnSpPr/>
          <p:nvPr/>
        </p:nvCxnSpPr>
        <p:spPr>
          <a:xfrm>
            <a:off x="4273675" y="3787925"/>
            <a:ext cx="1266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98" name="Google Shape;298;p31"/>
          <p:cNvCxnSpPr>
            <a:stCxn id="292" idx="2"/>
          </p:cNvCxnSpPr>
          <p:nvPr/>
        </p:nvCxnSpPr>
        <p:spPr>
          <a:xfrm flipH="1" rot="-5400000">
            <a:off x="3009134" y="2582303"/>
            <a:ext cx="1148400" cy="1634100"/>
          </a:xfrm>
          <a:prstGeom prst="bentConnector2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99" name="Google Shape;299;p31"/>
          <p:cNvCxnSpPr/>
          <p:nvPr/>
        </p:nvCxnSpPr>
        <p:spPr>
          <a:xfrm>
            <a:off x="4273675" y="3973650"/>
            <a:ext cx="1266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00" name="Google Shape;300;p31"/>
          <p:cNvCxnSpPr>
            <a:stCxn id="295" idx="3"/>
          </p:cNvCxnSpPr>
          <p:nvPr/>
        </p:nvCxnSpPr>
        <p:spPr>
          <a:xfrm flipH="1" rot="10800000">
            <a:off x="7221175" y="3783725"/>
            <a:ext cx="287100" cy="4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01" name="Google Shape;301;p31"/>
          <p:cNvSpPr txBox="1"/>
          <p:nvPr/>
        </p:nvSpPr>
        <p:spPr>
          <a:xfrm>
            <a:off x="7508275" y="3538775"/>
            <a:ext cx="388500" cy="34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/>
              <a:t>s</a:t>
            </a:r>
            <a:r>
              <a:rPr baseline="-25000" lang="en" sz="1700"/>
              <a:t>2</a:t>
            </a:r>
            <a:endParaRPr baseline="-25000" sz="1700"/>
          </a:p>
        </p:txBody>
      </p:sp>
      <p:sp>
        <p:nvSpPr>
          <p:cNvPr id="302" name="Google Shape;302;p31"/>
          <p:cNvSpPr/>
          <p:nvPr/>
        </p:nvSpPr>
        <p:spPr>
          <a:xfrm>
            <a:off x="5118175" y="2871575"/>
            <a:ext cx="1385100" cy="8361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Affinity-based Attention</a:t>
            </a:r>
            <a:endParaRPr/>
          </a:p>
        </p:txBody>
      </p:sp>
      <p:sp>
        <p:nvSpPr>
          <p:cNvPr id="303" name="Google Shape;303;p31"/>
          <p:cNvSpPr/>
          <p:nvPr/>
        </p:nvSpPr>
        <p:spPr>
          <a:xfrm>
            <a:off x="5118175" y="3880775"/>
            <a:ext cx="1385100" cy="8361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Spatial 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Attention</a:t>
            </a:r>
            <a:endParaRPr/>
          </a:p>
        </p:txBody>
      </p:sp>
      <p:sp>
        <p:nvSpPr>
          <p:cNvPr id="304" name="Google Shape;304;p31"/>
          <p:cNvSpPr txBox="1"/>
          <p:nvPr>
            <p:ph idx="1" type="body"/>
          </p:nvPr>
        </p:nvSpPr>
        <p:spPr>
          <a:xfrm>
            <a:off x="311700" y="645725"/>
            <a:ext cx="8520600" cy="79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Based on RCNN framework</a:t>
            </a:r>
            <a:endParaRPr>
              <a:solidFill>
                <a:srgbClr val="000000"/>
              </a:solidFill>
            </a:endParaRPr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305" name="Google Shape;305;p31"/>
          <p:cNvSpPr txBox="1"/>
          <p:nvPr/>
        </p:nvSpPr>
        <p:spPr>
          <a:xfrm>
            <a:off x="4645675" y="4805725"/>
            <a:ext cx="2406600" cy="28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Contact-Estimation Module</a:t>
            </a:r>
            <a:endParaRPr/>
          </a:p>
        </p:txBody>
      </p:sp>
      <p:sp>
        <p:nvSpPr>
          <p:cNvPr id="306" name="Google Shape;306;p31"/>
          <p:cNvSpPr txBox="1"/>
          <p:nvPr>
            <p:ph type="title"/>
          </p:nvPr>
        </p:nvSpPr>
        <p:spPr>
          <a:xfrm>
            <a:off x="311700" y="1072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155CC"/>
                </a:solidFill>
              </a:rPr>
              <a:t>Method</a:t>
            </a:r>
            <a:endParaRPr>
              <a:solidFill>
                <a:srgbClr val="1155CC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 txBox="1"/>
          <p:nvPr>
            <p:ph type="title"/>
          </p:nvPr>
        </p:nvSpPr>
        <p:spPr>
          <a:xfrm>
            <a:off x="311700" y="1072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155CC"/>
                </a:solidFill>
              </a:rPr>
              <a:t>Goal: Detect Hands</a:t>
            </a:r>
            <a:endParaRPr>
              <a:solidFill>
                <a:srgbClr val="1155CC"/>
              </a:solidFill>
            </a:endParaRPr>
          </a:p>
        </p:txBody>
      </p:sp>
      <p:pic>
        <p:nvPicPr>
          <p:cNvPr id="66" name="Google Shape;66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49425" y="835975"/>
            <a:ext cx="5311025" cy="29380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" name="Google Shape;311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8400" y="2089450"/>
            <a:ext cx="1607575" cy="12434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12" name="Google Shape;312;p32"/>
          <p:cNvCxnSpPr>
            <a:stCxn id="311" idx="3"/>
            <a:endCxn id="313" idx="1"/>
          </p:cNvCxnSpPr>
          <p:nvPr/>
        </p:nvCxnSpPr>
        <p:spPr>
          <a:xfrm flipH="1" rot="10800000">
            <a:off x="2045975" y="2709350"/>
            <a:ext cx="318900" cy="1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13" name="Google Shape;313;p32"/>
          <p:cNvSpPr/>
          <p:nvPr/>
        </p:nvSpPr>
        <p:spPr>
          <a:xfrm>
            <a:off x="2364875" y="2087750"/>
            <a:ext cx="1528800" cy="1243500"/>
          </a:xfrm>
          <a:prstGeom prst="rect">
            <a:avLst/>
          </a:prstGeom>
          <a:solidFill>
            <a:srgbClr val="C9DAF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4" name="Google Shape;314;p32"/>
          <p:cNvSpPr/>
          <p:nvPr/>
        </p:nvSpPr>
        <p:spPr>
          <a:xfrm>
            <a:off x="3353000" y="2238150"/>
            <a:ext cx="388500" cy="333600"/>
          </a:xfrm>
          <a:prstGeom prst="rect">
            <a:avLst/>
          </a:prstGeom>
          <a:solidFill>
            <a:srgbClr val="45818E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15" name="Google Shape;315;p32"/>
          <p:cNvCxnSpPr>
            <a:endCxn id="314" idx="0"/>
          </p:cNvCxnSpPr>
          <p:nvPr/>
        </p:nvCxnSpPr>
        <p:spPr>
          <a:xfrm flipH="1">
            <a:off x="3547250" y="1798950"/>
            <a:ext cx="8400" cy="439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16" name="Google Shape;316;p32"/>
          <p:cNvSpPr txBox="1"/>
          <p:nvPr/>
        </p:nvSpPr>
        <p:spPr>
          <a:xfrm>
            <a:off x="2922375" y="1442163"/>
            <a:ext cx="1385100" cy="28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5818E"/>
                </a:solidFill>
              </a:rPr>
              <a:t>Hand proposal</a:t>
            </a:r>
            <a:endParaRPr>
              <a:solidFill>
                <a:srgbClr val="45818E"/>
              </a:solidFill>
            </a:endParaRPr>
          </a:p>
        </p:txBody>
      </p:sp>
      <p:cxnSp>
        <p:nvCxnSpPr>
          <p:cNvPr id="317" name="Google Shape;317;p32"/>
          <p:cNvCxnSpPr>
            <a:stCxn id="314" idx="3"/>
          </p:cNvCxnSpPr>
          <p:nvPr/>
        </p:nvCxnSpPr>
        <p:spPr>
          <a:xfrm flipH="1" rot="10800000">
            <a:off x="3741500" y="2381850"/>
            <a:ext cx="1478100" cy="23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18" name="Google Shape;318;p32"/>
          <p:cNvSpPr txBox="1"/>
          <p:nvPr/>
        </p:nvSpPr>
        <p:spPr>
          <a:xfrm>
            <a:off x="5219600" y="2182275"/>
            <a:ext cx="2043900" cy="28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Hand Box, Hand Mask</a:t>
            </a:r>
            <a:endParaRPr/>
          </a:p>
        </p:txBody>
      </p:sp>
      <p:sp>
        <p:nvSpPr>
          <p:cNvPr id="319" name="Google Shape;319;p32"/>
          <p:cNvSpPr/>
          <p:nvPr/>
        </p:nvSpPr>
        <p:spPr>
          <a:xfrm>
            <a:off x="3167690" y="2646460"/>
            <a:ext cx="455100" cy="572700"/>
          </a:xfrm>
          <a:prstGeom prst="rect">
            <a:avLst/>
          </a:prstGeom>
          <a:solidFill>
            <a:srgbClr val="EA999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O</a:t>
            </a:r>
            <a:r>
              <a:rPr baseline="-25000" lang="en" sz="1200"/>
              <a:t>1</a:t>
            </a:r>
            <a:endParaRPr baseline="-25000" sz="1200"/>
          </a:p>
        </p:txBody>
      </p:sp>
      <p:sp>
        <p:nvSpPr>
          <p:cNvPr id="320" name="Google Shape;320;p32"/>
          <p:cNvSpPr/>
          <p:nvPr/>
        </p:nvSpPr>
        <p:spPr>
          <a:xfrm>
            <a:off x="2761775" y="2145202"/>
            <a:ext cx="532200" cy="287100"/>
          </a:xfrm>
          <a:prstGeom prst="rect">
            <a:avLst/>
          </a:prstGeom>
          <a:solidFill>
            <a:srgbClr val="EA999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O</a:t>
            </a:r>
            <a:r>
              <a:rPr baseline="-25000" lang="en" sz="1200"/>
              <a:t>3</a:t>
            </a:r>
            <a:endParaRPr baseline="-25000" sz="1200"/>
          </a:p>
        </p:txBody>
      </p:sp>
      <p:sp>
        <p:nvSpPr>
          <p:cNvPr id="321" name="Google Shape;321;p32"/>
          <p:cNvSpPr/>
          <p:nvPr/>
        </p:nvSpPr>
        <p:spPr>
          <a:xfrm>
            <a:off x="2572034" y="2491553"/>
            <a:ext cx="388500" cy="333600"/>
          </a:xfrm>
          <a:prstGeom prst="rect">
            <a:avLst/>
          </a:prstGeom>
          <a:solidFill>
            <a:srgbClr val="EA999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O</a:t>
            </a:r>
            <a:r>
              <a:rPr baseline="-25000" lang="en" sz="1200"/>
              <a:t>2</a:t>
            </a:r>
            <a:endParaRPr baseline="-25000" sz="1200"/>
          </a:p>
        </p:txBody>
      </p:sp>
      <p:sp>
        <p:nvSpPr>
          <p:cNvPr id="322" name="Google Shape;322;p32"/>
          <p:cNvSpPr txBox="1"/>
          <p:nvPr/>
        </p:nvSpPr>
        <p:spPr>
          <a:xfrm>
            <a:off x="1466375" y="1442163"/>
            <a:ext cx="1478100" cy="28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DD7E6B"/>
                </a:solidFill>
              </a:rPr>
              <a:t>Object locations</a:t>
            </a:r>
            <a:endParaRPr>
              <a:solidFill>
                <a:srgbClr val="DD7E6B"/>
              </a:solidFill>
            </a:endParaRPr>
          </a:p>
        </p:txBody>
      </p:sp>
      <p:cxnSp>
        <p:nvCxnSpPr>
          <p:cNvPr id="323" name="Google Shape;323;p32"/>
          <p:cNvCxnSpPr>
            <a:stCxn id="322" idx="2"/>
          </p:cNvCxnSpPr>
          <p:nvPr/>
        </p:nvCxnSpPr>
        <p:spPr>
          <a:xfrm>
            <a:off x="2205425" y="1729263"/>
            <a:ext cx="455100" cy="720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24" name="Google Shape;324;p32"/>
          <p:cNvSpPr/>
          <p:nvPr/>
        </p:nvSpPr>
        <p:spPr>
          <a:xfrm>
            <a:off x="4400275" y="2677325"/>
            <a:ext cx="2820900" cy="2221200"/>
          </a:xfrm>
          <a:prstGeom prst="rect">
            <a:avLst/>
          </a:prstGeom>
          <a:solidFill>
            <a:srgbClr val="D9EAD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25" name="Google Shape;325;p32"/>
          <p:cNvCxnSpPr>
            <a:endCxn id="324" idx="1"/>
          </p:cNvCxnSpPr>
          <p:nvPr/>
        </p:nvCxnSpPr>
        <p:spPr>
          <a:xfrm flipH="1" rot="-5400000">
            <a:off x="3549325" y="2936975"/>
            <a:ext cx="1389300" cy="312600"/>
          </a:xfrm>
          <a:prstGeom prst="bentConnector2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26" name="Google Shape;326;p32"/>
          <p:cNvCxnSpPr/>
          <p:nvPr/>
        </p:nvCxnSpPr>
        <p:spPr>
          <a:xfrm>
            <a:off x="4273675" y="3787925"/>
            <a:ext cx="1266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27" name="Google Shape;327;p32"/>
          <p:cNvCxnSpPr>
            <a:stCxn id="320" idx="2"/>
          </p:cNvCxnSpPr>
          <p:nvPr/>
        </p:nvCxnSpPr>
        <p:spPr>
          <a:xfrm flipH="1" rot="-5400000">
            <a:off x="2943425" y="2516752"/>
            <a:ext cx="1541400" cy="1372500"/>
          </a:xfrm>
          <a:prstGeom prst="bentConnector3">
            <a:avLst>
              <a:gd fmla="val 100277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28" name="Google Shape;328;p32"/>
          <p:cNvCxnSpPr/>
          <p:nvPr/>
        </p:nvCxnSpPr>
        <p:spPr>
          <a:xfrm>
            <a:off x="4273675" y="3973650"/>
            <a:ext cx="1266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29" name="Google Shape;329;p32"/>
          <p:cNvCxnSpPr>
            <a:stCxn id="324" idx="3"/>
          </p:cNvCxnSpPr>
          <p:nvPr/>
        </p:nvCxnSpPr>
        <p:spPr>
          <a:xfrm flipH="1" rot="10800000">
            <a:off x="7221175" y="3783725"/>
            <a:ext cx="287100" cy="4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30" name="Google Shape;330;p32"/>
          <p:cNvSpPr txBox="1"/>
          <p:nvPr/>
        </p:nvSpPr>
        <p:spPr>
          <a:xfrm>
            <a:off x="7508275" y="3538775"/>
            <a:ext cx="388500" cy="34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/>
              <a:t>s</a:t>
            </a:r>
            <a:r>
              <a:rPr baseline="-25000" lang="en" sz="1700"/>
              <a:t>3</a:t>
            </a:r>
            <a:endParaRPr baseline="-25000" sz="1700"/>
          </a:p>
        </p:txBody>
      </p:sp>
      <p:sp>
        <p:nvSpPr>
          <p:cNvPr id="331" name="Google Shape;331;p32"/>
          <p:cNvSpPr/>
          <p:nvPr/>
        </p:nvSpPr>
        <p:spPr>
          <a:xfrm>
            <a:off x="5118175" y="2871575"/>
            <a:ext cx="1385100" cy="8361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Affinity-based Attention</a:t>
            </a:r>
            <a:endParaRPr/>
          </a:p>
        </p:txBody>
      </p:sp>
      <p:sp>
        <p:nvSpPr>
          <p:cNvPr id="332" name="Google Shape;332;p32"/>
          <p:cNvSpPr/>
          <p:nvPr/>
        </p:nvSpPr>
        <p:spPr>
          <a:xfrm>
            <a:off x="5118175" y="3880775"/>
            <a:ext cx="1385100" cy="8361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Spatial 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Attention</a:t>
            </a:r>
            <a:endParaRPr/>
          </a:p>
        </p:txBody>
      </p:sp>
      <p:sp>
        <p:nvSpPr>
          <p:cNvPr id="333" name="Google Shape;333;p32"/>
          <p:cNvSpPr txBox="1"/>
          <p:nvPr>
            <p:ph idx="1" type="body"/>
          </p:nvPr>
        </p:nvSpPr>
        <p:spPr>
          <a:xfrm>
            <a:off x="311700" y="645725"/>
            <a:ext cx="8520600" cy="79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Based on RCNN framework</a:t>
            </a:r>
            <a:endParaRPr>
              <a:solidFill>
                <a:srgbClr val="000000"/>
              </a:solidFill>
            </a:endParaRPr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334" name="Google Shape;334;p32"/>
          <p:cNvSpPr txBox="1"/>
          <p:nvPr/>
        </p:nvSpPr>
        <p:spPr>
          <a:xfrm>
            <a:off x="4645675" y="4805725"/>
            <a:ext cx="2406600" cy="28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Contact-Estimation Module</a:t>
            </a:r>
            <a:endParaRPr/>
          </a:p>
        </p:txBody>
      </p:sp>
      <p:sp>
        <p:nvSpPr>
          <p:cNvPr id="335" name="Google Shape;335;p32"/>
          <p:cNvSpPr txBox="1"/>
          <p:nvPr>
            <p:ph type="title"/>
          </p:nvPr>
        </p:nvSpPr>
        <p:spPr>
          <a:xfrm>
            <a:off x="311700" y="1072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155CC"/>
                </a:solidFill>
              </a:rPr>
              <a:t>Method</a:t>
            </a:r>
            <a:endParaRPr>
              <a:solidFill>
                <a:srgbClr val="1155CC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0" name="Google Shape;340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8400" y="2089450"/>
            <a:ext cx="1607575" cy="12434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41" name="Google Shape;341;p33"/>
          <p:cNvCxnSpPr>
            <a:stCxn id="340" idx="3"/>
            <a:endCxn id="342" idx="1"/>
          </p:cNvCxnSpPr>
          <p:nvPr/>
        </p:nvCxnSpPr>
        <p:spPr>
          <a:xfrm flipH="1" rot="10800000">
            <a:off x="2045975" y="2709350"/>
            <a:ext cx="318900" cy="1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42" name="Google Shape;342;p33"/>
          <p:cNvSpPr/>
          <p:nvPr/>
        </p:nvSpPr>
        <p:spPr>
          <a:xfrm>
            <a:off x="2364875" y="2087750"/>
            <a:ext cx="1528800" cy="1243500"/>
          </a:xfrm>
          <a:prstGeom prst="rect">
            <a:avLst/>
          </a:prstGeom>
          <a:solidFill>
            <a:srgbClr val="C9DAF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3" name="Google Shape;343;p33"/>
          <p:cNvSpPr/>
          <p:nvPr/>
        </p:nvSpPr>
        <p:spPr>
          <a:xfrm>
            <a:off x="3353000" y="2238150"/>
            <a:ext cx="388500" cy="333600"/>
          </a:xfrm>
          <a:prstGeom prst="rect">
            <a:avLst/>
          </a:prstGeom>
          <a:solidFill>
            <a:srgbClr val="45818E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44" name="Google Shape;344;p33"/>
          <p:cNvCxnSpPr>
            <a:endCxn id="343" idx="0"/>
          </p:cNvCxnSpPr>
          <p:nvPr/>
        </p:nvCxnSpPr>
        <p:spPr>
          <a:xfrm flipH="1">
            <a:off x="3547250" y="1798950"/>
            <a:ext cx="8400" cy="439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45" name="Google Shape;345;p33"/>
          <p:cNvSpPr txBox="1"/>
          <p:nvPr/>
        </p:nvSpPr>
        <p:spPr>
          <a:xfrm>
            <a:off x="2922375" y="1442163"/>
            <a:ext cx="1385100" cy="28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5818E"/>
                </a:solidFill>
              </a:rPr>
              <a:t>Hand proposal</a:t>
            </a:r>
            <a:endParaRPr>
              <a:solidFill>
                <a:srgbClr val="45818E"/>
              </a:solidFill>
            </a:endParaRPr>
          </a:p>
        </p:txBody>
      </p:sp>
      <p:cxnSp>
        <p:nvCxnSpPr>
          <p:cNvPr id="346" name="Google Shape;346;p33"/>
          <p:cNvCxnSpPr>
            <a:stCxn id="343" idx="3"/>
          </p:cNvCxnSpPr>
          <p:nvPr/>
        </p:nvCxnSpPr>
        <p:spPr>
          <a:xfrm flipH="1" rot="10800000">
            <a:off x="3741500" y="2381850"/>
            <a:ext cx="1478100" cy="23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47" name="Google Shape;347;p33"/>
          <p:cNvSpPr txBox="1"/>
          <p:nvPr/>
        </p:nvSpPr>
        <p:spPr>
          <a:xfrm>
            <a:off x="5219600" y="2182275"/>
            <a:ext cx="2043900" cy="28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Hand Box, Hand Mask</a:t>
            </a:r>
            <a:endParaRPr/>
          </a:p>
        </p:txBody>
      </p:sp>
      <p:sp>
        <p:nvSpPr>
          <p:cNvPr id="348" name="Google Shape;348;p33"/>
          <p:cNvSpPr/>
          <p:nvPr/>
        </p:nvSpPr>
        <p:spPr>
          <a:xfrm>
            <a:off x="3167690" y="2646460"/>
            <a:ext cx="455100" cy="572700"/>
          </a:xfrm>
          <a:prstGeom prst="rect">
            <a:avLst/>
          </a:prstGeom>
          <a:solidFill>
            <a:srgbClr val="EA999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O</a:t>
            </a:r>
            <a:r>
              <a:rPr baseline="-25000" lang="en" sz="1200"/>
              <a:t>1</a:t>
            </a:r>
            <a:endParaRPr baseline="-25000" sz="1200"/>
          </a:p>
        </p:txBody>
      </p:sp>
      <p:sp>
        <p:nvSpPr>
          <p:cNvPr id="349" name="Google Shape;349;p33"/>
          <p:cNvSpPr/>
          <p:nvPr/>
        </p:nvSpPr>
        <p:spPr>
          <a:xfrm>
            <a:off x="2761775" y="2145202"/>
            <a:ext cx="532200" cy="287100"/>
          </a:xfrm>
          <a:prstGeom prst="rect">
            <a:avLst/>
          </a:prstGeom>
          <a:solidFill>
            <a:srgbClr val="EA999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O</a:t>
            </a:r>
            <a:r>
              <a:rPr baseline="-25000" lang="en" sz="1200"/>
              <a:t>3</a:t>
            </a:r>
            <a:endParaRPr baseline="-25000" sz="1200"/>
          </a:p>
        </p:txBody>
      </p:sp>
      <p:sp>
        <p:nvSpPr>
          <p:cNvPr id="350" name="Google Shape;350;p33"/>
          <p:cNvSpPr/>
          <p:nvPr/>
        </p:nvSpPr>
        <p:spPr>
          <a:xfrm>
            <a:off x="2572034" y="2491553"/>
            <a:ext cx="388500" cy="333600"/>
          </a:xfrm>
          <a:prstGeom prst="rect">
            <a:avLst/>
          </a:prstGeom>
          <a:solidFill>
            <a:srgbClr val="EA999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O</a:t>
            </a:r>
            <a:r>
              <a:rPr baseline="-25000" lang="en" sz="1200"/>
              <a:t>2</a:t>
            </a:r>
            <a:endParaRPr baseline="-25000" sz="1200"/>
          </a:p>
        </p:txBody>
      </p:sp>
      <p:sp>
        <p:nvSpPr>
          <p:cNvPr id="351" name="Google Shape;351;p33"/>
          <p:cNvSpPr txBox="1"/>
          <p:nvPr/>
        </p:nvSpPr>
        <p:spPr>
          <a:xfrm>
            <a:off x="1466375" y="1442163"/>
            <a:ext cx="1478100" cy="28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DD7E6B"/>
                </a:solidFill>
              </a:rPr>
              <a:t>Object locations</a:t>
            </a:r>
            <a:endParaRPr>
              <a:solidFill>
                <a:srgbClr val="DD7E6B"/>
              </a:solidFill>
            </a:endParaRPr>
          </a:p>
        </p:txBody>
      </p:sp>
      <p:cxnSp>
        <p:nvCxnSpPr>
          <p:cNvPr id="352" name="Google Shape;352;p33"/>
          <p:cNvCxnSpPr>
            <a:stCxn id="351" idx="2"/>
          </p:cNvCxnSpPr>
          <p:nvPr/>
        </p:nvCxnSpPr>
        <p:spPr>
          <a:xfrm>
            <a:off x="2205425" y="1729263"/>
            <a:ext cx="455100" cy="720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53" name="Google Shape;353;p33"/>
          <p:cNvSpPr/>
          <p:nvPr/>
        </p:nvSpPr>
        <p:spPr>
          <a:xfrm>
            <a:off x="4400275" y="2677325"/>
            <a:ext cx="2820900" cy="2221200"/>
          </a:xfrm>
          <a:prstGeom prst="rect">
            <a:avLst/>
          </a:prstGeom>
          <a:solidFill>
            <a:srgbClr val="D9EAD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54" name="Google Shape;354;p33"/>
          <p:cNvCxnSpPr>
            <a:endCxn id="353" idx="1"/>
          </p:cNvCxnSpPr>
          <p:nvPr/>
        </p:nvCxnSpPr>
        <p:spPr>
          <a:xfrm flipH="1" rot="-5400000">
            <a:off x="3549325" y="2936975"/>
            <a:ext cx="1389300" cy="312600"/>
          </a:xfrm>
          <a:prstGeom prst="bentConnector2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55" name="Google Shape;355;p33"/>
          <p:cNvCxnSpPr/>
          <p:nvPr/>
        </p:nvCxnSpPr>
        <p:spPr>
          <a:xfrm>
            <a:off x="4273675" y="3787925"/>
            <a:ext cx="1266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56" name="Google Shape;356;p33"/>
          <p:cNvCxnSpPr>
            <a:stCxn id="349" idx="2"/>
          </p:cNvCxnSpPr>
          <p:nvPr/>
        </p:nvCxnSpPr>
        <p:spPr>
          <a:xfrm flipH="1" rot="-5400000">
            <a:off x="2943425" y="2516752"/>
            <a:ext cx="1541400" cy="1372500"/>
          </a:xfrm>
          <a:prstGeom prst="bentConnector3">
            <a:avLst>
              <a:gd fmla="val 100277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57" name="Google Shape;357;p33"/>
          <p:cNvCxnSpPr/>
          <p:nvPr/>
        </p:nvCxnSpPr>
        <p:spPr>
          <a:xfrm>
            <a:off x="4273675" y="3973650"/>
            <a:ext cx="1266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58" name="Google Shape;358;p33"/>
          <p:cNvCxnSpPr>
            <a:stCxn id="353" idx="3"/>
          </p:cNvCxnSpPr>
          <p:nvPr/>
        </p:nvCxnSpPr>
        <p:spPr>
          <a:xfrm flipH="1" rot="10800000">
            <a:off x="7221175" y="3783725"/>
            <a:ext cx="430800" cy="4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59" name="Google Shape;359;p33"/>
          <p:cNvSpPr txBox="1"/>
          <p:nvPr/>
        </p:nvSpPr>
        <p:spPr>
          <a:xfrm>
            <a:off x="7508275" y="3538775"/>
            <a:ext cx="1571100" cy="72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Hand contact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  f(</a:t>
            </a:r>
            <a:r>
              <a:rPr lang="en">
                <a:solidFill>
                  <a:schemeClr val="dk1"/>
                </a:solidFill>
              </a:rPr>
              <a:t>s</a:t>
            </a:r>
            <a:r>
              <a:rPr baseline="-25000" lang="en">
                <a:solidFill>
                  <a:schemeClr val="dk1"/>
                </a:solidFill>
              </a:rPr>
              <a:t>1, </a:t>
            </a:r>
            <a:r>
              <a:rPr lang="en">
                <a:solidFill>
                  <a:schemeClr val="dk1"/>
                </a:solidFill>
              </a:rPr>
              <a:t>s</a:t>
            </a:r>
            <a:r>
              <a:rPr baseline="-25000" lang="en">
                <a:solidFill>
                  <a:schemeClr val="dk1"/>
                </a:solidFill>
              </a:rPr>
              <a:t>2, </a:t>
            </a:r>
            <a:r>
              <a:rPr lang="en"/>
              <a:t>s</a:t>
            </a:r>
            <a:r>
              <a:rPr baseline="-25000" lang="en"/>
              <a:t>3</a:t>
            </a:r>
            <a:r>
              <a:rPr lang="en"/>
              <a:t>)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0" name="Google Shape;360;p33"/>
          <p:cNvSpPr/>
          <p:nvPr/>
        </p:nvSpPr>
        <p:spPr>
          <a:xfrm>
            <a:off x="5118175" y="2871575"/>
            <a:ext cx="1385100" cy="8361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Affinity-based Attention</a:t>
            </a:r>
            <a:endParaRPr/>
          </a:p>
        </p:txBody>
      </p:sp>
      <p:sp>
        <p:nvSpPr>
          <p:cNvPr id="361" name="Google Shape;361;p33"/>
          <p:cNvSpPr/>
          <p:nvPr/>
        </p:nvSpPr>
        <p:spPr>
          <a:xfrm>
            <a:off x="5118175" y="3880775"/>
            <a:ext cx="1385100" cy="8361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Spatial 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Attention</a:t>
            </a:r>
            <a:endParaRPr/>
          </a:p>
        </p:txBody>
      </p:sp>
      <p:cxnSp>
        <p:nvCxnSpPr>
          <p:cNvPr id="362" name="Google Shape;362;p33"/>
          <p:cNvCxnSpPr>
            <a:stCxn id="348" idx="2"/>
          </p:cNvCxnSpPr>
          <p:nvPr/>
        </p:nvCxnSpPr>
        <p:spPr>
          <a:xfrm flipH="1" rot="-5400000">
            <a:off x="3016190" y="3598210"/>
            <a:ext cx="758700" cy="6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63" name="Google Shape;363;p33"/>
          <p:cNvCxnSpPr>
            <a:stCxn id="350" idx="2"/>
          </p:cNvCxnSpPr>
          <p:nvPr/>
        </p:nvCxnSpPr>
        <p:spPr>
          <a:xfrm flipH="1" rot="-5400000">
            <a:off x="2901284" y="2690153"/>
            <a:ext cx="1152900" cy="1422900"/>
          </a:xfrm>
          <a:prstGeom prst="bentConnector2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64" name="Google Shape;364;p33"/>
          <p:cNvSpPr txBox="1"/>
          <p:nvPr>
            <p:ph idx="1" type="body"/>
          </p:nvPr>
        </p:nvSpPr>
        <p:spPr>
          <a:xfrm>
            <a:off x="311700" y="645725"/>
            <a:ext cx="8520600" cy="79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Based on RCNN framework</a:t>
            </a:r>
            <a:endParaRPr>
              <a:solidFill>
                <a:srgbClr val="000000"/>
              </a:solidFill>
            </a:endParaRPr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365" name="Google Shape;365;p33"/>
          <p:cNvSpPr txBox="1"/>
          <p:nvPr/>
        </p:nvSpPr>
        <p:spPr>
          <a:xfrm>
            <a:off x="4645675" y="4805725"/>
            <a:ext cx="2406600" cy="28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Contact-Estimation Module</a:t>
            </a:r>
            <a:endParaRPr/>
          </a:p>
        </p:txBody>
      </p:sp>
      <p:sp>
        <p:nvSpPr>
          <p:cNvPr id="366" name="Google Shape;366;p33"/>
          <p:cNvSpPr txBox="1"/>
          <p:nvPr>
            <p:ph type="title"/>
          </p:nvPr>
        </p:nvSpPr>
        <p:spPr>
          <a:xfrm>
            <a:off x="311700" y="1072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155CC"/>
                </a:solidFill>
              </a:rPr>
              <a:t>Method</a:t>
            </a:r>
            <a:endParaRPr>
              <a:solidFill>
                <a:srgbClr val="1155CC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34"/>
          <p:cNvSpPr txBox="1"/>
          <p:nvPr>
            <p:ph type="title"/>
          </p:nvPr>
        </p:nvSpPr>
        <p:spPr>
          <a:xfrm>
            <a:off x="311700" y="1072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155CC"/>
                </a:solidFill>
              </a:rPr>
              <a:t>Obtaining score for each hand-object pair</a:t>
            </a:r>
            <a:endParaRPr>
              <a:solidFill>
                <a:srgbClr val="1155CC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35"/>
          <p:cNvSpPr txBox="1"/>
          <p:nvPr>
            <p:ph idx="1" type="body"/>
          </p:nvPr>
        </p:nvSpPr>
        <p:spPr>
          <a:xfrm>
            <a:off x="311700" y="645725"/>
            <a:ext cx="8520600" cy="410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Two scores</a:t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377" name="Google Shape;377;p35"/>
          <p:cNvSpPr txBox="1"/>
          <p:nvPr>
            <p:ph type="title"/>
          </p:nvPr>
        </p:nvSpPr>
        <p:spPr>
          <a:xfrm>
            <a:off x="311700" y="1072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155CC"/>
                </a:solidFill>
              </a:rPr>
              <a:t>Obtaining score for each hand-object pair</a:t>
            </a:r>
            <a:endParaRPr>
              <a:solidFill>
                <a:srgbClr val="1155CC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36"/>
          <p:cNvSpPr txBox="1"/>
          <p:nvPr>
            <p:ph idx="1" type="body"/>
          </p:nvPr>
        </p:nvSpPr>
        <p:spPr>
          <a:xfrm>
            <a:off x="311700" y="645725"/>
            <a:ext cx="8520600" cy="410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Two scores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AutoNum type="arabicPeriod"/>
            </a:pPr>
            <a:r>
              <a:rPr lang="en">
                <a:solidFill>
                  <a:srgbClr val="000000"/>
                </a:solidFill>
              </a:rPr>
              <a:t>Combine hand and hand-object union features, score them                  </a:t>
            </a:r>
            <a:r>
              <a:rPr lang="en" sz="1200">
                <a:solidFill>
                  <a:srgbClr val="000000"/>
                </a:solidFill>
              </a:rPr>
              <a:t>(cross-feature affinity-based attention)</a:t>
            </a:r>
            <a:endParaRPr sz="12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383" name="Google Shape;383;p36"/>
          <p:cNvSpPr txBox="1"/>
          <p:nvPr>
            <p:ph type="title"/>
          </p:nvPr>
        </p:nvSpPr>
        <p:spPr>
          <a:xfrm>
            <a:off x="311700" y="1072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155CC"/>
                </a:solidFill>
              </a:rPr>
              <a:t>Obtaining score for each hand-object pair</a:t>
            </a:r>
            <a:endParaRPr>
              <a:solidFill>
                <a:srgbClr val="1155CC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37"/>
          <p:cNvSpPr txBox="1"/>
          <p:nvPr>
            <p:ph idx="1" type="body"/>
          </p:nvPr>
        </p:nvSpPr>
        <p:spPr>
          <a:xfrm>
            <a:off x="311700" y="645725"/>
            <a:ext cx="8520600" cy="410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Two scores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AutoNum type="arabicPeriod"/>
            </a:pPr>
            <a:r>
              <a:rPr lang="en">
                <a:solidFill>
                  <a:srgbClr val="000000"/>
                </a:solidFill>
              </a:rPr>
              <a:t>Combine hand and hand-object union features, score them                  </a:t>
            </a:r>
            <a:r>
              <a:rPr lang="en" sz="1200">
                <a:solidFill>
                  <a:srgbClr val="000000"/>
                </a:solidFill>
              </a:rPr>
              <a:t>(cross-feature affinity-based attention)</a:t>
            </a:r>
            <a:endParaRPr sz="1200">
              <a:solidFill>
                <a:srgbClr val="000000"/>
              </a:solidFill>
            </a:endParaRPr>
          </a:p>
          <a:p>
            <a:pPr indent="0" lvl="0" marL="457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000000"/>
              </a:solidFill>
            </a:endParaRPr>
          </a:p>
          <a:p>
            <a:pPr indent="0" lvl="0" marL="457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AutoNum type="arabicPeriod"/>
            </a:pPr>
            <a:r>
              <a:rPr lang="en">
                <a:solidFill>
                  <a:srgbClr val="000000"/>
                </a:solidFill>
              </a:rPr>
              <a:t>Localize salient regions of hand-object union </a:t>
            </a:r>
            <a:r>
              <a:rPr lang="en">
                <a:solidFill>
                  <a:srgbClr val="000000"/>
                </a:solidFill>
              </a:rPr>
              <a:t>features</a:t>
            </a:r>
            <a:r>
              <a:rPr lang="en">
                <a:solidFill>
                  <a:srgbClr val="000000"/>
                </a:solidFill>
              </a:rPr>
              <a:t>, score them             </a:t>
            </a:r>
            <a:r>
              <a:rPr lang="en" sz="1200">
                <a:solidFill>
                  <a:srgbClr val="000000"/>
                </a:solidFill>
              </a:rPr>
              <a:t>(spatial attention)</a:t>
            </a:r>
            <a:endParaRPr sz="12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389" name="Google Shape;389;p37"/>
          <p:cNvSpPr txBox="1"/>
          <p:nvPr>
            <p:ph type="title"/>
          </p:nvPr>
        </p:nvSpPr>
        <p:spPr>
          <a:xfrm>
            <a:off x="311700" y="1072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155CC"/>
                </a:solidFill>
              </a:rPr>
              <a:t>Obtaining score for each hand-object pair</a:t>
            </a:r>
            <a:endParaRPr>
              <a:solidFill>
                <a:srgbClr val="1155CC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38"/>
          <p:cNvSpPr txBox="1"/>
          <p:nvPr>
            <p:ph type="title"/>
          </p:nvPr>
        </p:nvSpPr>
        <p:spPr>
          <a:xfrm>
            <a:off x="311700" y="1072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155CC"/>
                </a:solidFill>
              </a:rPr>
              <a:t>ContactHands Dataset</a:t>
            </a:r>
            <a:endParaRPr>
              <a:solidFill>
                <a:srgbClr val="1155CC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5" name="Google Shape;395;p38"/>
          <p:cNvSpPr txBox="1"/>
          <p:nvPr>
            <p:ph idx="1" type="body"/>
          </p:nvPr>
        </p:nvSpPr>
        <p:spPr>
          <a:xfrm>
            <a:off x="311700" y="645725"/>
            <a:ext cx="8520600" cy="410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39"/>
          <p:cNvSpPr txBox="1"/>
          <p:nvPr>
            <p:ph type="title"/>
          </p:nvPr>
        </p:nvSpPr>
        <p:spPr>
          <a:xfrm>
            <a:off x="311700" y="1072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155CC"/>
                </a:solidFill>
              </a:rPr>
              <a:t>ContactHands Dataset</a:t>
            </a:r>
            <a:endParaRPr>
              <a:solidFill>
                <a:srgbClr val="1155CC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1" name="Google Shape;401;p39"/>
          <p:cNvSpPr txBox="1"/>
          <p:nvPr>
            <p:ph idx="1" type="body"/>
          </p:nvPr>
        </p:nvSpPr>
        <p:spPr>
          <a:xfrm>
            <a:off x="59125" y="645725"/>
            <a:ext cx="9028500" cy="443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21K in-the-wild images + annotations for hand locations and contact states</a:t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402" name="Google Shape;402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125" y="1097950"/>
            <a:ext cx="9028500" cy="3977875"/>
          </a:xfrm>
          <a:prstGeom prst="rect">
            <a:avLst/>
          </a:prstGeom>
          <a:noFill/>
          <a:ln>
            <a:noFill/>
          </a:ln>
        </p:spPr>
      </p:pic>
      <p:sp>
        <p:nvSpPr>
          <p:cNvPr id="403" name="Google Shape;403;p39"/>
          <p:cNvSpPr/>
          <p:nvPr/>
        </p:nvSpPr>
        <p:spPr>
          <a:xfrm>
            <a:off x="477325" y="2502396"/>
            <a:ext cx="8192111" cy="970101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gradFill>
                  <a:gsLst>
                    <a:gs pos="0">
                      <a:srgbClr val="FFF6DB"/>
                    </a:gs>
                    <a:gs pos="100000">
                      <a:srgbClr val="FAD25C"/>
                    </a:gs>
                  </a:gsLst>
                  <a:path path="circle">
                    <a:fillToRect b="50%" l="50%" r="50%" t="50%"/>
                  </a:path>
                  <a:tileRect/>
                </a:gradFill>
                <a:latin typeface="Arial"/>
              </a:rPr>
              <a:t>ContactHands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40"/>
          <p:cNvSpPr txBox="1"/>
          <p:nvPr>
            <p:ph type="title"/>
          </p:nvPr>
        </p:nvSpPr>
        <p:spPr>
          <a:xfrm>
            <a:off x="311700" y="1072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155CC"/>
                </a:solidFill>
              </a:rPr>
              <a:t>ContactHands Dataset</a:t>
            </a:r>
            <a:endParaRPr>
              <a:solidFill>
                <a:srgbClr val="1155CC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9" name="Google Shape;409;p40"/>
          <p:cNvSpPr txBox="1"/>
          <p:nvPr>
            <p:ph idx="1" type="body"/>
          </p:nvPr>
        </p:nvSpPr>
        <p:spPr>
          <a:xfrm>
            <a:off x="0" y="645725"/>
            <a:ext cx="9028500" cy="443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				</a:t>
            </a:r>
            <a:endParaRPr/>
          </a:p>
        </p:txBody>
      </p:sp>
      <p:pic>
        <p:nvPicPr>
          <p:cNvPr id="410" name="Google Shape;410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125" y="1216162"/>
            <a:ext cx="4064225" cy="27111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11" name="Google Shape;411;p40"/>
          <p:cNvCxnSpPr/>
          <p:nvPr/>
        </p:nvCxnSpPr>
        <p:spPr>
          <a:xfrm flipH="1" rot="10800000">
            <a:off x="2039275" y="2849950"/>
            <a:ext cx="2499900" cy="430500"/>
          </a:xfrm>
          <a:prstGeom prst="straightConnector1">
            <a:avLst/>
          </a:prstGeom>
          <a:noFill/>
          <a:ln cap="flat" cmpd="sng" w="19050">
            <a:solidFill>
              <a:srgbClr val="93C47D"/>
            </a:solidFill>
            <a:prstDash val="solid"/>
            <a:round/>
            <a:headEnd len="med" w="med" type="none"/>
            <a:tailEnd len="med" w="med" type="triangle"/>
          </a:ln>
        </p:spPr>
      </p:cxnSp>
      <p:graphicFrame>
        <p:nvGraphicFramePr>
          <p:cNvPr id="412" name="Google Shape;412;p40"/>
          <p:cNvGraphicFramePr/>
          <p:nvPr/>
        </p:nvGraphicFramePr>
        <p:xfrm>
          <a:off x="4572000" y="14523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{BD241CEC-BDC1-403B-BD67-BCC226E5274B}</a:tableStyleId>
              </a:tblPr>
              <a:tblGrid>
                <a:gridCol w="1799050"/>
                <a:gridCol w="506200"/>
                <a:gridCol w="447800"/>
                <a:gridCol w="719200"/>
              </a:tblGrid>
              <a:tr h="3657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200">
                        <a:solidFill>
                          <a:srgbClr val="980000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980000"/>
                          </a:solidFill>
                        </a:rPr>
                        <a:t>Yes</a:t>
                      </a:r>
                      <a:endParaRPr sz="1200">
                        <a:solidFill>
                          <a:srgbClr val="980000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980000"/>
                          </a:solidFill>
                        </a:rPr>
                        <a:t>No</a:t>
                      </a:r>
                      <a:endParaRPr sz="1200">
                        <a:solidFill>
                          <a:srgbClr val="980000"/>
                        </a:solidFill>
                      </a:endParaRPr>
                    </a:p>
                  </a:txBody>
                  <a:tcPr marT="91425" marB="91425" marR="91425" marL="91425"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980000"/>
                          </a:solidFill>
                        </a:rPr>
                        <a:t>Unsure</a:t>
                      </a:r>
                      <a:endParaRPr sz="1200">
                        <a:solidFill>
                          <a:srgbClr val="980000"/>
                        </a:solidFill>
                      </a:endParaRPr>
                    </a:p>
                  </a:txBody>
                  <a:tcPr marT="91425" marB="91425" marR="91425" marL="91425"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986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No-contact</a:t>
                      </a:r>
                      <a:endParaRPr b="1" sz="1200"/>
                    </a:p>
                  </a:txBody>
                  <a:tcPr marT="91425" marB="91425" marR="91425" marL="91425"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✅</a:t>
                      </a:r>
                      <a:endParaRPr sz="1200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137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Self-contact</a:t>
                      </a:r>
                      <a:endParaRPr b="1" sz="1200"/>
                    </a:p>
                  </a:txBody>
                  <a:tcPr marT="91425" marB="91425" marR="91425" marL="91425"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 </a:t>
                      </a:r>
                      <a:endParaRPr sz="1200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800">
                          <a:solidFill>
                            <a:schemeClr val="dk1"/>
                          </a:solidFill>
                        </a:rPr>
                        <a:t>✅</a:t>
                      </a:r>
                      <a:endParaRPr sz="1200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271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Other-Person-Contact</a:t>
                      </a:r>
                      <a:endParaRPr b="1" sz="1200"/>
                    </a:p>
                  </a:txBody>
                  <a:tcPr marT="91425" marB="91425" marR="91425" marL="91425"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800">
                          <a:solidFill>
                            <a:schemeClr val="dk1"/>
                          </a:solidFill>
                        </a:rPr>
                        <a:t>✅</a:t>
                      </a:r>
                      <a:endParaRPr sz="1200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271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Object-Contact</a:t>
                      </a:r>
                      <a:endParaRPr b="1" sz="1200"/>
                    </a:p>
                  </a:txBody>
                  <a:tcPr marT="91425" marB="91425" marR="91425" marL="91425"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800">
                          <a:solidFill>
                            <a:schemeClr val="dk1"/>
                          </a:solidFill>
                        </a:rPr>
                        <a:t>✅</a:t>
                      </a:r>
                      <a:endParaRPr sz="1200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41"/>
          <p:cNvSpPr txBox="1"/>
          <p:nvPr>
            <p:ph type="title"/>
          </p:nvPr>
        </p:nvSpPr>
        <p:spPr>
          <a:xfrm>
            <a:off x="311700" y="1072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155CC"/>
                </a:solidFill>
              </a:rPr>
              <a:t>Quantitative Results - Average Precision </a:t>
            </a:r>
            <a:endParaRPr>
              <a:solidFill>
                <a:srgbClr val="1155CC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18" name="Google Shape;418;p41" title="Points scored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7524" y="742875"/>
            <a:ext cx="7499226" cy="4099551"/>
          </a:xfrm>
          <a:prstGeom prst="rect">
            <a:avLst/>
          </a:prstGeom>
          <a:noFill/>
          <a:ln>
            <a:noFill/>
          </a:ln>
        </p:spPr>
      </p:pic>
      <p:sp>
        <p:nvSpPr>
          <p:cNvPr id="419" name="Google Shape;419;p41"/>
          <p:cNvSpPr/>
          <p:nvPr/>
        </p:nvSpPr>
        <p:spPr>
          <a:xfrm>
            <a:off x="3149325" y="1305875"/>
            <a:ext cx="5243100" cy="3588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0" name="Google Shape;420;p41"/>
          <p:cNvSpPr txBox="1"/>
          <p:nvPr/>
        </p:nvSpPr>
        <p:spPr>
          <a:xfrm>
            <a:off x="4213175" y="1947575"/>
            <a:ext cx="4863300" cy="56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49430" y="832312"/>
            <a:ext cx="5311021" cy="2945375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5"/>
          <p:cNvSpPr txBox="1"/>
          <p:nvPr>
            <p:ph type="title"/>
          </p:nvPr>
        </p:nvSpPr>
        <p:spPr>
          <a:xfrm>
            <a:off x="311700" y="1072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155CC"/>
                </a:solidFill>
              </a:rPr>
              <a:t>Goal: Detect Hands + Recognize Contact State</a:t>
            </a:r>
            <a:endParaRPr>
              <a:solidFill>
                <a:srgbClr val="1155CC"/>
              </a:solidFill>
            </a:endParaRPr>
          </a:p>
        </p:txBody>
      </p:sp>
      <p:sp>
        <p:nvSpPr>
          <p:cNvPr id="73" name="Google Shape;73;p15"/>
          <p:cNvSpPr txBox="1"/>
          <p:nvPr/>
        </p:nvSpPr>
        <p:spPr>
          <a:xfrm>
            <a:off x="1288700" y="3978750"/>
            <a:ext cx="1098600" cy="337800"/>
          </a:xfrm>
          <a:prstGeom prst="rect">
            <a:avLst/>
          </a:prstGeom>
          <a:solidFill>
            <a:srgbClr val="00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No-Contact</a:t>
            </a:r>
            <a:endParaRPr/>
          </a:p>
        </p:txBody>
      </p:sp>
      <p:grpSp>
        <p:nvGrpSpPr>
          <p:cNvPr id="74" name="Google Shape;74;p15"/>
          <p:cNvGrpSpPr/>
          <p:nvPr/>
        </p:nvGrpSpPr>
        <p:grpSpPr>
          <a:xfrm>
            <a:off x="1838000" y="2074650"/>
            <a:ext cx="4196700" cy="1904100"/>
            <a:chOff x="1838000" y="2074650"/>
            <a:chExt cx="4196700" cy="1904100"/>
          </a:xfrm>
        </p:grpSpPr>
        <p:cxnSp>
          <p:nvCxnSpPr>
            <p:cNvPr id="75" name="Google Shape;75;p15"/>
            <p:cNvCxnSpPr>
              <a:stCxn id="73" idx="0"/>
            </p:cNvCxnSpPr>
            <p:nvPr/>
          </p:nvCxnSpPr>
          <p:spPr>
            <a:xfrm flipH="1" rot="10800000">
              <a:off x="1838000" y="2301150"/>
              <a:ext cx="223800" cy="1677600"/>
            </a:xfrm>
            <a:prstGeom prst="straightConnector1">
              <a:avLst/>
            </a:prstGeom>
            <a:noFill/>
            <a:ln cap="flat" cmpd="sng" w="19050">
              <a:solidFill>
                <a:srgbClr val="00FFFF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76" name="Google Shape;76;p15"/>
            <p:cNvCxnSpPr>
              <a:stCxn id="73" idx="0"/>
            </p:cNvCxnSpPr>
            <p:nvPr/>
          </p:nvCxnSpPr>
          <p:spPr>
            <a:xfrm flipH="1" rot="10800000">
              <a:off x="1838000" y="2074650"/>
              <a:ext cx="1054800" cy="1904100"/>
            </a:xfrm>
            <a:prstGeom prst="straightConnector1">
              <a:avLst/>
            </a:prstGeom>
            <a:noFill/>
            <a:ln cap="flat" cmpd="sng" w="19050">
              <a:solidFill>
                <a:srgbClr val="00FFFF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77" name="Google Shape;77;p15"/>
            <p:cNvCxnSpPr>
              <a:stCxn id="73" idx="0"/>
            </p:cNvCxnSpPr>
            <p:nvPr/>
          </p:nvCxnSpPr>
          <p:spPr>
            <a:xfrm flipH="1" rot="10800000">
              <a:off x="1838000" y="2422050"/>
              <a:ext cx="2678700" cy="1556700"/>
            </a:xfrm>
            <a:prstGeom prst="straightConnector1">
              <a:avLst/>
            </a:prstGeom>
            <a:noFill/>
            <a:ln cap="flat" cmpd="sng" w="19050">
              <a:solidFill>
                <a:srgbClr val="00FFFF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78" name="Google Shape;78;p15"/>
            <p:cNvCxnSpPr>
              <a:stCxn id="73" idx="0"/>
            </p:cNvCxnSpPr>
            <p:nvPr/>
          </p:nvCxnSpPr>
          <p:spPr>
            <a:xfrm flipH="1" rot="10800000">
              <a:off x="1838000" y="2225550"/>
              <a:ext cx="4196700" cy="1753200"/>
            </a:xfrm>
            <a:prstGeom prst="straightConnector1">
              <a:avLst/>
            </a:prstGeom>
            <a:noFill/>
            <a:ln cap="flat" cmpd="sng" w="19050">
              <a:solidFill>
                <a:srgbClr val="00FFFF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42"/>
          <p:cNvSpPr txBox="1"/>
          <p:nvPr>
            <p:ph type="title"/>
          </p:nvPr>
        </p:nvSpPr>
        <p:spPr>
          <a:xfrm>
            <a:off x="311700" y="1072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1155CC"/>
                </a:solidFill>
              </a:rPr>
              <a:t>Quantitative Results - Average Precision </a:t>
            </a:r>
            <a:endParaRPr>
              <a:solidFill>
                <a:srgbClr val="1155CC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26" name="Google Shape;426;p42" title="Points scored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7524" y="742875"/>
            <a:ext cx="7499226" cy="40995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43"/>
          <p:cNvSpPr txBox="1"/>
          <p:nvPr>
            <p:ph type="title"/>
          </p:nvPr>
        </p:nvSpPr>
        <p:spPr>
          <a:xfrm>
            <a:off x="311700" y="1072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155CC"/>
                </a:solidFill>
              </a:rPr>
              <a:t>Quantitative Results - Average Precision </a:t>
            </a:r>
            <a:endParaRPr>
              <a:solidFill>
                <a:srgbClr val="1155CC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32" name="Google Shape;432;p43" title="Points scored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7524" y="742875"/>
            <a:ext cx="7499226" cy="4099551"/>
          </a:xfrm>
          <a:prstGeom prst="rect">
            <a:avLst/>
          </a:prstGeom>
          <a:noFill/>
          <a:ln>
            <a:noFill/>
          </a:ln>
        </p:spPr>
      </p:pic>
      <p:sp>
        <p:nvSpPr>
          <p:cNvPr id="433" name="Google Shape;433;p43"/>
          <p:cNvSpPr/>
          <p:nvPr/>
        </p:nvSpPr>
        <p:spPr>
          <a:xfrm>
            <a:off x="5682275" y="3273150"/>
            <a:ext cx="1182300" cy="1722300"/>
          </a:xfrm>
          <a:prstGeom prst="ellipse">
            <a:avLst/>
          </a:prstGeom>
          <a:noFill/>
          <a:ln cap="flat" cmpd="sng" w="9525">
            <a:solidFill>
              <a:srgbClr val="6AA84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4" name="Google Shape;434;p43"/>
          <p:cNvSpPr txBox="1"/>
          <p:nvPr/>
        </p:nvSpPr>
        <p:spPr>
          <a:xfrm>
            <a:off x="4663725" y="1812475"/>
            <a:ext cx="2282100" cy="405300"/>
          </a:xfrm>
          <a:prstGeom prst="rect">
            <a:avLst/>
          </a:prstGeom>
          <a:solidFill>
            <a:srgbClr val="FFE599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Most difficult category</a:t>
            </a:r>
            <a:endParaRPr/>
          </a:p>
        </p:txBody>
      </p:sp>
      <p:cxnSp>
        <p:nvCxnSpPr>
          <p:cNvPr id="435" name="Google Shape;435;p43"/>
          <p:cNvCxnSpPr>
            <a:stCxn id="434" idx="2"/>
            <a:endCxn id="433" idx="0"/>
          </p:cNvCxnSpPr>
          <p:nvPr/>
        </p:nvCxnSpPr>
        <p:spPr>
          <a:xfrm>
            <a:off x="5804775" y="2217775"/>
            <a:ext cx="468600" cy="1055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" name="Google Shape;440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05250" y="4576300"/>
            <a:ext cx="4733501" cy="269825"/>
          </a:xfrm>
          <a:prstGeom prst="rect">
            <a:avLst/>
          </a:prstGeom>
          <a:noFill/>
          <a:ln>
            <a:noFill/>
          </a:ln>
        </p:spPr>
      </p:pic>
      <p:sp>
        <p:nvSpPr>
          <p:cNvPr id="441" name="Google Shape;441;p44"/>
          <p:cNvSpPr txBox="1"/>
          <p:nvPr>
            <p:ph type="title"/>
          </p:nvPr>
        </p:nvSpPr>
        <p:spPr>
          <a:xfrm>
            <a:off x="311700" y="1072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155CC"/>
                </a:solidFill>
              </a:rPr>
              <a:t>Qualitative Results</a:t>
            </a:r>
            <a:endParaRPr>
              <a:solidFill>
                <a:srgbClr val="1155CC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42" name="Google Shape;442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38075" y="1189200"/>
            <a:ext cx="4417297" cy="2992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7" name="Google Shape;447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38063" y="1203550"/>
            <a:ext cx="4467875" cy="2992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448" name="Google Shape;448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05250" y="4576300"/>
            <a:ext cx="4733501" cy="269825"/>
          </a:xfrm>
          <a:prstGeom prst="rect">
            <a:avLst/>
          </a:prstGeom>
          <a:noFill/>
          <a:ln>
            <a:noFill/>
          </a:ln>
        </p:spPr>
      </p:pic>
      <p:sp>
        <p:nvSpPr>
          <p:cNvPr id="449" name="Google Shape;449;p45"/>
          <p:cNvSpPr txBox="1"/>
          <p:nvPr>
            <p:ph type="title"/>
          </p:nvPr>
        </p:nvSpPr>
        <p:spPr>
          <a:xfrm>
            <a:off x="311700" y="1072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155CC"/>
                </a:solidFill>
              </a:rPr>
              <a:t>Qualitative Results</a:t>
            </a:r>
            <a:endParaRPr>
              <a:solidFill>
                <a:srgbClr val="1155CC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50" name="Google Shape;450;p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38075" y="1209079"/>
            <a:ext cx="4467850" cy="29813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5" name="Google Shape;455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05250" y="4576300"/>
            <a:ext cx="4733501" cy="269825"/>
          </a:xfrm>
          <a:prstGeom prst="rect">
            <a:avLst/>
          </a:prstGeom>
          <a:noFill/>
          <a:ln>
            <a:noFill/>
          </a:ln>
        </p:spPr>
      </p:pic>
      <p:sp>
        <p:nvSpPr>
          <p:cNvPr id="456" name="Google Shape;456;p46"/>
          <p:cNvSpPr txBox="1"/>
          <p:nvPr>
            <p:ph type="title"/>
          </p:nvPr>
        </p:nvSpPr>
        <p:spPr>
          <a:xfrm>
            <a:off x="311700" y="1072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155CC"/>
                </a:solidFill>
              </a:rPr>
              <a:t>Qualitative Results</a:t>
            </a:r>
            <a:endParaRPr>
              <a:solidFill>
                <a:srgbClr val="1155CC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57" name="Google Shape;457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62200" y="1230704"/>
            <a:ext cx="4443725" cy="29652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2" name="Google Shape;462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05250" y="4576300"/>
            <a:ext cx="4733501" cy="269825"/>
          </a:xfrm>
          <a:prstGeom prst="rect">
            <a:avLst/>
          </a:prstGeom>
          <a:noFill/>
          <a:ln>
            <a:noFill/>
          </a:ln>
        </p:spPr>
      </p:pic>
      <p:sp>
        <p:nvSpPr>
          <p:cNvPr id="463" name="Google Shape;463;p47"/>
          <p:cNvSpPr txBox="1"/>
          <p:nvPr>
            <p:ph type="title"/>
          </p:nvPr>
        </p:nvSpPr>
        <p:spPr>
          <a:xfrm>
            <a:off x="311700" y="1072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155CC"/>
                </a:solidFill>
              </a:rPr>
              <a:t>Qualitative Results</a:t>
            </a:r>
            <a:endParaRPr>
              <a:solidFill>
                <a:srgbClr val="1155CC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64" name="Google Shape;464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62200" y="1220113"/>
            <a:ext cx="4467850" cy="29758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9" name="Google Shape;469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05250" y="4576300"/>
            <a:ext cx="4733501" cy="269825"/>
          </a:xfrm>
          <a:prstGeom prst="rect">
            <a:avLst/>
          </a:prstGeom>
          <a:noFill/>
          <a:ln>
            <a:noFill/>
          </a:ln>
        </p:spPr>
      </p:pic>
      <p:sp>
        <p:nvSpPr>
          <p:cNvPr id="470" name="Google Shape;470;p48"/>
          <p:cNvSpPr txBox="1"/>
          <p:nvPr>
            <p:ph type="title"/>
          </p:nvPr>
        </p:nvSpPr>
        <p:spPr>
          <a:xfrm>
            <a:off x="311700" y="1072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155CC"/>
                </a:solidFill>
              </a:rPr>
              <a:t>Qualitative Results</a:t>
            </a:r>
            <a:endParaRPr>
              <a:solidFill>
                <a:srgbClr val="1155CC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71" name="Google Shape;471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62200" y="1239025"/>
            <a:ext cx="4402900" cy="2932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6" name="Google Shape;476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05250" y="4576300"/>
            <a:ext cx="4733501" cy="269825"/>
          </a:xfrm>
          <a:prstGeom prst="rect">
            <a:avLst/>
          </a:prstGeom>
          <a:noFill/>
          <a:ln>
            <a:noFill/>
          </a:ln>
        </p:spPr>
      </p:pic>
      <p:sp>
        <p:nvSpPr>
          <p:cNvPr id="477" name="Google Shape;477;p49"/>
          <p:cNvSpPr txBox="1"/>
          <p:nvPr>
            <p:ph type="title"/>
          </p:nvPr>
        </p:nvSpPr>
        <p:spPr>
          <a:xfrm>
            <a:off x="311700" y="1072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155CC"/>
                </a:solidFill>
              </a:rPr>
              <a:t>Failure Cases</a:t>
            </a:r>
            <a:endParaRPr>
              <a:solidFill>
                <a:srgbClr val="1155CC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78" name="Google Shape;478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62200" y="1239025"/>
            <a:ext cx="4402900" cy="2932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9" name="Google Shape;479;p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62198" y="1230736"/>
            <a:ext cx="4419599" cy="294912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80" name="Google Shape;480;p49"/>
          <p:cNvCxnSpPr/>
          <p:nvPr/>
        </p:nvCxnSpPr>
        <p:spPr>
          <a:xfrm flipH="1">
            <a:off x="1900425" y="2390175"/>
            <a:ext cx="2069100" cy="785400"/>
          </a:xfrm>
          <a:prstGeom prst="straightConnector1">
            <a:avLst/>
          </a:prstGeom>
          <a:noFill/>
          <a:ln cap="flat" cmpd="sng" w="19050">
            <a:solidFill>
              <a:srgbClr val="00FF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81" name="Google Shape;481;p49"/>
          <p:cNvSpPr txBox="1"/>
          <p:nvPr>
            <p:ph idx="1" type="body"/>
          </p:nvPr>
        </p:nvSpPr>
        <p:spPr>
          <a:xfrm>
            <a:off x="154750" y="3078100"/>
            <a:ext cx="2050500" cy="72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000000"/>
                </a:solidFill>
              </a:rPr>
              <a:t>False</a:t>
            </a:r>
            <a:r>
              <a:rPr lang="en" sz="1600">
                <a:solidFill>
                  <a:srgbClr val="000000"/>
                </a:solidFill>
              </a:rPr>
              <a:t> hand detection</a:t>
            </a:r>
            <a:endParaRPr sz="16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6" name="Google Shape;486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05250" y="4576300"/>
            <a:ext cx="4733501" cy="269825"/>
          </a:xfrm>
          <a:prstGeom prst="rect">
            <a:avLst/>
          </a:prstGeom>
          <a:noFill/>
          <a:ln>
            <a:noFill/>
          </a:ln>
        </p:spPr>
      </p:pic>
      <p:sp>
        <p:nvSpPr>
          <p:cNvPr id="487" name="Google Shape;487;p50"/>
          <p:cNvSpPr txBox="1"/>
          <p:nvPr>
            <p:ph type="title"/>
          </p:nvPr>
        </p:nvSpPr>
        <p:spPr>
          <a:xfrm>
            <a:off x="311700" y="1072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155CC"/>
                </a:solidFill>
              </a:rPr>
              <a:t>Failure Cases</a:t>
            </a:r>
            <a:endParaRPr>
              <a:solidFill>
                <a:srgbClr val="1155CC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88" name="Google Shape;488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62200" y="1239025"/>
            <a:ext cx="4402900" cy="2932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9" name="Google Shape;489;p5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62198" y="1230736"/>
            <a:ext cx="4419599" cy="2949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490" name="Google Shape;490;p5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362200" y="1232088"/>
            <a:ext cx="4419600" cy="29464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91" name="Google Shape;491;p50"/>
          <p:cNvCxnSpPr/>
          <p:nvPr/>
        </p:nvCxnSpPr>
        <p:spPr>
          <a:xfrm flipH="1">
            <a:off x="2119800" y="2774675"/>
            <a:ext cx="2452200" cy="69300"/>
          </a:xfrm>
          <a:prstGeom prst="straightConnector1">
            <a:avLst/>
          </a:prstGeom>
          <a:noFill/>
          <a:ln cap="flat" cmpd="sng" w="19050">
            <a:solidFill>
              <a:srgbClr val="00FF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92" name="Google Shape;492;p50"/>
          <p:cNvSpPr txBox="1"/>
          <p:nvPr>
            <p:ph idx="1" type="body"/>
          </p:nvPr>
        </p:nvSpPr>
        <p:spPr>
          <a:xfrm>
            <a:off x="137100" y="2638900"/>
            <a:ext cx="1982700" cy="107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000000"/>
                </a:solidFill>
              </a:rPr>
              <a:t>Wrong</a:t>
            </a:r>
            <a:r>
              <a:rPr lang="en" sz="1600">
                <a:solidFill>
                  <a:srgbClr val="000000"/>
                </a:solidFill>
              </a:rPr>
              <a:t> contact state</a:t>
            </a:r>
            <a:endParaRPr sz="16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5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6AA84F"/>
                </a:solidFill>
              </a:rPr>
              <a:t>Predicted</a:t>
            </a:r>
            <a:r>
              <a:rPr lang="en" sz="1300">
                <a:solidFill>
                  <a:srgbClr val="000000"/>
                </a:solidFill>
              </a:rPr>
              <a:t>: No-Contact</a:t>
            </a:r>
            <a:endParaRPr sz="13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5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6AA84F"/>
                </a:solidFill>
              </a:rPr>
              <a:t>True</a:t>
            </a:r>
            <a:r>
              <a:rPr lang="en" sz="1300">
                <a:solidFill>
                  <a:srgbClr val="000000"/>
                </a:solidFill>
              </a:rPr>
              <a:t>: Object-Contact</a:t>
            </a:r>
            <a:endParaRPr sz="13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7" name="Google Shape;497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05250" y="4576300"/>
            <a:ext cx="4733501" cy="269825"/>
          </a:xfrm>
          <a:prstGeom prst="rect">
            <a:avLst/>
          </a:prstGeom>
          <a:noFill/>
          <a:ln>
            <a:noFill/>
          </a:ln>
        </p:spPr>
      </p:pic>
      <p:sp>
        <p:nvSpPr>
          <p:cNvPr id="498" name="Google Shape;498;p51"/>
          <p:cNvSpPr txBox="1"/>
          <p:nvPr>
            <p:ph type="title"/>
          </p:nvPr>
        </p:nvSpPr>
        <p:spPr>
          <a:xfrm>
            <a:off x="311700" y="1072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155CC"/>
                </a:solidFill>
              </a:rPr>
              <a:t>Failure Cases</a:t>
            </a:r>
            <a:endParaRPr>
              <a:solidFill>
                <a:srgbClr val="1155CC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99" name="Google Shape;499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62200" y="1239025"/>
            <a:ext cx="4402900" cy="2932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0" name="Google Shape;500;p5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62198" y="1230736"/>
            <a:ext cx="4419599" cy="2949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01" name="Google Shape;501;p5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362200" y="1230738"/>
            <a:ext cx="4419599" cy="2949115"/>
          </a:xfrm>
          <a:prstGeom prst="rect">
            <a:avLst/>
          </a:prstGeom>
          <a:noFill/>
          <a:ln>
            <a:noFill/>
          </a:ln>
        </p:spPr>
      </p:pic>
      <p:sp>
        <p:nvSpPr>
          <p:cNvPr id="502" name="Google Shape;502;p51"/>
          <p:cNvSpPr txBox="1"/>
          <p:nvPr>
            <p:ph idx="1" type="body"/>
          </p:nvPr>
        </p:nvSpPr>
        <p:spPr>
          <a:xfrm>
            <a:off x="162425" y="2900725"/>
            <a:ext cx="1982700" cy="107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000000"/>
                </a:solidFill>
              </a:rPr>
              <a:t>Wrong contact state</a:t>
            </a:r>
            <a:endParaRPr sz="16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5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6AA84F"/>
                </a:solidFill>
              </a:rPr>
              <a:t>Predicted</a:t>
            </a:r>
            <a:r>
              <a:rPr lang="en" sz="1300">
                <a:solidFill>
                  <a:srgbClr val="000000"/>
                </a:solidFill>
              </a:rPr>
              <a:t>: No-Contact</a:t>
            </a:r>
            <a:endParaRPr sz="13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5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6AA84F"/>
                </a:solidFill>
              </a:rPr>
              <a:t>True</a:t>
            </a:r>
            <a:r>
              <a:rPr lang="en" sz="1300">
                <a:solidFill>
                  <a:srgbClr val="000000"/>
                </a:solidFill>
              </a:rPr>
              <a:t>: Object-Contact</a:t>
            </a:r>
            <a:endParaRPr sz="13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</p:txBody>
      </p:sp>
      <p:cxnSp>
        <p:nvCxnSpPr>
          <p:cNvPr id="503" name="Google Shape;503;p51"/>
          <p:cNvCxnSpPr/>
          <p:nvPr/>
        </p:nvCxnSpPr>
        <p:spPr>
          <a:xfrm flipH="1">
            <a:off x="1815850" y="1815850"/>
            <a:ext cx="1993200" cy="1140300"/>
          </a:xfrm>
          <a:prstGeom prst="straightConnector1">
            <a:avLst/>
          </a:prstGeom>
          <a:noFill/>
          <a:ln cap="flat" cmpd="sng" w="19050">
            <a:solidFill>
              <a:srgbClr val="00FF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504" name="Google Shape;504;p51"/>
          <p:cNvSpPr txBox="1"/>
          <p:nvPr>
            <p:ph idx="1" type="body"/>
          </p:nvPr>
        </p:nvSpPr>
        <p:spPr>
          <a:xfrm>
            <a:off x="6998875" y="3369925"/>
            <a:ext cx="2050500" cy="53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000000"/>
                </a:solidFill>
              </a:rPr>
              <a:t>Undetected</a:t>
            </a:r>
            <a:r>
              <a:rPr lang="en" sz="1600">
                <a:solidFill>
                  <a:srgbClr val="000000"/>
                </a:solidFill>
              </a:rPr>
              <a:t> hand </a:t>
            </a:r>
            <a:endParaRPr sz="16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</p:txBody>
      </p:sp>
      <p:cxnSp>
        <p:nvCxnSpPr>
          <p:cNvPr id="505" name="Google Shape;505;p51"/>
          <p:cNvCxnSpPr/>
          <p:nvPr/>
        </p:nvCxnSpPr>
        <p:spPr>
          <a:xfrm>
            <a:off x="6638775" y="3074425"/>
            <a:ext cx="709200" cy="354600"/>
          </a:xfrm>
          <a:prstGeom prst="straightConnector1">
            <a:avLst/>
          </a:prstGeom>
          <a:noFill/>
          <a:ln cap="flat" cmpd="sng" w="19050">
            <a:solidFill>
              <a:srgbClr val="00FF00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49430" y="832312"/>
            <a:ext cx="5311021" cy="2945375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16"/>
          <p:cNvSpPr txBox="1"/>
          <p:nvPr>
            <p:ph type="title"/>
          </p:nvPr>
        </p:nvSpPr>
        <p:spPr>
          <a:xfrm>
            <a:off x="311700" y="1072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155CC"/>
                </a:solidFill>
              </a:rPr>
              <a:t>Goal: Detect Hands + Recognize Contact State</a:t>
            </a:r>
            <a:endParaRPr>
              <a:solidFill>
                <a:srgbClr val="1155CC"/>
              </a:solidFill>
            </a:endParaRPr>
          </a:p>
        </p:txBody>
      </p:sp>
      <p:sp>
        <p:nvSpPr>
          <p:cNvPr id="85" name="Google Shape;85;p16"/>
          <p:cNvSpPr txBox="1"/>
          <p:nvPr/>
        </p:nvSpPr>
        <p:spPr>
          <a:xfrm>
            <a:off x="1288700" y="3978750"/>
            <a:ext cx="1098600" cy="337800"/>
          </a:xfrm>
          <a:prstGeom prst="rect">
            <a:avLst/>
          </a:prstGeom>
          <a:solidFill>
            <a:srgbClr val="00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No-Contact</a:t>
            </a:r>
            <a:endParaRPr/>
          </a:p>
        </p:txBody>
      </p:sp>
      <p:sp>
        <p:nvSpPr>
          <p:cNvPr id="86" name="Google Shape;86;p16"/>
          <p:cNvSpPr txBox="1"/>
          <p:nvPr/>
        </p:nvSpPr>
        <p:spPr>
          <a:xfrm>
            <a:off x="2478000" y="3978750"/>
            <a:ext cx="1246200" cy="337800"/>
          </a:xfrm>
          <a:prstGeom prst="rect">
            <a:avLst/>
          </a:prstGeom>
          <a:solidFill>
            <a:srgbClr val="FF00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Self-Contact</a:t>
            </a:r>
            <a:endParaRPr/>
          </a:p>
        </p:txBody>
      </p:sp>
      <p:grpSp>
        <p:nvGrpSpPr>
          <p:cNvPr id="87" name="Google Shape;87;p16"/>
          <p:cNvGrpSpPr/>
          <p:nvPr/>
        </p:nvGrpSpPr>
        <p:grpSpPr>
          <a:xfrm>
            <a:off x="1838000" y="2074650"/>
            <a:ext cx="4196700" cy="1904100"/>
            <a:chOff x="1838000" y="2074650"/>
            <a:chExt cx="4196700" cy="1904100"/>
          </a:xfrm>
        </p:grpSpPr>
        <p:cxnSp>
          <p:nvCxnSpPr>
            <p:cNvPr id="88" name="Google Shape;88;p16"/>
            <p:cNvCxnSpPr>
              <a:stCxn id="85" idx="0"/>
            </p:cNvCxnSpPr>
            <p:nvPr/>
          </p:nvCxnSpPr>
          <p:spPr>
            <a:xfrm flipH="1" rot="10800000">
              <a:off x="1838000" y="2301150"/>
              <a:ext cx="223800" cy="1677600"/>
            </a:xfrm>
            <a:prstGeom prst="straightConnector1">
              <a:avLst/>
            </a:prstGeom>
            <a:noFill/>
            <a:ln cap="flat" cmpd="sng" w="19050">
              <a:solidFill>
                <a:srgbClr val="00FFFF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89" name="Google Shape;89;p16"/>
            <p:cNvCxnSpPr>
              <a:stCxn id="85" idx="0"/>
            </p:cNvCxnSpPr>
            <p:nvPr/>
          </p:nvCxnSpPr>
          <p:spPr>
            <a:xfrm flipH="1" rot="10800000">
              <a:off x="1838000" y="2074650"/>
              <a:ext cx="1054800" cy="1904100"/>
            </a:xfrm>
            <a:prstGeom prst="straightConnector1">
              <a:avLst/>
            </a:prstGeom>
            <a:noFill/>
            <a:ln cap="flat" cmpd="sng" w="19050">
              <a:solidFill>
                <a:srgbClr val="00FFFF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90" name="Google Shape;90;p16"/>
            <p:cNvCxnSpPr>
              <a:stCxn id="85" idx="0"/>
            </p:cNvCxnSpPr>
            <p:nvPr/>
          </p:nvCxnSpPr>
          <p:spPr>
            <a:xfrm flipH="1" rot="10800000">
              <a:off x="1838000" y="2422050"/>
              <a:ext cx="2678700" cy="1556700"/>
            </a:xfrm>
            <a:prstGeom prst="straightConnector1">
              <a:avLst/>
            </a:prstGeom>
            <a:noFill/>
            <a:ln cap="flat" cmpd="sng" w="19050">
              <a:solidFill>
                <a:srgbClr val="00FFFF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91" name="Google Shape;91;p16"/>
            <p:cNvCxnSpPr>
              <a:stCxn id="85" idx="0"/>
            </p:cNvCxnSpPr>
            <p:nvPr/>
          </p:nvCxnSpPr>
          <p:spPr>
            <a:xfrm flipH="1" rot="10800000">
              <a:off x="1838000" y="2225550"/>
              <a:ext cx="4196700" cy="1753200"/>
            </a:xfrm>
            <a:prstGeom prst="straightConnector1">
              <a:avLst/>
            </a:prstGeom>
            <a:noFill/>
            <a:ln cap="flat" cmpd="sng" w="19050">
              <a:solidFill>
                <a:srgbClr val="00FFFF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</p:grpSp>
      <p:cxnSp>
        <p:nvCxnSpPr>
          <p:cNvPr id="92" name="Google Shape;92;p16"/>
          <p:cNvCxnSpPr>
            <a:stCxn id="86" idx="0"/>
          </p:cNvCxnSpPr>
          <p:nvPr/>
        </p:nvCxnSpPr>
        <p:spPr>
          <a:xfrm flipH="1" rot="10800000">
            <a:off x="3101100" y="3456750"/>
            <a:ext cx="932100" cy="522000"/>
          </a:xfrm>
          <a:prstGeom prst="straightConnector1">
            <a:avLst/>
          </a:prstGeom>
          <a:noFill/>
          <a:ln cap="flat" cmpd="sng" w="19050">
            <a:solidFill>
              <a:srgbClr val="FF00FF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52"/>
          <p:cNvSpPr txBox="1"/>
          <p:nvPr>
            <p:ph type="title"/>
          </p:nvPr>
        </p:nvSpPr>
        <p:spPr>
          <a:xfrm>
            <a:off x="311700" y="1072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155CC"/>
                </a:solidFill>
              </a:rPr>
              <a:t>Takeaways</a:t>
            </a:r>
            <a:endParaRPr>
              <a:solidFill>
                <a:srgbClr val="1155CC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1" name="Google Shape;511;p52"/>
          <p:cNvSpPr txBox="1"/>
          <p:nvPr>
            <p:ph idx="1" type="body"/>
          </p:nvPr>
        </p:nvSpPr>
        <p:spPr>
          <a:xfrm>
            <a:off x="311700" y="645725"/>
            <a:ext cx="8520600" cy="433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4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Large-scale, in-the-wild dataset for hand contact recognition </a:t>
            </a:r>
            <a:r>
              <a:rPr lang="en">
                <a:solidFill>
                  <a:srgbClr val="980000"/>
                </a:solidFill>
              </a:rPr>
              <a:t>ContactHands</a:t>
            </a:r>
            <a:endParaRPr>
              <a:solidFill>
                <a:srgbClr val="980000"/>
              </a:solidFill>
            </a:endParaRPr>
          </a:p>
          <a:p>
            <a:pPr indent="0" lvl="0" marL="457200" rtl="0" algn="l">
              <a:lnSpc>
                <a:spcPct val="4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980000"/>
              </a:solidFill>
            </a:endParaRPr>
          </a:p>
          <a:p>
            <a:pPr indent="-342900" lvl="0" marL="457200" rtl="0" algn="l">
              <a:lnSpc>
                <a:spcPct val="4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A method to recognize hand-contact based on hand and surrounding objects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512" name="Google Shape;512;p52"/>
          <p:cNvSpPr txBox="1"/>
          <p:nvPr>
            <p:ph idx="1" type="body"/>
          </p:nvPr>
        </p:nvSpPr>
        <p:spPr>
          <a:xfrm>
            <a:off x="2871575" y="1326000"/>
            <a:ext cx="2787000" cy="141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21K in-the-wild images + annotations for hand locations and contact </a:t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513" name="Google Shape;513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33829" y="1131674"/>
            <a:ext cx="3669175" cy="1677100"/>
          </a:xfrm>
          <a:prstGeom prst="rect">
            <a:avLst/>
          </a:prstGeom>
          <a:noFill/>
          <a:ln>
            <a:noFill/>
          </a:ln>
        </p:spPr>
      </p:pic>
      <p:sp>
        <p:nvSpPr>
          <p:cNvPr id="514" name="Google Shape;514;p52"/>
          <p:cNvSpPr/>
          <p:nvPr/>
        </p:nvSpPr>
        <p:spPr>
          <a:xfrm>
            <a:off x="3000687" y="1673733"/>
            <a:ext cx="2528939" cy="31068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gradFill>
                  <a:gsLst>
                    <a:gs pos="0">
                      <a:srgbClr val="FFF6DB"/>
                    </a:gs>
                    <a:gs pos="100000">
                      <a:srgbClr val="FAD25C"/>
                    </a:gs>
                  </a:gsLst>
                  <a:path path="circle">
                    <a:fillToRect b="50%" l="50%" r="50%" t="50%"/>
                  </a:path>
                  <a:tileRect/>
                </a:gradFill>
                <a:latin typeface="Arial"/>
              </a:rPr>
              <a:t>ContactHands</a:t>
            </a:r>
          </a:p>
        </p:txBody>
      </p:sp>
      <p:pic>
        <p:nvPicPr>
          <p:cNvPr id="515" name="Google Shape;515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9575" y="3726200"/>
            <a:ext cx="1002900" cy="1002900"/>
          </a:xfrm>
          <a:prstGeom prst="rect">
            <a:avLst/>
          </a:prstGeom>
          <a:noFill/>
          <a:ln>
            <a:noFill/>
          </a:ln>
        </p:spPr>
      </p:pic>
      <p:sp>
        <p:nvSpPr>
          <p:cNvPr id="516" name="Google Shape;516;p52"/>
          <p:cNvSpPr txBox="1"/>
          <p:nvPr/>
        </p:nvSpPr>
        <p:spPr>
          <a:xfrm>
            <a:off x="1930025" y="3971900"/>
            <a:ext cx="7035000" cy="5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u="sng">
                <a:solidFill>
                  <a:schemeClr val="hlink"/>
                </a:solidFill>
                <a:hlinkClick r:id="rId5"/>
              </a:rPr>
              <a:t>https://github.com/cvlab-stonybrook/ContactHands</a:t>
            </a:r>
            <a:endParaRPr sz="20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49430" y="832312"/>
            <a:ext cx="5311021" cy="2945375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7"/>
          <p:cNvSpPr txBox="1"/>
          <p:nvPr/>
        </p:nvSpPr>
        <p:spPr>
          <a:xfrm>
            <a:off x="3814900" y="3978750"/>
            <a:ext cx="2043300" cy="3378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Other-Person-Contact</a:t>
            </a:r>
            <a:endParaRPr/>
          </a:p>
        </p:txBody>
      </p:sp>
      <p:sp>
        <p:nvSpPr>
          <p:cNvPr id="99" name="Google Shape;99;p17"/>
          <p:cNvSpPr txBox="1"/>
          <p:nvPr>
            <p:ph type="title"/>
          </p:nvPr>
        </p:nvSpPr>
        <p:spPr>
          <a:xfrm>
            <a:off x="311700" y="1072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155CC"/>
                </a:solidFill>
              </a:rPr>
              <a:t>Goal: Detect Hands + Recognize Contact State</a:t>
            </a:r>
            <a:endParaRPr>
              <a:solidFill>
                <a:srgbClr val="1155CC"/>
              </a:solidFill>
            </a:endParaRPr>
          </a:p>
        </p:txBody>
      </p:sp>
      <p:grpSp>
        <p:nvGrpSpPr>
          <p:cNvPr id="100" name="Google Shape;100;p17"/>
          <p:cNvGrpSpPr/>
          <p:nvPr/>
        </p:nvGrpSpPr>
        <p:grpSpPr>
          <a:xfrm>
            <a:off x="2938150" y="2255850"/>
            <a:ext cx="2681100" cy="1722900"/>
            <a:chOff x="2938150" y="2255850"/>
            <a:chExt cx="2681100" cy="1722900"/>
          </a:xfrm>
        </p:grpSpPr>
        <p:cxnSp>
          <p:nvCxnSpPr>
            <p:cNvPr id="101" name="Google Shape;101;p17"/>
            <p:cNvCxnSpPr>
              <a:stCxn id="98" idx="0"/>
            </p:cNvCxnSpPr>
            <p:nvPr/>
          </p:nvCxnSpPr>
          <p:spPr>
            <a:xfrm flipH="1" rot="10800000">
              <a:off x="4836550" y="2255850"/>
              <a:ext cx="782700" cy="1722900"/>
            </a:xfrm>
            <a:prstGeom prst="straightConnector1">
              <a:avLst/>
            </a:prstGeom>
            <a:noFill/>
            <a:ln cap="flat" cmpd="sng" w="19050">
              <a:solidFill>
                <a:srgbClr val="CC000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102" name="Google Shape;102;p17"/>
            <p:cNvCxnSpPr>
              <a:stCxn id="98" idx="0"/>
            </p:cNvCxnSpPr>
            <p:nvPr/>
          </p:nvCxnSpPr>
          <p:spPr>
            <a:xfrm rot="10800000">
              <a:off x="4123750" y="2331450"/>
              <a:ext cx="712800" cy="1647300"/>
            </a:xfrm>
            <a:prstGeom prst="straightConnector1">
              <a:avLst/>
            </a:prstGeom>
            <a:noFill/>
            <a:ln cap="flat" cmpd="sng" w="19050">
              <a:solidFill>
                <a:srgbClr val="CC000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103" name="Google Shape;103;p17"/>
            <p:cNvCxnSpPr>
              <a:stCxn id="98" idx="0"/>
            </p:cNvCxnSpPr>
            <p:nvPr/>
          </p:nvCxnSpPr>
          <p:spPr>
            <a:xfrm rot="10800000">
              <a:off x="3580150" y="2520150"/>
              <a:ext cx="1256400" cy="1458600"/>
            </a:xfrm>
            <a:prstGeom prst="straightConnector1">
              <a:avLst/>
            </a:prstGeom>
            <a:noFill/>
            <a:ln cap="flat" cmpd="sng" w="19050">
              <a:solidFill>
                <a:srgbClr val="CC000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104" name="Google Shape;104;p17"/>
            <p:cNvCxnSpPr>
              <a:stCxn id="98" idx="0"/>
            </p:cNvCxnSpPr>
            <p:nvPr/>
          </p:nvCxnSpPr>
          <p:spPr>
            <a:xfrm rot="10800000">
              <a:off x="2938150" y="2520150"/>
              <a:ext cx="1898400" cy="1458600"/>
            </a:xfrm>
            <a:prstGeom prst="straightConnector1">
              <a:avLst/>
            </a:prstGeom>
            <a:noFill/>
            <a:ln cap="flat" cmpd="sng" w="19050">
              <a:solidFill>
                <a:srgbClr val="CC000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</p:grpSp>
      <p:sp>
        <p:nvSpPr>
          <p:cNvPr id="105" name="Google Shape;105;p17"/>
          <p:cNvSpPr txBox="1"/>
          <p:nvPr/>
        </p:nvSpPr>
        <p:spPr>
          <a:xfrm>
            <a:off x="1288700" y="3978750"/>
            <a:ext cx="1098600" cy="337800"/>
          </a:xfrm>
          <a:prstGeom prst="rect">
            <a:avLst/>
          </a:prstGeom>
          <a:solidFill>
            <a:srgbClr val="00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No-Contact</a:t>
            </a:r>
            <a:endParaRPr/>
          </a:p>
        </p:txBody>
      </p:sp>
      <p:sp>
        <p:nvSpPr>
          <p:cNvPr id="106" name="Google Shape;106;p17"/>
          <p:cNvSpPr txBox="1"/>
          <p:nvPr/>
        </p:nvSpPr>
        <p:spPr>
          <a:xfrm>
            <a:off x="2478000" y="3978750"/>
            <a:ext cx="1246200" cy="337800"/>
          </a:xfrm>
          <a:prstGeom prst="rect">
            <a:avLst/>
          </a:prstGeom>
          <a:solidFill>
            <a:srgbClr val="FF00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Self-Contact</a:t>
            </a:r>
            <a:endParaRPr/>
          </a:p>
        </p:txBody>
      </p:sp>
      <p:grpSp>
        <p:nvGrpSpPr>
          <p:cNvPr id="107" name="Google Shape;107;p17"/>
          <p:cNvGrpSpPr/>
          <p:nvPr/>
        </p:nvGrpSpPr>
        <p:grpSpPr>
          <a:xfrm>
            <a:off x="1838000" y="2074650"/>
            <a:ext cx="4196700" cy="1904100"/>
            <a:chOff x="1838000" y="2074650"/>
            <a:chExt cx="4196700" cy="1904100"/>
          </a:xfrm>
        </p:grpSpPr>
        <p:cxnSp>
          <p:nvCxnSpPr>
            <p:cNvPr id="108" name="Google Shape;108;p17"/>
            <p:cNvCxnSpPr>
              <a:stCxn id="105" idx="0"/>
            </p:cNvCxnSpPr>
            <p:nvPr/>
          </p:nvCxnSpPr>
          <p:spPr>
            <a:xfrm flipH="1" rot="10800000">
              <a:off x="1838000" y="2301150"/>
              <a:ext cx="223800" cy="1677600"/>
            </a:xfrm>
            <a:prstGeom prst="straightConnector1">
              <a:avLst/>
            </a:prstGeom>
            <a:noFill/>
            <a:ln cap="flat" cmpd="sng" w="19050">
              <a:solidFill>
                <a:srgbClr val="00FFFF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109" name="Google Shape;109;p17"/>
            <p:cNvCxnSpPr>
              <a:stCxn id="105" idx="0"/>
            </p:cNvCxnSpPr>
            <p:nvPr/>
          </p:nvCxnSpPr>
          <p:spPr>
            <a:xfrm flipH="1" rot="10800000">
              <a:off x="1838000" y="2074650"/>
              <a:ext cx="1054800" cy="1904100"/>
            </a:xfrm>
            <a:prstGeom prst="straightConnector1">
              <a:avLst/>
            </a:prstGeom>
            <a:noFill/>
            <a:ln cap="flat" cmpd="sng" w="19050">
              <a:solidFill>
                <a:srgbClr val="00FFFF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110" name="Google Shape;110;p17"/>
            <p:cNvCxnSpPr>
              <a:stCxn id="105" idx="0"/>
            </p:cNvCxnSpPr>
            <p:nvPr/>
          </p:nvCxnSpPr>
          <p:spPr>
            <a:xfrm flipH="1" rot="10800000">
              <a:off x="1838000" y="2422050"/>
              <a:ext cx="2678700" cy="1556700"/>
            </a:xfrm>
            <a:prstGeom prst="straightConnector1">
              <a:avLst/>
            </a:prstGeom>
            <a:noFill/>
            <a:ln cap="flat" cmpd="sng" w="19050">
              <a:solidFill>
                <a:srgbClr val="00FFFF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111" name="Google Shape;111;p17"/>
            <p:cNvCxnSpPr>
              <a:stCxn id="105" idx="0"/>
            </p:cNvCxnSpPr>
            <p:nvPr/>
          </p:nvCxnSpPr>
          <p:spPr>
            <a:xfrm flipH="1" rot="10800000">
              <a:off x="1838000" y="2225550"/>
              <a:ext cx="4196700" cy="1753200"/>
            </a:xfrm>
            <a:prstGeom prst="straightConnector1">
              <a:avLst/>
            </a:prstGeom>
            <a:noFill/>
            <a:ln cap="flat" cmpd="sng" w="19050">
              <a:solidFill>
                <a:srgbClr val="00FFFF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</p:grpSp>
      <p:cxnSp>
        <p:nvCxnSpPr>
          <p:cNvPr id="112" name="Google Shape;112;p17"/>
          <p:cNvCxnSpPr>
            <a:stCxn id="106" idx="0"/>
          </p:cNvCxnSpPr>
          <p:nvPr/>
        </p:nvCxnSpPr>
        <p:spPr>
          <a:xfrm flipH="1" rot="10800000">
            <a:off x="3101100" y="3456750"/>
            <a:ext cx="932100" cy="522000"/>
          </a:xfrm>
          <a:prstGeom prst="straightConnector1">
            <a:avLst/>
          </a:prstGeom>
          <a:noFill/>
          <a:ln cap="flat" cmpd="sng" w="19050">
            <a:solidFill>
              <a:srgbClr val="FF00FF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49430" y="832312"/>
            <a:ext cx="5311021" cy="2945375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18"/>
          <p:cNvSpPr txBox="1"/>
          <p:nvPr/>
        </p:nvSpPr>
        <p:spPr>
          <a:xfrm>
            <a:off x="3814900" y="3978750"/>
            <a:ext cx="2043300" cy="3378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Other-Person-Contact</a:t>
            </a:r>
            <a:endParaRPr/>
          </a:p>
        </p:txBody>
      </p:sp>
      <p:sp>
        <p:nvSpPr>
          <p:cNvPr id="119" name="Google Shape;119;p18"/>
          <p:cNvSpPr txBox="1"/>
          <p:nvPr>
            <p:ph type="title"/>
          </p:nvPr>
        </p:nvSpPr>
        <p:spPr>
          <a:xfrm>
            <a:off x="311700" y="1072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155CC"/>
                </a:solidFill>
              </a:rPr>
              <a:t>Goal: Detect Hands + Recognize Contact State</a:t>
            </a:r>
            <a:endParaRPr>
              <a:solidFill>
                <a:srgbClr val="1155CC"/>
              </a:solidFill>
            </a:endParaRPr>
          </a:p>
        </p:txBody>
      </p:sp>
      <p:grpSp>
        <p:nvGrpSpPr>
          <p:cNvPr id="120" name="Google Shape;120;p18"/>
          <p:cNvGrpSpPr/>
          <p:nvPr/>
        </p:nvGrpSpPr>
        <p:grpSpPr>
          <a:xfrm>
            <a:off x="2938150" y="2255850"/>
            <a:ext cx="2681100" cy="1722900"/>
            <a:chOff x="2938150" y="2255850"/>
            <a:chExt cx="2681100" cy="1722900"/>
          </a:xfrm>
        </p:grpSpPr>
        <p:cxnSp>
          <p:nvCxnSpPr>
            <p:cNvPr id="121" name="Google Shape;121;p18"/>
            <p:cNvCxnSpPr>
              <a:stCxn id="118" idx="0"/>
            </p:cNvCxnSpPr>
            <p:nvPr/>
          </p:nvCxnSpPr>
          <p:spPr>
            <a:xfrm flipH="1" rot="10800000">
              <a:off x="4836550" y="2255850"/>
              <a:ext cx="782700" cy="1722900"/>
            </a:xfrm>
            <a:prstGeom prst="straightConnector1">
              <a:avLst/>
            </a:prstGeom>
            <a:noFill/>
            <a:ln cap="flat" cmpd="sng" w="19050">
              <a:solidFill>
                <a:srgbClr val="CC000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122" name="Google Shape;122;p18"/>
            <p:cNvCxnSpPr>
              <a:stCxn id="118" idx="0"/>
            </p:cNvCxnSpPr>
            <p:nvPr/>
          </p:nvCxnSpPr>
          <p:spPr>
            <a:xfrm rot="10800000">
              <a:off x="4123750" y="2331450"/>
              <a:ext cx="712800" cy="1647300"/>
            </a:xfrm>
            <a:prstGeom prst="straightConnector1">
              <a:avLst/>
            </a:prstGeom>
            <a:noFill/>
            <a:ln cap="flat" cmpd="sng" w="19050">
              <a:solidFill>
                <a:srgbClr val="CC000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123" name="Google Shape;123;p18"/>
            <p:cNvCxnSpPr>
              <a:stCxn id="118" idx="0"/>
            </p:cNvCxnSpPr>
            <p:nvPr/>
          </p:nvCxnSpPr>
          <p:spPr>
            <a:xfrm rot="10800000">
              <a:off x="3580150" y="2520150"/>
              <a:ext cx="1256400" cy="1458600"/>
            </a:xfrm>
            <a:prstGeom prst="straightConnector1">
              <a:avLst/>
            </a:prstGeom>
            <a:noFill/>
            <a:ln cap="flat" cmpd="sng" w="19050">
              <a:solidFill>
                <a:srgbClr val="CC000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124" name="Google Shape;124;p18"/>
            <p:cNvCxnSpPr>
              <a:stCxn id="118" idx="0"/>
            </p:cNvCxnSpPr>
            <p:nvPr/>
          </p:nvCxnSpPr>
          <p:spPr>
            <a:xfrm rot="10800000">
              <a:off x="2938150" y="2520150"/>
              <a:ext cx="1898400" cy="1458600"/>
            </a:xfrm>
            <a:prstGeom prst="straightConnector1">
              <a:avLst/>
            </a:prstGeom>
            <a:noFill/>
            <a:ln cap="flat" cmpd="sng" w="19050">
              <a:solidFill>
                <a:srgbClr val="CC000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</p:grpSp>
      <p:sp>
        <p:nvSpPr>
          <p:cNvPr id="125" name="Google Shape;125;p18"/>
          <p:cNvSpPr txBox="1"/>
          <p:nvPr/>
        </p:nvSpPr>
        <p:spPr>
          <a:xfrm>
            <a:off x="1288700" y="3978750"/>
            <a:ext cx="1098600" cy="337800"/>
          </a:xfrm>
          <a:prstGeom prst="rect">
            <a:avLst/>
          </a:prstGeom>
          <a:solidFill>
            <a:srgbClr val="00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No-Contact</a:t>
            </a:r>
            <a:endParaRPr/>
          </a:p>
        </p:txBody>
      </p:sp>
      <p:sp>
        <p:nvSpPr>
          <p:cNvPr id="126" name="Google Shape;126;p18"/>
          <p:cNvSpPr txBox="1"/>
          <p:nvPr/>
        </p:nvSpPr>
        <p:spPr>
          <a:xfrm>
            <a:off x="2478000" y="3978750"/>
            <a:ext cx="1246200" cy="337800"/>
          </a:xfrm>
          <a:prstGeom prst="rect">
            <a:avLst/>
          </a:prstGeom>
          <a:solidFill>
            <a:srgbClr val="FF00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Self-Contact</a:t>
            </a:r>
            <a:endParaRPr/>
          </a:p>
        </p:txBody>
      </p:sp>
      <p:sp>
        <p:nvSpPr>
          <p:cNvPr id="127" name="Google Shape;127;p18"/>
          <p:cNvSpPr txBox="1"/>
          <p:nvPr/>
        </p:nvSpPr>
        <p:spPr>
          <a:xfrm>
            <a:off x="5948900" y="3978750"/>
            <a:ext cx="1448100" cy="337800"/>
          </a:xfrm>
          <a:prstGeom prst="rect">
            <a:avLst/>
          </a:prstGeom>
          <a:solidFill>
            <a:srgbClr val="FFE599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Object-Contact</a:t>
            </a:r>
            <a:endParaRPr/>
          </a:p>
        </p:txBody>
      </p:sp>
      <p:grpSp>
        <p:nvGrpSpPr>
          <p:cNvPr id="128" name="Google Shape;128;p18"/>
          <p:cNvGrpSpPr/>
          <p:nvPr/>
        </p:nvGrpSpPr>
        <p:grpSpPr>
          <a:xfrm>
            <a:off x="1838000" y="2074650"/>
            <a:ext cx="4196700" cy="1904100"/>
            <a:chOff x="1838000" y="2074650"/>
            <a:chExt cx="4196700" cy="1904100"/>
          </a:xfrm>
        </p:grpSpPr>
        <p:cxnSp>
          <p:nvCxnSpPr>
            <p:cNvPr id="129" name="Google Shape;129;p18"/>
            <p:cNvCxnSpPr>
              <a:stCxn id="125" idx="0"/>
            </p:cNvCxnSpPr>
            <p:nvPr/>
          </p:nvCxnSpPr>
          <p:spPr>
            <a:xfrm flipH="1" rot="10800000">
              <a:off x="1838000" y="2301150"/>
              <a:ext cx="223800" cy="1677600"/>
            </a:xfrm>
            <a:prstGeom prst="straightConnector1">
              <a:avLst/>
            </a:prstGeom>
            <a:noFill/>
            <a:ln cap="flat" cmpd="sng" w="19050">
              <a:solidFill>
                <a:srgbClr val="00FFFF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130" name="Google Shape;130;p18"/>
            <p:cNvCxnSpPr>
              <a:stCxn id="125" idx="0"/>
            </p:cNvCxnSpPr>
            <p:nvPr/>
          </p:nvCxnSpPr>
          <p:spPr>
            <a:xfrm flipH="1" rot="10800000">
              <a:off x="1838000" y="2074650"/>
              <a:ext cx="1054800" cy="1904100"/>
            </a:xfrm>
            <a:prstGeom prst="straightConnector1">
              <a:avLst/>
            </a:prstGeom>
            <a:noFill/>
            <a:ln cap="flat" cmpd="sng" w="19050">
              <a:solidFill>
                <a:srgbClr val="00FFFF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131" name="Google Shape;131;p18"/>
            <p:cNvCxnSpPr>
              <a:stCxn id="125" idx="0"/>
            </p:cNvCxnSpPr>
            <p:nvPr/>
          </p:nvCxnSpPr>
          <p:spPr>
            <a:xfrm flipH="1" rot="10800000">
              <a:off x="1838000" y="2422050"/>
              <a:ext cx="2678700" cy="1556700"/>
            </a:xfrm>
            <a:prstGeom prst="straightConnector1">
              <a:avLst/>
            </a:prstGeom>
            <a:noFill/>
            <a:ln cap="flat" cmpd="sng" w="19050">
              <a:solidFill>
                <a:srgbClr val="00FFFF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132" name="Google Shape;132;p18"/>
            <p:cNvCxnSpPr>
              <a:stCxn id="125" idx="0"/>
            </p:cNvCxnSpPr>
            <p:nvPr/>
          </p:nvCxnSpPr>
          <p:spPr>
            <a:xfrm flipH="1" rot="10800000">
              <a:off x="1838000" y="2225550"/>
              <a:ext cx="4196700" cy="1753200"/>
            </a:xfrm>
            <a:prstGeom prst="straightConnector1">
              <a:avLst/>
            </a:prstGeom>
            <a:noFill/>
            <a:ln cap="flat" cmpd="sng" w="19050">
              <a:solidFill>
                <a:srgbClr val="00FFFF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</p:grpSp>
      <p:cxnSp>
        <p:nvCxnSpPr>
          <p:cNvPr id="133" name="Google Shape;133;p18"/>
          <p:cNvCxnSpPr>
            <a:stCxn id="126" idx="0"/>
          </p:cNvCxnSpPr>
          <p:nvPr/>
        </p:nvCxnSpPr>
        <p:spPr>
          <a:xfrm flipH="1" rot="10800000">
            <a:off x="3101100" y="3456750"/>
            <a:ext cx="932100" cy="522000"/>
          </a:xfrm>
          <a:prstGeom prst="straightConnector1">
            <a:avLst/>
          </a:prstGeom>
          <a:noFill/>
          <a:ln cap="flat" cmpd="sng" w="19050">
            <a:solidFill>
              <a:srgbClr val="FF00FF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34" name="Google Shape;134;p18"/>
          <p:cNvCxnSpPr>
            <a:stCxn id="127" idx="0"/>
          </p:cNvCxnSpPr>
          <p:nvPr/>
        </p:nvCxnSpPr>
        <p:spPr>
          <a:xfrm rot="10800000">
            <a:off x="3572450" y="3169650"/>
            <a:ext cx="3100500" cy="809100"/>
          </a:xfrm>
          <a:prstGeom prst="straightConnector1">
            <a:avLst/>
          </a:prstGeom>
          <a:noFill/>
          <a:ln cap="flat" cmpd="sng" w="19050">
            <a:solidFill>
              <a:srgbClr val="FFFF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35" name="Google Shape;135;p18"/>
          <p:cNvCxnSpPr>
            <a:stCxn id="127" idx="0"/>
          </p:cNvCxnSpPr>
          <p:nvPr/>
        </p:nvCxnSpPr>
        <p:spPr>
          <a:xfrm rot="10800000">
            <a:off x="5234150" y="2489850"/>
            <a:ext cx="1438800" cy="1488900"/>
          </a:xfrm>
          <a:prstGeom prst="straightConnector1">
            <a:avLst/>
          </a:prstGeom>
          <a:noFill/>
          <a:ln cap="flat" cmpd="sng" w="19050">
            <a:solidFill>
              <a:srgbClr val="FFFF00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9"/>
          <p:cNvSpPr txBox="1"/>
          <p:nvPr>
            <p:ph type="title"/>
          </p:nvPr>
        </p:nvSpPr>
        <p:spPr>
          <a:xfrm>
            <a:off x="311700" y="1072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1155CC"/>
                </a:solidFill>
              </a:rPr>
              <a:t>Challenges for Contact State Recognition</a:t>
            </a:r>
            <a:endParaRPr>
              <a:solidFill>
                <a:srgbClr val="1155CC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p19"/>
          <p:cNvSpPr txBox="1"/>
          <p:nvPr>
            <p:ph idx="1" type="body"/>
          </p:nvPr>
        </p:nvSpPr>
        <p:spPr>
          <a:xfrm>
            <a:off x="311700" y="3774000"/>
            <a:ext cx="8661000" cy="12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AutoNum type="arabicPeriod"/>
            </a:pPr>
            <a:r>
              <a:rPr lang="en" sz="1600">
                <a:solidFill>
                  <a:srgbClr val="000000"/>
                </a:solidFill>
              </a:rPr>
              <a:t>Local appearance is insufficient due to the lack of context</a:t>
            </a:r>
            <a:endParaRPr sz="16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600"/>
          </a:p>
        </p:txBody>
      </p:sp>
      <p:pic>
        <p:nvPicPr>
          <p:cNvPr id="142" name="Google Shape;142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49425" y="835975"/>
            <a:ext cx="5311025" cy="2938014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19"/>
          <p:cNvSpPr/>
          <p:nvPr/>
        </p:nvSpPr>
        <p:spPr>
          <a:xfrm>
            <a:off x="1746325" y="835975"/>
            <a:ext cx="5310900" cy="1163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" name="Google Shape;144;p19"/>
          <p:cNvSpPr/>
          <p:nvPr/>
        </p:nvSpPr>
        <p:spPr>
          <a:xfrm>
            <a:off x="1749500" y="2346425"/>
            <a:ext cx="5310900" cy="14277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" name="Google Shape;145;p19"/>
          <p:cNvSpPr/>
          <p:nvPr/>
        </p:nvSpPr>
        <p:spPr>
          <a:xfrm>
            <a:off x="1749525" y="835975"/>
            <a:ext cx="2245800" cy="2937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" name="Google Shape;146;p19"/>
          <p:cNvSpPr/>
          <p:nvPr/>
        </p:nvSpPr>
        <p:spPr>
          <a:xfrm>
            <a:off x="4229600" y="836050"/>
            <a:ext cx="2830800" cy="2937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0"/>
          <p:cNvSpPr txBox="1"/>
          <p:nvPr>
            <p:ph type="title"/>
          </p:nvPr>
        </p:nvSpPr>
        <p:spPr>
          <a:xfrm>
            <a:off x="311700" y="1072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1155CC"/>
                </a:solidFill>
              </a:rPr>
              <a:t>Challenges for Contact State Recognition</a:t>
            </a:r>
            <a:endParaRPr>
              <a:solidFill>
                <a:srgbClr val="1155CC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" name="Google Shape;152;p20"/>
          <p:cNvSpPr txBox="1"/>
          <p:nvPr>
            <p:ph idx="1" type="body"/>
          </p:nvPr>
        </p:nvSpPr>
        <p:spPr>
          <a:xfrm>
            <a:off x="311700" y="3774000"/>
            <a:ext cx="8661000" cy="12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AutoNum type="arabicPeriod"/>
            </a:pPr>
            <a:r>
              <a:rPr lang="en" sz="1600">
                <a:solidFill>
                  <a:srgbClr val="000000"/>
                </a:solidFill>
              </a:rPr>
              <a:t>Local appearance is insufficient due to the lack of context</a:t>
            </a:r>
            <a:endParaRPr sz="1600">
              <a:solidFill>
                <a:srgbClr val="000000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AutoNum type="arabicPeriod"/>
            </a:pPr>
            <a:r>
              <a:rPr lang="en" sz="1600">
                <a:solidFill>
                  <a:srgbClr val="000000"/>
                </a:solidFill>
              </a:rPr>
              <a:t>Local context + overlapping criteria are not enough due to the lack of depth information</a:t>
            </a:r>
            <a:endParaRPr sz="1600">
              <a:solidFill>
                <a:srgbClr val="000000"/>
              </a:solidFill>
            </a:endParaRPr>
          </a:p>
          <a:p>
            <a:pPr indent="0" lvl="0" marL="457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600"/>
          </a:p>
        </p:txBody>
      </p:sp>
      <p:pic>
        <p:nvPicPr>
          <p:cNvPr id="153" name="Google Shape;153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49425" y="835975"/>
            <a:ext cx="5311025" cy="2938014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20"/>
          <p:cNvSpPr/>
          <p:nvPr/>
        </p:nvSpPr>
        <p:spPr>
          <a:xfrm>
            <a:off x="1746325" y="835975"/>
            <a:ext cx="5310900" cy="996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" name="Google Shape;155;p20"/>
          <p:cNvSpPr/>
          <p:nvPr/>
        </p:nvSpPr>
        <p:spPr>
          <a:xfrm>
            <a:off x="1749500" y="2566225"/>
            <a:ext cx="5310900" cy="120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" name="Google Shape;156;p20"/>
          <p:cNvSpPr/>
          <p:nvPr/>
        </p:nvSpPr>
        <p:spPr>
          <a:xfrm>
            <a:off x="1749525" y="835975"/>
            <a:ext cx="1996800" cy="2937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p20"/>
          <p:cNvSpPr/>
          <p:nvPr/>
        </p:nvSpPr>
        <p:spPr>
          <a:xfrm>
            <a:off x="4486400" y="836050"/>
            <a:ext cx="2573700" cy="2937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1"/>
          <p:cNvSpPr txBox="1"/>
          <p:nvPr>
            <p:ph type="title"/>
          </p:nvPr>
        </p:nvSpPr>
        <p:spPr>
          <a:xfrm>
            <a:off x="311700" y="1072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1155CC"/>
                </a:solidFill>
              </a:rPr>
              <a:t>Challenges for Contact State Recognition</a:t>
            </a:r>
            <a:endParaRPr>
              <a:solidFill>
                <a:srgbClr val="1155CC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p21"/>
          <p:cNvSpPr txBox="1"/>
          <p:nvPr>
            <p:ph idx="1" type="body"/>
          </p:nvPr>
        </p:nvSpPr>
        <p:spPr>
          <a:xfrm>
            <a:off x="311700" y="3774000"/>
            <a:ext cx="8661000" cy="12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AutoNum type="arabicPeriod"/>
            </a:pPr>
            <a:r>
              <a:rPr lang="en" sz="1600">
                <a:solidFill>
                  <a:srgbClr val="000000"/>
                </a:solidFill>
              </a:rPr>
              <a:t>Local appearance is insufficient due to the lack of context</a:t>
            </a:r>
            <a:endParaRPr sz="1600">
              <a:solidFill>
                <a:srgbClr val="000000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AutoNum type="arabicPeriod"/>
            </a:pPr>
            <a:r>
              <a:rPr lang="en" sz="1600">
                <a:solidFill>
                  <a:srgbClr val="000000"/>
                </a:solidFill>
              </a:rPr>
              <a:t>Local context + overlapping criteria are not enough due to the lack of depth information</a:t>
            </a:r>
            <a:endParaRPr sz="1600">
              <a:solidFill>
                <a:srgbClr val="000000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AutoNum type="arabicPeriod"/>
            </a:pPr>
            <a:r>
              <a:rPr lang="en" sz="1600">
                <a:solidFill>
                  <a:srgbClr val="000000"/>
                </a:solidFill>
              </a:rPr>
              <a:t>Depth reasoning and even contact establishment are not enough due to the inability to distinguish between self-contact and other-people contact</a:t>
            </a:r>
            <a:endParaRPr sz="16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600"/>
          </a:p>
        </p:txBody>
      </p:sp>
      <p:pic>
        <p:nvPicPr>
          <p:cNvPr id="164" name="Google Shape;16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49425" y="835975"/>
            <a:ext cx="5311025" cy="2938014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21"/>
          <p:cNvSpPr/>
          <p:nvPr/>
        </p:nvSpPr>
        <p:spPr>
          <a:xfrm>
            <a:off x="1746325" y="835975"/>
            <a:ext cx="5310900" cy="996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" name="Google Shape;166;p21"/>
          <p:cNvSpPr/>
          <p:nvPr/>
        </p:nvSpPr>
        <p:spPr>
          <a:xfrm>
            <a:off x="1749500" y="2566225"/>
            <a:ext cx="5310900" cy="120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p21"/>
          <p:cNvSpPr/>
          <p:nvPr/>
        </p:nvSpPr>
        <p:spPr>
          <a:xfrm>
            <a:off x="1749525" y="835975"/>
            <a:ext cx="1996800" cy="2937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" name="Google Shape;168;p21"/>
          <p:cNvSpPr/>
          <p:nvPr/>
        </p:nvSpPr>
        <p:spPr>
          <a:xfrm>
            <a:off x="4486400" y="836050"/>
            <a:ext cx="2573700" cy="2937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