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21945600"/>
  <p:notesSz cx="6858000" cy="9144000"/>
  <p:defaultTextStyle>
    <a:defPPr>
      <a:defRPr lang="en-US"/>
    </a:defPPr>
    <a:lvl1pPr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1513554" indent="-1128226"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3028740" indent="-2259717"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4543926" indent="-3391209"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6064010" indent="-4522700"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351151" algn="l" defTabSz="940460" rtl="0" eaLnBrk="1" latinLnBrk="0" hangingPunct="1"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821381" algn="l" defTabSz="940460" rtl="0" eaLnBrk="1" latinLnBrk="0" hangingPunct="1"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91611" algn="l" defTabSz="940460" rtl="0" eaLnBrk="1" latinLnBrk="0" hangingPunct="1"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761842" algn="l" defTabSz="940460" rtl="0" eaLnBrk="1" latinLnBrk="0" hangingPunct="1"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0"/>
    <p:restoredTop sz="94626"/>
  </p:normalViewPr>
  <p:slideViewPr>
    <p:cSldViewPr snapToObjects="1">
      <p:cViewPr varScale="1">
        <p:scale>
          <a:sx n="37" d="100"/>
          <a:sy n="37" d="100"/>
        </p:scale>
        <p:origin x="344" y="280"/>
      </p:cViewPr>
      <p:guideLst>
        <p:guide orient="horz" pos="6912"/>
        <p:guide pos="13824"/>
      </p:guideLst>
    </p:cSldViewPr>
  </p:slideViewPr>
  <p:outlineViewPr>
    <p:cViewPr>
      <p:scale>
        <a:sx n="33" d="100"/>
        <a:sy n="33" d="100"/>
      </p:scale>
      <p:origin x="0" y="3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1314EA9-C8CF-4E55-8DBF-5486340E747F}" type="datetime1">
              <a:rPr lang="en-US" altLang="en-US"/>
              <a:pPr>
                <a:defRPr/>
              </a:pPr>
              <a:t>5/31/22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BD065AA-F636-430C-85BD-240106ED4B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897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70230"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40460"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410691"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80921"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351151" algn="l" defTabSz="47023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6pPr>
    <a:lvl7pPr marL="2821381" algn="l" defTabSz="47023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7pPr>
    <a:lvl8pPr marL="3291611" algn="l" defTabSz="47023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8pPr>
    <a:lvl9pPr marL="3761842" algn="l" defTabSz="47023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0" y="685800"/>
            <a:ext cx="6858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471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471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471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471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348697A-DAE3-4F2E-A4DA-9A636100663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34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6817366"/>
            <a:ext cx="37307520" cy="4704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2435840"/>
            <a:ext cx="3072384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48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9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71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4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1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93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9CBAE-FC64-4EFF-90FD-B69259063D9D}" type="datetime1">
              <a:rPr lang="en-US" altLang="en-US"/>
              <a:pPr>
                <a:defRPr/>
              </a:pPr>
              <a:t>5/31/22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13014-1A90-49E7-9F03-915C9CD694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25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D4376-459D-4065-BB54-43EB2670C21A}" type="datetime1">
              <a:rPr lang="en-US" altLang="en-US"/>
              <a:pPr>
                <a:defRPr/>
              </a:pPr>
              <a:t>5/31/22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FE35A-8664-44CF-BF98-4F881DFED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78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9" y="2458723"/>
            <a:ext cx="47404017" cy="524306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9" y="2458723"/>
            <a:ext cx="141480543" cy="524306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88BFE-BA3B-459A-A661-1CC3BB576C44}" type="datetime1">
              <a:rPr lang="en-US" altLang="en-US"/>
              <a:pPr>
                <a:defRPr/>
              </a:pPr>
              <a:t>5/31/22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74B7F-27B8-44B1-B4DE-A5FC44B1AC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1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B9CF8-EF69-41CE-963A-BA5C25FDC63C}" type="datetime1">
              <a:rPr lang="en-US" altLang="en-US"/>
              <a:pPr>
                <a:defRPr/>
              </a:pPr>
              <a:t>5/31/22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6BB2C-C2F2-475E-9236-C4C5C8771A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86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14102081"/>
            <a:ext cx="37307520" cy="4358640"/>
          </a:xfrm>
        </p:spPr>
        <p:txBody>
          <a:bodyPr anchor="t"/>
          <a:lstStyle>
            <a:lvl1pPr algn="l">
              <a:defRPr sz="1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9301487"/>
            <a:ext cx="37307520" cy="4800599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4225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948448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2674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89689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7112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4534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1957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79379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E8B6-BB81-4DAD-974E-73E05E9DE8F3}" type="datetime1">
              <a:rPr lang="en-US" altLang="en-US"/>
              <a:pPr>
                <a:defRPr/>
              </a:pPr>
              <a:t>5/31/22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E1E93-EA9B-40DB-9678-E6AFF779B7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59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5" y="14335768"/>
            <a:ext cx="94442281" cy="40553641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5" y="14335768"/>
            <a:ext cx="94442281" cy="40553641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2DE39-29E4-48D8-AE28-A867120F4696}" type="datetime1">
              <a:rPr lang="en-US" altLang="en-US"/>
              <a:pPr>
                <a:defRPr/>
              </a:pPr>
              <a:t>5/31/22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414B5-7DC3-4C99-BD9B-BA526C2FEE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10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0320" y="409896"/>
            <a:ext cx="28128685" cy="2169159"/>
          </a:xfrm>
        </p:spPr>
        <p:txBody>
          <a:bodyPr>
            <a:noAutofit/>
          </a:bodyPr>
          <a:lstStyle>
            <a:lvl1pPr>
              <a:defRPr sz="44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5" y="3135090"/>
            <a:ext cx="13700761" cy="18200914"/>
          </a:xfrm>
        </p:spPr>
        <p:txBody>
          <a:bodyPr>
            <a:normAutofit/>
          </a:bodyPr>
          <a:lstStyle>
            <a:lvl1pPr marL="410256" indent="-410256">
              <a:buNone/>
              <a:defRPr sz="2900">
                <a:latin typeface="Arial"/>
                <a:cs typeface="Arial"/>
              </a:defRPr>
            </a:lvl1pPr>
            <a:lvl2pPr marL="793247" indent="-655629">
              <a:buFont typeface="Wingdings" charset="2"/>
              <a:buChar char="Ø"/>
              <a:defRPr sz="2300">
                <a:latin typeface="Arial"/>
                <a:cs typeface="Arial"/>
              </a:defRPr>
            </a:lvl2pPr>
            <a:lvl3pPr marL="929565" indent="-546573">
              <a:defRPr sz="1900">
                <a:latin typeface="Arial"/>
                <a:cs typeface="Arial"/>
              </a:defRPr>
            </a:lvl3pPr>
            <a:lvl4pPr marL="1202201" indent="-655629">
              <a:defRPr sz="1600">
                <a:latin typeface="Arial"/>
                <a:cs typeface="Arial"/>
              </a:defRPr>
            </a:lvl4pPr>
            <a:lvl5pPr marL="1448875" indent="-1448875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0"/>
          </p:nvPr>
        </p:nvSpPr>
        <p:spPr>
          <a:xfrm>
            <a:off x="14980925" y="3135090"/>
            <a:ext cx="13700761" cy="18200914"/>
          </a:xfrm>
        </p:spPr>
        <p:txBody>
          <a:bodyPr>
            <a:normAutofit/>
          </a:bodyPr>
          <a:lstStyle>
            <a:lvl1pPr marL="410256" indent="-410256">
              <a:buNone/>
              <a:defRPr sz="2900">
                <a:latin typeface="Arial"/>
                <a:cs typeface="Arial"/>
              </a:defRPr>
            </a:lvl1pPr>
            <a:lvl2pPr marL="793247" indent="-655629">
              <a:buFont typeface="Wingdings" charset="2"/>
              <a:buChar char="Ø"/>
              <a:defRPr sz="2300">
                <a:latin typeface="Arial"/>
                <a:cs typeface="Arial"/>
              </a:defRPr>
            </a:lvl2pPr>
            <a:lvl3pPr marL="929565" indent="-546573">
              <a:defRPr sz="1900">
                <a:latin typeface="Arial"/>
                <a:cs typeface="Arial"/>
              </a:defRPr>
            </a:lvl3pPr>
            <a:lvl4pPr marL="1202201" indent="-655629">
              <a:defRPr sz="1600">
                <a:latin typeface="Arial"/>
                <a:cs typeface="Arial"/>
              </a:defRPr>
            </a:lvl4pPr>
            <a:lvl5pPr marL="1448875" indent="-1448875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1"/>
          </p:nvPr>
        </p:nvSpPr>
        <p:spPr>
          <a:xfrm>
            <a:off x="29580845" y="3135090"/>
            <a:ext cx="13700761" cy="18200914"/>
          </a:xfrm>
        </p:spPr>
        <p:txBody>
          <a:bodyPr>
            <a:normAutofit/>
          </a:bodyPr>
          <a:lstStyle>
            <a:lvl1pPr marL="410256" indent="-410256">
              <a:buNone/>
              <a:defRPr sz="2900">
                <a:latin typeface="Arial"/>
                <a:cs typeface="Arial"/>
              </a:defRPr>
            </a:lvl1pPr>
            <a:lvl2pPr marL="793247" indent="-655629">
              <a:buFont typeface="Wingdings" charset="2"/>
              <a:buChar char="Ø"/>
              <a:defRPr sz="2300">
                <a:latin typeface="Arial"/>
                <a:cs typeface="Arial"/>
              </a:defRPr>
            </a:lvl2pPr>
            <a:lvl3pPr marL="929565" indent="-546573">
              <a:defRPr sz="1900">
                <a:latin typeface="Arial"/>
                <a:cs typeface="Arial"/>
              </a:defRPr>
            </a:lvl3pPr>
            <a:lvl4pPr marL="1202201" indent="-655629">
              <a:defRPr sz="1600">
                <a:latin typeface="Arial"/>
                <a:cs typeface="Arial"/>
              </a:defRPr>
            </a:lvl4pPr>
            <a:lvl5pPr marL="1448875" indent="-1448875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600" y="351475"/>
            <a:ext cx="406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5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B3A07-A7CE-40D3-A410-EDF9A4B1C01F}" type="datetime1">
              <a:rPr lang="en-US" altLang="en-US"/>
              <a:pPr>
                <a:defRPr/>
              </a:pPr>
              <a:t>5/31/22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FC319-7D79-44E8-8922-263723B62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19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03833-CE8C-4F8B-95CB-3A9B6255852C}" type="datetime1">
              <a:rPr lang="en-US" altLang="en-US"/>
              <a:pPr>
                <a:defRPr/>
              </a:pPr>
              <a:t>5/31/22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319E6-A96F-404B-A526-EF4A8ECEB6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52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9" y="873760"/>
            <a:ext cx="14439903" cy="3718560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4" y="873766"/>
            <a:ext cx="24536400" cy="18729961"/>
          </a:xfrm>
        </p:spPr>
        <p:txBody>
          <a:bodyPr/>
          <a:lstStyle>
            <a:lvl1pPr>
              <a:defRPr sz="102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9" y="4592326"/>
            <a:ext cx="14439903" cy="15011401"/>
          </a:xfrm>
        </p:spPr>
        <p:txBody>
          <a:bodyPr/>
          <a:lstStyle>
            <a:lvl1pPr marL="0" indent="0">
              <a:buNone/>
              <a:defRPr sz="4500"/>
            </a:lvl1pPr>
            <a:lvl2pPr marL="1474225" indent="0">
              <a:buNone/>
              <a:defRPr sz="3900"/>
            </a:lvl2pPr>
            <a:lvl3pPr marL="2948448" indent="0">
              <a:buNone/>
              <a:defRPr sz="3100"/>
            </a:lvl3pPr>
            <a:lvl4pPr marL="4422674" indent="0">
              <a:buNone/>
              <a:defRPr sz="2800"/>
            </a:lvl4pPr>
            <a:lvl5pPr marL="5896899" indent="0">
              <a:buNone/>
              <a:defRPr sz="2800"/>
            </a:lvl5pPr>
            <a:lvl6pPr marL="7371122" indent="0">
              <a:buNone/>
              <a:defRPr sz="2800"/>
            </a:lvl6pPr>
            <a:lvl7pPr marL="8845348" indent="0">
              <a:buNone/>
              <a:defRPr sz="2800"/>
            </a:lvl7pPr>
            <a:lvl8pPr marL="10319573" indent="0">
              <a:buNone/>
              <a:defRPr sz="2800"/>
            </a:lvl8pPr>
            <a:lvl9pPr marL="11793798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521F4-F525-4A00-B403-8BBE24F546DB}" type="datetime1">
              <a:rPr lang="en-US" altLang="en-US"/>
              <a:pPr>
                <a:defRPr/>
              </a:pPr>
              <a:t>5/31/22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0ABBB-E03B-4760-8313-C632A5074D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98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15361927"/>
            <a:ext cx="26334720" cy="1813561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1960880"/>
            <a:ext cx="26334720" cy="13167360"/>
          </a:xfrm>
        </p:spPr>
        <p:txBody>
          <a:bodyPr rtlCol="0">
            <a:normAutofit/>
          </a:bodyPr>
          <a:lstStyle>
            <a:lvl1pPr marL="0" indent="0">
              <a:buNone/>
              <a:defRPr sz="10200"/>
            </a:lvl1pPr>
            <a:lvl2pPr marL="1474225" indent="0">
              <a:buNone/>
              <a:defRPr sz="9000"/>
            </a:lvl2pPr>
            <a:lvl3pPr marL="2948448" indent="0">
              <a:buNone/>
              <a:defRPr sz="7800"/>
            </a:lvl3pPr>
            <a:lvl4pPr marL="4422674" indent="0">
              <a:buNone/>
              <a:defRPr sz="6500"/>
            </a:lvl4pPr>
            <a:lvl5pPr marL="5896899" indent="0">
              <a:buNone/>
              <a:defRPr sz="6500"/>
            </a:lvl5pPr>
            <a:lvl6pPr marL="7371122" indent="0">
              <a:buNone/>
              <a:defRPr sz="6500"/>
            </a:lvl6pPr>
            <a:lvl7pPr marL="8845348" indent="0">
              <a:buNone/>
              <a:defRPr sz="6500"/>
            </a:lvl7pPr>
            <a:lvl8pPr marL="10319573" indent="0">
              <a:buNone/>
              <a:defRPr sz="6500"/>
            </a:lvl8pPr>
            <a:lvl9pPr marL="11793798" indent="0">
              <a:buNone/>
              <a:defRPr sz="6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17175488"/>
            <a:ext cx="26334720" cy="2575559"/>
          </a:xfrm>
        </p:spPr>
        <p:txBody>
          <a:bodyPr/>
          <a:lstStyle>
            <a:lvl1pPr marL="0" indent="0">
              <a:buNone/>
              <a:defRPr sz="4500"/>
            </a:lvl1pPr>
            <a:lvl2pPr marL="1474225" indent="0">
              <a:buNone/>
              <a:defRPr sz="3900"/>
            </a:lvl2pPr>
            <a:lvl3pPr marL="2948448" indent="0">
              <a:buNone/>
              <a:defRPr sz="3100"/>
            </a:lvl3pPr>
            <a:lvl4pPr marL="4422674" indent="0">
              <a:buNone/>
              <a:defRPr sz="2800"/>
            </a:lvl4pPr>
            <a:lvl5pPr marL="5896899" indent="0">
              <a:buNone/>
              <a:defRPr sz="2800"/>
            </a:lvl5pPr>
            <a:lvl6pPr marL="7371122" indent="0">
              <a:buNone/>
              <a:defRPr sz="2800"/>
            </a:lvl6pPr>
            <a:lvl7pPr marL="8845348" indent="0">
              <a:buNone/>
              <a:defRPr sz="2800"/>
            </a:lvl7pPr>
            <a:lvl8pPr marL="10319573" indent="0">
              <a:buNone/>
              <a:defRPr sz="2800"/>
            </a:lvl8pPr>
            <a:lvl9pPr marL="11793798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C5E88-DBB1-4C27-97E1-27BF91625C96}" type="datetime1">
              <a:rPr lang="en-US" altLang="en-US"/>
              <a:pPr>
                <a:defRPr/>
              </a:pPr>
              <a:t>5/31/22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4C0B4-399A-4C53-B10F-4E796F226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4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95209" y="877957"/>
            <a:ext cx="3950078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5209" y="5120309"/>
            <a:ext cx="39500783" cy="1448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5209" y="20340432"/>
            <a:ext cx="10239983" cy="116784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3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4DFF81-4150-4EF7-986D-DD3916DBAD54}" type="datetime1">
              <a:rPr lang="en-US" altLang="en-US"/>
              <a:pPr>
                <a:defRPr/>
              </a:pPr>
              <a:t>5/31/22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809" y="20340432"/>
            <a:ext cx="13897583" cy="116784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900">
                <a:solidFill>
                  <a:srgbClr val="898989"/>
                </a:solidFill>
                <a:latin typeface="Calibri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6009" y="20340432"/>
            <a:ext cx="10239983" cy="116784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5B8E12-0DAA-404C-B30F-EC94537DB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15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defTabSz="1471613" rtl="0" eaLnBrk="0" fontAlgn="base" hangingPunct="0">
        <a:spcBef>
          <a:spcPct val="0"/>
        </a:spcBef>
        <a:spcAft>
          <a:spcPct val="0"/>
        </a:spcAft>
        <a:defRPr sz="141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2pPr>
      <a:lvl3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3pPr>
      <a:lvl4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4pPr>
      <a:lvl5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5pPr>
      <a:lvl6pPr marL="373903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747805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121708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495611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1101725" indent="-110172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2392363" indent="-91757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3681413" indent="-73342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5157788" indent="-73342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6629400" indent="-73342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8108236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82462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56684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0909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74225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948448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422674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896899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371122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845348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319573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793798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3"/>
          <p:cNvSpPr>
            <a:spLocks noGrp="1"/>
          </p:cNvSpPr>
          <p:nvPr>
            <p:ph type="title"/>
          </p:nvPr>
        </p:nvSpPr>
        <p:spPr>
          <a:xfrm>
            <a:off x="4754564" y="604839"/>
            <a:ext cx="34470975" cy="2078037"/>
          </a:xfrm>
        </p:spPr>
        <p:txBody>
          <a:bodyPr/>
          <a:lstStyle/>
          <a:p>
            <a:r>
              <a:rPr lang="en-US" b="1" dirty="0"/>
              <a:t>Forward Propagation, Backward Regression, and Pose Association</a:t>
            </a:r>
            <a:r>
              <a:rPr lang="en-US" sz="5400" b="1" dirty="0"/>
              <a:t> </a:t>
            </a:r>
            <a:r>
              <a:rPr lang="en-US" b="1" dirty="0"/>
              <a:t>for Hand Tracking in the Wild</a:t>
            </a:r>
            <a:b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Mingzhen</a:t>
            </a:r>
            <a:r>
              <a:rPr lang="en-US" alt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Huang</a:t>
            </a:r>
            <a:r>
              <a:rPr lang="en-US" altLang="zh-CN" sz="4500" dirty="0">
                <a:latin typeface="Arial" panose="020B0604020202020204" pitchFamily="34" charset="0"/>
                <a:cs typeface="Arial" panose="020B0604020202020204" pitchFamily="34" charset="0"/>
              </a:rPr>
              <a:t>[1,2]</a:t>
            </a:r>
            <a:r>
              <a:rPr lang="en-US" altLang="en-US" sz="4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Supreeth</a:t>
            </a:r>
            <a:r>
              <a:rPr lang="en-US" alt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Narasimhaswamy</a:t>
            </a:r>
            <a:r>
              <a:rPr lang="en-US" altLang="zh-CN" sz="4500" dirty="0"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  <a:r>
              <a:rPr lang="en-US" altLang="en-US" sz="4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Saif</a:t>
            </a:r>
            <a:r>
              <a:rPr lang="en-US" alt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Vazir</a:t>
            </a:r>
            <a:r>
              <a:rPr lang="en-US" altLang="zh-CN" sz="4500" dirty="0">
                <a:latin typeface="Arial" panose="020B0604020202020204" pitchFamily="34" charset="0"/>
                <a:cs typeface="Arial" panose="020B0604020202020204" pitchFamily="34" charset="0"/>
              </a:rPr>
              <a:t>[3]</a:t>
            </a:r>
            <a:r>
              <a:rPr lang="en-US" altLang="en-US" sz="4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Haibin</a:t>
            </a:r>
            <a:r>
              <a:rPr lang="en-US" alt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Ling</a:t>
            </a:r>
            <a:r>
              <a:rPr lang="en-US" altLang="zh-CN" sz="4500" dirty="0"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  <a:r>
              <a:rPr lang="en-US" altLang="en-US" sz="4500" dirty="0">
                <a:latin typeface="Arial" panose="020B0604020202020204" pitchFamily="34" charset="0"/>
                <a:cs typeface="Arial" panose="020B0604020202020204" pitchFamily="34" charset="0"/>
              </a:rPr>
              <a:t>, Minh </a:t>
            </a:r>
            <a:r>
              <a:rPr lang="en-US" alt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Hoai</a:t>
            </a:r>
            <a:r>
              <a:rPr lang="en-US" altLang="zh-CN" sz="4500" dirty="0">
                <a:latin typeface="Arial" panose="020B0604020202020204" pitchFamily="34" charset="0"/>
                <a:cs typeface="Arial" panose="020B0604020202020204" pitchFamily="34" charset="0"/>
              </a:rPr>
              <a:t>[2,4]</a:t>
            </a:r>
            <a:br>
              <a:rPr lang="en-US" altLang="zh-CN" sz="4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4500" dirty="0">
                <a:latin typeface="Arial" panose="020B0604020202020204" pitchFamily="34" charset="0"/>
                <a:cs typeface="Arial" panose="020B0604020202020204" pitchFamily="34" charset="0"/>
              </a:rPr>
              <a:t>Stony Brook University</a:t>
            </a:r>
            <a:r>
              <a:rPr lang="zh-CN" alt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500" dirty="0">
                <a:latin typeface="Arial" panose="020B0604020202020204" pitchFamily="34" charset="0"/>
                <a:cs typeface="Arial" panose="020B0604020202020204" pitchFamily="34" charset="0"/>
              </a:rPr>
              <a:t>[1], University at Buffalo</a:t>
            </a:r>
            <a:r>
              <a:rPr lang="zh-CN" alt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500" dirty="0">
                <a:latin typeface="Arial" panose="020B0604020202020204" pitchFamily="34" charset="0"/>
                <a:cs typeface="Arial" panose="020B0604020202020204" pitchFamily="34" charset="0"/>
              </a:rPr>
              <a:t>[2], Tulip Interfaces</a:t>
            </a:r>
            <a:r>
              <a:rPr lang="zh-CN" alt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500" dirty="0">
                <a:latin typeface="Arial" panose="020B0604020202020204" pitchFamily="34" charset="0"/>
                <a:cs typeface="Arial" panose="020B0604020202020204" pitchFamily="34" charset="0"/>
              </a:rPr>
              <a:t>[3], </a:t>
            </a:r>
            <a:r>
              <a:rPr lang="en-US" altLang="zh-CN" sz="4500" dirty="0" err="1">
                <a:latin typeface="Arial" panose="020B0604020202020204" pitchFamily="34" charset="0"/>
                <a:cs typeface="Arial" panose="020B0604020202020204" pitchFamily="34" charset="0"/>
              </a:rPr>
              <a:t>VinAI</a:t>
            </a:r>
            <a:r>
              <a:rPr lang="en-US" altLang="zh-CN" sz="4500" dirty="0">
                <a:latin typeface="Arial" panose="020B0604020202020204" pitchFamily="34" charset="0"/>
                <a:cs typeface="Arial" panose="020B0604020202020204" pitchFamily="34" charset="0"/>
              </a:rPr>
              <a:t> Research</a:t>
            </a:r>
            <a:r>
              <a:rPr lang="zh-CN" alt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500" dirty="0">
                <a:latin typeface="Arial" panose="020B0604020202020204" pitchFamily="34" charset="0"/>
                <a:cs typeface="Arial" panose="020B0604020202020204" pitchFamily="34" charset="0"/>
              </a:rPr>
              <a:t>[4]</a:t>
            </a:r>
            <a:b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732654" y="3074907"/>
            <a:ext cx="13415962" cy="3721530"/>
          </a:xfrm>
        </p:spPr>
        <p:txBody>
          <a:bodyPr>
            <a:normAutofit fontScale="92500" lnSpcReduction="10000"/>
          </a:bodyPr>
          <a:lstStyle/>
          <a:p>
            <a:pPr marL="565150" indent="-565150" defTabSz="2033588" eaLnBrk="1" hangingPunct="1">
              <a:defRPr/>
            </a:pP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Introduction:</a:t>
            </a:r>
          </a:p>
          <a:p>
            <a:pPr marL="565150" lvl="1" indent="-565150" defTabSz="2033588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 Tracking multiple hands in unconstrained environment</a:t>
            </a:r>
          </a:p>
          <a:p>
            <a:pPr marL="565150" lvl="1" indent="-565150" defTabSz="2033588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Approach: </a:t>
            </a:r>
          </a:p>
          <a:p>
            <a:pPr marL="701468" lvl="2" indent="-565150" defTabSz="2033588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end-to-end trainable model</a:t>
            </a:r>
            <a:r>
              <a:rPr lang="en-US" sz="2800" dirty="0"/>
              <a:t> based on Cascade-RCNN with additional two novel stages forward propagation, backward regression</a:t>
            </a:r>
          </a:p>
          <a:p>
            <a:pPr marL="701468" lvl="2" indent="-565150" defTabSz="2033588"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A high level association method for long term tracking</a:t>
            </a:r>
          </a:p>
          <a:p>
            <a:pPr marL="565150" lvl="1" indent="-565150" defTabSz="2033588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Outperform SOTA MOT methods on several benchmarks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half" idx="10"/>
          </p:nvPr>
        </p:nvSpPr>
        <p:spPr>
          <a:xfrm>
            <a:off x="854409" y="10256554"/>
            <a:ext cx="13415963" cy="1011967"/>
          </a:xfrm>
        </p:spPr>
        <p:txBody>
          <a:bodyPr/>
          <a:lstStyle/>
          <a:p>
            <a:pPr marL="565150" indent="-565150" defTabSz="2033588" eaLnBrk="1" hangingPunct="1">
              <a:defRPr/>
            </a:pPr>
            <a:r>
              <a:rPr lang="en-US" alt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-Hands Dataset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half" idx="11"/>
          </p:nvPr>
        </p:nvSpPr>
        <p:spPr>
          <a:xfrm>
            <a:off x="14587813" y="11211528"/>
            <a:ext cx="13415962" cy="1338262"/>
          </a:xfrm>
        </p:spPr>
        <p:txBody>
          <a:bodyPr/>
          <a:lstStyle/>
          <a:p>
            <a:pPr marL="565150" indent="-565150" defTabSz="2033588" eaLnBrk="1" hangingPunct="1">
              <a:lnSpc>
                <a:spcPct val="80000"/>
              </a:lnSpc>
              <a:defRPr/>
            </a:pP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Experimental Results:</a:t>
            </a:r>
          </a:p>
          <a:p>
            <a:pPr marL="565150" indent="-565150" defTabSz="2033588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16"/>
          <p:cNvSpPr txBox="1">
            <a:spLocks/>
          </p:cNvSpPr>
          <p:nvPr/>
        </p:nvSpPr>
        <p:spPr bwMode="auto">
          <a:xfrm>
            <a:off x="29708232" y="17897937"/>
            <a:ext cx="9402517" cy="424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t" anchorCtr="0" compatLnSpc="1">
            <a:prstTxWarp prst="textNoShape">
              <a:avLst/>
            </a:prstTxWarp>
            <a:normAutofit/>
          </a:bodyPr>
          <a:lstStyle>
            <a:lvl1pPr marL="410256" indent="-410256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9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793247" indent="-655629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3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929565" indent="-546573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1202201" indent="-655629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1448875" indent="-1448875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8108236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82462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56684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30909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0" indent="-565150" defTabSz="2033588" eaLnBrk="1" hangingPunct="1">
              <a:lnSpc>
                <a:spcPct val="80000"/>
              </a:lnSpc>
              <a:defRPr/>
            </a:pP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pPr marL="565150" lvl="1" indent="-565150" defTabSz="2033588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novel method for hand tracking</a:t>
            </a:r>
            <a:r>
              <a:rPr lang="zh-CN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large-scale hand tracking dataset</a:t>
            </a:r>
          </a:p>
          <a:p>
            <a:pPr marL="565150" lvl="1" indent="-565150" defTabSz="2033588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outperform state-of-the-art MOT method on proposed dataset</a:t>
            </a:r>
          </a:p>
          <a:p>
            <a:pPr marL="565150" lvl="1" indent="-565150" defTabSz="2033588" eaLnBrk="1" hangingPunct="1">
              <a:buFont typeface="Wingdings" panose="05000000000000000000" pitchFamily="2" charset="2"/>
              <a:buChar char="Ø"/>
              <a:defRPr/>
            </a:pP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2033588" eaLnBrk="1" hangingPunct="1">
              <a:buNone/>
              <a:defRPr/>
            </a:pP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150" indent="-565150" defTabSz="2033588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6C1F0F-D18B-F1B6-E0EB-1A34415B2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40" y="199839"/>
            <a:ext cx="7334860" cy="251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7F2B22-0E12-6437-BEC8-875E53ED3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6466" y="7142614"/>
            <a:ext cx="13558903" cy="3826241"/>
          </a:xfrm>
          <a:prstGeom prst="rect">
            <a:avLst/>
          </a:prstGeom>
        </p:spPr>
      </p:pic>
      <p:sp>
        <p:nvSpPr>
          <p:cNvPr id="18" name="Content Placeholder 15">
            <a:extLst>
              <a:ext uri="{FF2B5EF4-FFF2-40B4-BE49-F238E27FC236}">
                <a16:creationId xmlns:a16="http://schemas.microsoft.com/office/drawing/2014/main" id="{3909D3F4-1255-F020-7121-BF2FFA2231D8}"/>
              </a:ext>
            </a:extLst>
          </p:cNvPr>
          <p:cNvSpPr txBox="1">
            <a:spLocks/>
          </p:cNvSpPr>
          <p:nvPr/>
        </p:nvSpPr>
        <p:spPr bwMode="auto">
          <a:xfrm>
            <a:off x="14576089" y="3044028"/>
            <a:ext cx="13415963" cy="437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t" anchorCtr="0" compatLnSpc="1">
            <a:prstTxWarp prst="textNoShape">
              <a:avLst/>
            </a:prstTxWarp>
            <a:normAutofit/>
          </a:bodyPr>
          <a:lstStyle>
            <a:lvl1pPr marL="410256" indent="-410256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9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793247" indent="-655629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3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929565" indent="-546573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1202201" indent="-655629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1448875" indent="-1448875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8108236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82462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56684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30909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0" indent="-565150" defTabSz="2033588" eaLnBrk="1" hangingPunct="1">
              <a:defRPr/>
            </a:pP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marL="565150" lvl="1" indent="-565150" defTabSz="2033588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 propagation: estimating motion and gathering features in two adjacent frames</a:t>
            </a:r>
          </a:p>
          <a:p>
            <a:pPr marL="565150" lvl="1" indent="-565150" defTabSz="2033588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Backward regression: detecting the hands and their corresponding offset in prior frame to associate hands</a:t>
            </a:r>
          </a:p>
          <a:p>
            <a:pPr marL="565150" lvl="1" indent="-565150" defTabSz="2033588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 association: using pose tracking to achieve long-term hand tracking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150" lvl="1" indent="-565150" defTabSz="2033588" eaLnBrk="1" hangingPunct="1">
              <a:buFont typeface="Wingdings" panose="05000000000000000000" pitchFamily="2" charset="2"/>
              <a:buChar char="Ø"/>
              <a:defRPr/>
            </a:pP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BBC2E2-937B-91FD-B260-CF8756B300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39847" y="11880659"/>
            <a:ext cx="11967367" cy="6601578"/>
          </a:xfrm>
          <a:prstGeom prst="rect">
            <a:avLst/>
          </a:prstGeom>
        </p:spPr>
      </p:pic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66DA5D83-B4C7-9669-AA94-3D52C3291C55}"/>
              </a:ext>
            </a:extLst>
          </p:cNvPr>
          <p:cNvSpPr txBox="1">
            <a:spLocks/>
          </p:cNvSpPr>
          <p:nvPr/>
        </p:nvSpPr>
        <p:spPr bwMode="auto">
          <a:xfrm>
            <a:off x="29154735" y="8121732"/>
            <a:ext cx="13415962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t" anchorCtr="0" compatLnSpc="1">
            <a:prstTxWarp prst="textNoShape">
              <a:avLst/>
            </a:prstTxWarp>
            <a:normAutofit/>
          </a:bodyPr>
          <a:lstStyle>
            <a:lvl1pPr marL="410256" indent="-410256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9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793247" indent="-655629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3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929565" indent="-546573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1202201" indent="-655629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1448875" indent="-1448875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8108236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82462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56684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30909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0" indent="-565150" defTabSz="2033588" eaLnBrk="1" hangingPunct="1">
              <a:lnSpc>
                <a:spcPct val="80000"/>
              </a:lnSpc>
              <a:defRPr/>
            </a:pP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Qualitative Results:</a:t>
            </a:r>
          </a:p>
          <a:p>
            <a:pPr marL="565150" indent="-565150" defTabSz="2033588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BC9393-C451-E356-DE12-DD613EFEAF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71014" y="9351231"/>
            <a:ext cx="12514123" cy="32352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9B7228-8CC4-3E4F-B621-19BB0C131274}"/>
              </a:ext>
            </a:extLst>
          </p:cNvPr>
          <p:cNvSpPr txBox="1"/>
          <p:nvPr/>
        </p:nvSpPr>
        <p:spPr>
          <a:xfrm>
            <a:off x="39225539" y="19096566"/>
            <a:ext cx="2958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Project Page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46C504-679E-9A83-C605-2B891F9352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38100" y="17767673"/>
            <a:ext cx="2958686" cy="28300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DEF6B2-A0B3-C5D4-6A62-33BDE3CF0DE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871"/>
          <a:stretch/>
        </p:blipFill>
        <p:spPr>
          <a:xfrm>
            <a:off x="1684449" y="18359601"/>
            <a:ext cx="11755884" cy="2981159"/>
          </a:xfrm>
          <a:prstGeom prst="rect">
            <a:avLst/>
          </a:prstGeom>
        </p:spPr>
      </p:pic>
      <p:sp>
        <p:nvSpPr>
          <p:cNvPr id="25" name="Content Placeholder 16">
            <a:extLst>
              <a:ext uri="{FF2B5EF4-FFF2-40B4-BE49-F238E27FC236}">
                <a16:creationId xmlns:a16="http://schemas.microsoft.com/office/drawing/2014/main" id="{07E777B1-EF75-F844-E7C6-1DC22C0E1BA6}"/>
              </a:ext>
            </a:extLst>
          </p:cNvPr>
          <p:cNvSpPr txBox="1">
            <a:spLocks/>
          </p:cNvSpPr>
          <p:nvPr/>
        </p:nvSpPr>
        <p:spPr bwMode="auto">
          <a:xfrm>
            <a:off x="29154735" y="12842109"/>
            <a:ext cx="13415962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t" anchorCtr="0" compatLnSpc="1">
            <a:prstTxWarp prst="textNoShape">
              <a:avLst/>
            </a:prstTxWarp>
            <a:normAutofit/>
          </a:bodyPr>
          <a:lstStyle>
            <a:lvl1pPr marL="410256" indent="-410256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9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793247" indent="-655629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3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929565" indent="-546573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1202201" indent="-655629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1448875" indent="-1448875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8108236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82462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56684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30909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0" indent="-565150" defTabSz="2033588" eaLnBrk="1" hangingPunct="1">
              <a:lnSpc>
                <a:spcPct val="80000"/>
              </a:lnSpc>
              <a:defRPr/>
            </a:pP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Failure Case:</a:t>
            </a:r>
          </a:p>
          <a:p>
            <a:pPr marL="565150" indent="-565150" defTabSz="2033588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592517E-AF61-EBA6-1516-B91072AE0A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95941" y="13892233"/>
            <a:ext cx="12464270" cy="34944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6A1673-FB84-868A-2C4B-DD930BB76D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08959" y="11434034"/>
            <a:ext cx="8600371" cy="27463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F3A64A-19B0-5A44-6AFC-7238354CA9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544800" y="18391384"/>
            <a:ext cx="10626435" cy="22063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10BA95-E4E9-A638-9A5A-BD35DFE5FF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325337" y="3982183"/>
            <a:ext cx="12805476" cy="300158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A4BE9D2-295E-C535-ED58-196C746D573A}"/>
              </a:ext>
            </a:extLst>
          </p:cNvPr>
          <p:cNvSpPr txBox="1"/>
          <p:nvPr/>
        </p:nvSpPr>
        <p:spPr>
          <a:xfrm>
            <a:off x="30327600" y="7235688"/>
            <a:ext cx="10489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Compare</a:t>
            </a:r>
            <a:r>
              <a:rPr lang="zh-CN" altLang="en-US" sz="2400" dirty="0"/>
              <a:t> </a:t>
            </a:r>
            <a:r>
              <a:rPr lang="en-US" altLang="zh-CN" sz="2400" dirty="0"/>
              <a:t>with</a:t>
            </a:r>
            <a:r>
              <a:rPr lang="zh-CN" altLang="en-US" sz="2400" dirty="0"/>
              <a:t> </a:t>
            </a:r>
            <a:r>
              <a:rPr lang="en-US" altLang="zh-CN" sz="2400" dirty="0"/>
              <a:t>SOTAs</a:t>
            </a:r>
            <a:r>
              <a:rPr lang="zh-CN" altLang="en-US" sz="2400"/>
              <a:t> </a:t>
            </a:r>
            <a:r>
              <a:rPr lang="en-US" altLang="zh-CN" sz="2400"/>
              <a:t>on</a:t>
            </a:r>
            <a:r>
              <a:rPr lang="zh-CN" altLang="en-US" sz="2400" dirty="0"/>
              <a:t> </a:t>
            </a:r>
            <a:r>
              <a:rPr lang="en-US" altLang="zh-CN" sz="2400" dirty="0"/>
              <a:t>BSL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VIVA</a:t>
            </a:r>
            <a:r>
              <a:rPr lang="zh-CN" altLang="en-US" sz="2400" dirty="0"/>
              <a:t> </a:t>
            </a:r>
            <a:r>
              <a:rPr lang="en-US" altLang="zh-CN" sz="2400" dirty="0"/>
              <a:t>dataset</a:t>
            </a:r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8C7659-8053-0001-5185-591B8AAF845F}"/>
              </a:ext>
            </a:extLst>
          </p:cNvPr>
          <p:cNvSpPr txBox="1"/>
          <p:nvPr/>
        </p:nvSpPr>
        <p:spPr>
          <a:xfrm>
            <a:off x="15192160" y="20597720"/>
            <a:ext cx="10489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Compare</a:t>
            </a:r>
            <a:r>
              <a:rPr lang="zh-CN" altLang="en-US" sz="2400" dirty="0"/>
              <a:t> </a:t>
            </a:r>
            <a:r>
              <a:rPr lang="en-US" altLang="zh-CN" sz="2400" dirty="0"/>
              <a:t>with</a:t>
            </a:r>
            <a:r>
              <a:rPr lang="zh-CN" altLang="en-US" sz="2400" dirty="0"/>
              <a:t> </a:t>
            </a:r>
            <a:r>
              <a:rPr lang="en-US" altLang="zh-CN" sz="2400" dirty="0"/>
              <a:t>pose</a:t>
            </a:r>
            <a:r>
              <a:rPr lang="zh-CN" altLang="en-US" sz="2400" dirty="0"/>
              <a:t> </a:t>
            </a:r>
            <a:r>
              <a:rPr lang="en-US" altLang="zh-CN" sz="2400" dirty="0"/>
              <a:t>tracking</a:t>
            </a:r>
            <a:r>
              <a:rPr lang="zh-CN" altLang="en-US" sz="2400" dirty="0"/>
              <a:t> </a:t>
            </a:r>
            <a:r>
              <a:rPr lang="en-US" altLang="zh-CN" sz="2400" dirty="0"/>
              <a:t>method</a:t>
            </a:r>
            <a:endParaRPr lang="en-US" sz="24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AB5D86C-99B0-7552-D561-04DB1D2501C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71668" y="14263848"/>
            <a:ext cx="9074955" cy="3634089"/>
          </a:xfrm>
          <a:prstGeom prst="rect">
            <a:avLst/>
          </a:prstGeom>
        </p:spPr>
      </p:pic>
      <p:sp>
        <p:nvSpPr>
          <p:cNvPr id="29" name="Content Placeholder 14">
            <a:extLst>
              <a:ext uri="{FF2B5EF4-FFF2-40B4-BE49-F238E27FC236}">
                <a16:creationId xmlns:a16="http://schemas.microsoft.com/office/drawing/2014/main" id="{ECA8985B-7881-F8BF-D29A-A587863E15DD}"/>
              </a:ext>
            </a:extLst>
          </p:cNvPr>
          <p:cNvSpPr txBox="1">
            <a:spLocks/>
          </p:cNvSpPr>
          <p:nvPr/>
        </p:nvSpPr>
        <p:spPr bwMode="auto">
          <a:xfrm>
            <a:off x="732654" y="7168577"/>
            <a:ext cx="13415962" cy="302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t" anchorCtr="0" compatLnSpc="1">
            <a:prstTxWarp prst="textNoShape">
              <a:avLst/>
            </a:prstTxWarp>
            <a:normAutofit/>
          </a:bodyPr>
          <a:lstStyle>
            <a:lvl1pPr marL="410256" indent="-410256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9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793247" indent="-655629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3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929565" indent="-546573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1202201" indent="-655629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1448875" indent="-1448875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8108236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82462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56684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30909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0" indent="-565150" defTabSz="2033588" eaLnBrk="1" hangingPunct="1">
              <a:defRPr/>
            </a:pP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Challenges:</a:t>
            </a:r>
          </a:p>
          <a:p>
            <a:pPr marL="565150" lvl="1" indent="-565150" defTabSz="2033588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 move fast, brings motion blur</a:t>
            </a:r>
          </a:p>
          <a:p>
            <a:pPr marL="565150" lvl="1" indent="-565150" defTabSz="2033588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Hands’ appearances are different depend on the rotation</a:t>
            </a:r>
          </a:p>
          <a:p>
            <a:pPr marL="565150" lvl="1" indent="-565150" defTabSz="2033588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 from different person have similar appearance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223</Words>
  <Application>Microsoft Macintosh PowerPoint</Application>
  <PresentationFormat>Custom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Theme</vt:lpstr>
      <vt:lpstr>Forward Propagation, Backward Regression, and Pose Association for Hand Tracking in the Wild Mingzhen Huang[1,2], Supreeth Narasimhaswamy[1], Saif Vazir[3], Haibin Ling[2], Minh Hoai[2,4] Stony Brook University [1], University at Buffalo [2], Tulip Interfaces [3], VinAI Research [4] </vt:lpstr>
    </vt:vector>
  </TitlesOfParts>
  <Company>Univ. of Colorado at Colorado Springs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here:  Maybe add some pictures and/or school logo on the left and right authors and affiliation</dc:title>
  <dc:creator>Terry Boult</dc:creator>
  <cp:lastModifiedBy>Mingzhen Huang</cp:lastModifiedBy>
  <cp:revision>60</cp:revision>
  <dcterms:created xsi:type="dcterms:W3CDTF">2014-05-29T01:41:03Z</dcterms:created>
  <dcterms:modified xsi:type="dcterms:W3CDTF">2022-06-01T04:26:41Z</dcterms:modified>
</cp:coreProperties>
</file>