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43891200" cy="21945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88"/>
    <p:restoredTop sz="94744"/>
  </p:normalViewPr>
  <p:slideViewPr>
    <p:cSldViewPr snapToGrid="0">
      <p:cViewPr>
        <p:scale>
          <a:sx n="22" d="100"/>
          <a:sy n="22" d="100"/>
        </p:scale>
        <p:origin x="1872" y="1200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586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924770EC-B5C9-452E-86AE-6AAC76C5DAD9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63588"/>
            <a:ext cx="7542213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924770EC-B5C9-452E-86AE-6AAC76C5DAD9}" type="slidenum">
              <a:rPr lang="en-US" sz="1400" b="0" strike="noStrike" spc="-1" smtClean="0">
                <a:latin typeface="Times New Roman"/>
              </a:rPr>
              <a:t>1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298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640280" y="410040"/>
            <a:ext cx="28128240" cy="2168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58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80880" y="3135240"/>
            <a:ext cx="1370052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80880" y="12641760"/>
            <a:ext cx="1370052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7640280" y="410040"/>
            <a:ext cx="28128240" cy="2168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58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80880" y="3135240"/>
            <a:ext cx="668556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7401240" y="3135240"/>
            <a:ext cx="668556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80880" y="12641760"/>
            <a:ext cx="668556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7401240" y="12641760"/>
            <a:ext cx="668556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7640280" y="410040"/>
            <a:ext cx="28128240" cy="2168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58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80880" y="3135240"/>
            <a:ext cx="441144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13360" y="3135240"/>
            <a:ext cx="441144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9645840" y="3135240"/>
            <a:ext cx="441144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380880" y="12641760"/>
            <a:ext cx="441144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5013360" y="12641760"/>
            <a:ext cx="441144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9645840" y="12641760"/>
            <a:ext cx="441144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640280" y="410040"/>
            <a:ext cx="28128240" cy="2168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58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80880" y="3135240"/>
            <a:ext cx="13700520" cy="1820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640280" y="410040"/>
            <a:ext cx="28128240" cy="2168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58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80880" y="3135240"/>
            <a:ext cx="13700520" cy="1820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640280" y="410040"/>
            <a:ext cx="28128240" cy="2168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58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80880" y="3135240"/>
            <a:ext cx="6685560" cy="1820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7401240" y="3135240"/>
            <a:ext cx="6685560" cy="1820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640280" y="410040"/>
            <a:ext cx="28128240" cy="2168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586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7640280" y="410040"/>
            <a:ext cx="28128240" cy="10053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7640280" y="410040"/>
            <a:ext cx="28128240" cy="2168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58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80880" y="3135240"/>
            <a:ext cx="668556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7401240" y="3135240"/>
            <a:ext cx="6685560" cy="1820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80880" y="12641760"/>
            <a:ext cx="668556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640280" y="410040"/>
            <a:ext cx="28128240" cy="2168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58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80880" y="3135240"/>
            <a:ext cx="6685560" cy="1820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7401240" y="3135240"/>
            <a:ext cx="668556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7401240" y="12641760"/>
            <a:ext cx="668556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7640280" y="410040"/>
            <a:ext cx="28128240" cy="2168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58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80880" y="3135240"/>
            <a:ext cx="668556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7401240" y="3135240"/>
            <a:ext cx="668556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80880" y="12641760"/>
            <a:ext cx="1370052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640280" y="410040"/>
            <a:ext cx="28128240" cy="2168640"/>
          </a:xfrm>
          <a:prstGeom prst="rect">
            <a:avLst/>
          </a:prstGeom>
        </p:spPr>
        <p:txBody>
          <a:bodyPr lIns="294840" tIns="147600" rIns="294840" bIns="1476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MS PGothic"/>
              </a:rPr>
              <a:t>Click to edit Master title style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80880" y="3135240"/>
            <a:ext cx="13700520" cy="18200520"/>
          </a:xfrm>
          <a:prstGeom prst="rect">
            <a:avLst/>
          </a:prstGeom>
        </p:spPr>
        <p:txBody>
          <a:bodyPr lIns="294840" tIns="147600" rIns="294840" bIns="147600">
            <a:normAutofit/>
          </a:bodyPr>
          <a:lstStyle/>
          <a:p>
            <a:pPr marL="410400" indent="-41004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Arial"/>
                <a:ea typeface="MS PGothic"/>
              </a:rPr>
              <a:t>Click to edit Master text styles</a:t>
            </a: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  <a:p>
            <a:pPr marL="793080" lvl="1" indent="-65520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en-US" sz="2300" b="0" strike="noStrike" spc="-1">
                <a:solidFill>
                  <a:srgbClr val="000000"/>
                </a:solidFill>
                <a:latin typeface="Arial"/>
                <a:ea typeface="MS PGothic"/>
              </a:rPr>
              <a:t>Second level</a:t>
            </a:r>
            <a:endParaRPr lang="en-US" sz="2300" b="0" strike="noStrike" spc="-1">
              <a:solidFill>
                <a:srgbClr val="000000"/>
              </a:solidFill>
              <a:latin typeface="Calibri"/>
            </a:endParaRPr>
          </a:p>
          <a:p>
            <a:pPr marL="929520" lvl="2" indent="-54612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900" b="0" strike="noStrike" spc="-1">
                <a:solidFill>
                  <a:srgbClr val="000000"/>
                </a:solidFill>
                <a:latin typeface="Arial"/>
                <a:ea typeface="MS PGothic"/>
              </a:rPr>
              <a:t>Third level</a:t>
            </a:r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  <a:p>
            <a:pPr marL="1202040" lvl="3" indent="-6552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  <a:tabLst>
                <a:tab pos="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MS PGothic"/>
              </a:rPr>
              <a:t>Fourth level</a:t>
            </a:r>
            <a:endParaRPr lang="en-US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14981040" y="3135240"/>
            <a:ext cx="13700520" cy="18200520"/>
          </a:xfrm>
          <a:prstGeom prst="rect">
            <a:avLst/>
          </a:prstGeom>
        </p:spPr>
        <p:txBody>
          <a:bodyPr lIns="294840" tIns="147600" rIns="294840" bIns="147600">
            <a:normAutofit/>
          </a:bodyPr>
          <a:lstStyle/>
          <a:p>
            <a:pPr marL="410400" indent="-41004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Arial"/>
                <a:ea typeface="MS PGothic"/>
              </a:rPr>
              <a:t>Click to edit Master text styles</a:t>
            </a: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  <a:p>
            <a:pPr marL="793080" lvl="1" indent="-65520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en-US" sz="2300" b="0" strike="noStrike" spc="-1">
                <a:solidFill>
                  <a:srgbClr val="000000"/>
                </a:solidFill>
                <a:latin typeface="Arial"/>
                <a:ea typeface="MS PGothic"/>
              </a:rPr>
              <a:t>Second level</a:t>
            </a:r>
            <a:endParaRPr lang="en-US" sz="2300" b="0" strike="noStrike" spc="-1">
              <a:solidFill>
                <a:srgbClr val="000000"/>
              </a:solidFill>
              <a:latin typeface="Calibri"/>
            </a:endParaRPr>
          </a:p>
          <a:p>
            <a:pPr marL="929520" lvl="2" indent="-54612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900" b="0" strike="noStrike" spc="-1">
                <a:solidFill>
                  <a:srgbClr val="000000"/>
                </a:solidFill>
                <a:latin typeface="Arial"/>
                <a:ea typeface="MS PGothic"/>
              </a:rPr>
              <a:t>Third level</a:t>
            </a:r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  <a:p>
            <a:pPr marL="1202040" lvl="3" indent="-6552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  <a:tabLst>
                <a:tab pos="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MS PGothic"/>
              </a:rPr>
              <a:t>Fourth level</a:t>
            </a:r>
            <a:endParaRPr lang="en-US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29580840" y="3135240"/>
            <a:ext cx="13700520" cy="18200520"/>
          </a:xfrm>
          <a:prstGeom prst="rect">
            <a:avLst/>
          </a:prstGeom>
        </p:spPr>
        <p:txBody>
          <a:bodyPr lIns="294840" tIns="147600" rIns="294840" bIns="147600">
            <a:normAutofit/>
          </a:bodyPr>
          <a:lstStyle/>
          <a:p>
            <a:pPr marL="410400" indent="-41004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Arial"/>
                <a:ea typeface="MS PGothic"/>
              </a:rPr>
              <a:t>Click to edit Master text styles</a:t>
            </a: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  <a:p>
            <a:pPr marL="793080" lvl="1" indent="-65520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en-US" sz="2300" b="0" strike="noStrike" spc="-1">
                <a:solidFill>
                  <a:srgbClr val="000000"/>
                </a:solidFill>
                <a:latin typeface="Arial"/>
                <a:ea typeface="MS PGothic"/>
              </a:rPr>
              <a:t>Second level</a:t>
            </a:r>
            <a:endParaRPr lang="en-US" sz="2300" b="0" strike="noStrike" spc="-1">
              <a:solidFill>
                <a:srgbClr val="000000"/>
              </a:solidFill>
              <a:latin typeface="Calibri"/>
            </a:endParaRPr>
          </a:p>
          <a:p>
            <a:pPr marL="929520" lvl="2" indent="-54612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900" b="0" strike="noStrike" spc="-1">
                <a:solidFill>
                  <a:srgbClr val="000000"/>
                </a:solidFill>
                <a:latin typeface="Arial"/>
                <a:ea typeface="MS PGothic"/>
              </a:rPr>
              <a:t>Third level</a:t>
            </a:r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  <a:p>
            <a:pPr marL="1202040" lvl="3" indent="-6552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  <a:tabLst>
                <a:tab pos="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MS PGothic"/>
              </a:rPr>
              <a:t>Fourth level</a:t>
            </a:r>
            <a:endParaRPr lang="en-US" sz="16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26" name="Picture 2" descr="European Conference on Computer Vision (ECCV), 2024 | ServiceNow Research">
            <a:extLst>
              <a:ext uri="{FF2B5EF4-FFF2-40B4-BE49-F238E27FC236}">
                <a16:creationId xmlns:a16="http://schemas.microsoft.com/office/drawing/2014/main" id="{8DB7FCE5-35A2-21E7-7084-B905402106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3012" y="0"/>
            <a:ext cx="5168348" cy="300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TextShape 4">
            <a:extLst>
              <a:ext uri="{FF2B5EF4-FFF2-40B4-BE49-F238E27FC236}">
                <a16:creationId xmlns:a16="http://schemas.microsoft.com/office/drawing/2014/main" id="{A567347F-986B-C5A8-83F3-BE39B2DAB2ED}"/>
              </a:ext>
            </a:extLst>
          </p:cNvPr>
          <p:cNvSpPr txBox="1"/>
          <p:nvPr/>
        </p:nvSpPr>
        <p:spPr>
          <a:xfrm>
            <a:off x="30385242" y="4589371"/>
            <a:ext cx="13256449" cy="1626194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lIns="294840" tIns="147600" rIns="294840" bIns="147600">
            <a:noAutofit/>
          </a:bodyPr>
          <a:lstStyle/>
          <a:p>
            <a:endParaRPr lang="en-US" sz="10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TextShape 2">
            <a:extLst>
              <a:ext uri="{FF2B5EF4-FFF2-40B4-BE49-F238E27FC236}">
                <a16:creationId xmlns:a16="http://schemas.microsoft.com/office/drawing/2014/main" id="{C2D17C75-6F2F-7AA2-88AE-34057A8346EC}"/>
              </a:ext>
            </a:extLst>
          </p:cNvPr>
          <p:cNvSpPr txBox="1"/>
          <p:nvPr/>
        </p:nvSpPr>
        <p:spPr>
          <a:xfrm>
            <a:off x="285127" y="12623316"/>
            <a:ext cx="13366752" cy="9164446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lIns="294840" tIns="147600" rIns="294840" bIns="147600">
            <a:noAutofit/>
          </a:bodyPr>
          <a:lstStyle/>
          <a:p>
            <a:pPr marL="457200" indent="-457200">
              <a:buFont typeface="Wingdings" pitchFamily="2" charset="2"/>
              <a:buChar char="q"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dirty="0"/>
              <a:t>Standard object referral involves localizing an object referred to by a referring expression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Our task involves predicting gaze of humans searching for the referred target while they are hearing a referring expression describing it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Prediction of gaze fixations on a word-by-word basis - </a:t>
            </a:r>
            <a:r>
              <a:rPr lang="en-US" sz="3200" dirty="0"/>
              <a:t>word may trigger zero, one or several fixations 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Shape 2">
            <a:extLst>
              <a:ext uri="{FF2B5EF4-FFF2-40B4-BE49-F238E27FC236}">
                <a16:creationId xmlns:a16="http://schemas.microsoft.com/office/drawing/2014/main" id="{88C025AE-0911-7582-D4D0-D2626BF8FD1A}"/>
              </a:ext>
            </a:extLst>
          </p:cNvPr>
          <p:cNvSpPr txBox="1"/>
          <p:nvPr/>
        </p:nvSpPr>
        <p:spPr>
          <a:xfrm>
            <a:off x="292408" y="4621556"/>
            <a:ext cx="13366751" cy="7607301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lIns="294840" tIns="147600" rIns="294840" bIns="147600">
            <a:noAutofit/>
          </a:bodyPr>
          <a:lstStyle/>
          <a:p>
            <a:endParaRPr lang="en-US" sz="3200" b="0" strike="noStrik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0" strike="noStrik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endParaRPr lang="en-US" sz="3200" b="0" strike="noStrik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endParaRPr lang="en-US" sz="3200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endParaRPr lang="en-US" sz="3200" b="0" strike="noStrik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000" b="0" strike="noStrik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2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Humans use </a:t>
            </a:r>
            <a:r>
              <a:rPr lang="en-US" sz="3200" b="1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referring expressions </a:t>
            </a:r>
            <a:r>
              <a:rPr lang="en-US" sz="32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3200" b="1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incrementally </a:t>
            </a:r>
            <a:r>
              <a:rPr lang="en-US" sz="32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each others’ attention to objects in a scene with each word</a:t>
            </a:r>
          </a:p>
          <a:p>
            <a:endParaRPr lang="en-US" sz="3200" b="0" strike="noStrik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2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Predicting gaze movements will enable seamless human-computer interactions for voice-assisted HCI applications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3200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2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 testable hypotheses about how humans integrate language and vision</a:t>
            </a:r>
          </a:p>
        </p:txBody>
      </p:sp>
      <p:sp>
        <p:nvSpPr>
          <p:cNvPr id="56" name="TextShape 1"/>
          <p:cNvSpPr txBox="1"/>
          <p:nvPr/>
        </p:nvSpPr>
        <p:spPr>
          <a:xfrm>
            <a:off x="3757157" y="165860"/>
            <a:ext cx="34637472" cy="4279392"/>
          </a:xfrm>
          <a:prstGeom prst="rect">
            <a:avLst/>
          </a:prstGeom>
          <a:noFill/>
          <a:ln>
            <a:noFill/>
          </a:ln>
        </p:spPr>
        <p:txBody>
          <a:bodyPr lIns="294840" tIns="147600" rIns="294840" bIns="147600" anchor="ctr">
            <a:noAutofit/>
          </a:bodyPr>
          <a:lstStyle/>
          <a:p>
            <a:pPr algn="ctr"/>
            <a:r>
              <a:rPr lang="en-US" sz="7200" b="1" dirty="0"/>
              <a:t>Look Hear: Gaze Prediction for </a:t>
            </a:r>
            <a:br>
              <a:rPr lang="en-US" sz="7200" b="1" dirty="0"/>
            </a:br>
            <a:r>
              <a:rPr lang="en-US" sz="7200" b="1" dirty="0"/>
              <a:t>Speech-directed Human Attention</a:t>
            </a:r>
          </a:p>
          <a:p>
            <a:pPr algn="ctr"/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Sounak Mondal</a:t>
            </a:r>
            <a:r>
              <a:rPr lang="en-US" sz="4500" b="0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Seoyoung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Ahn</a:t>
            </a:r>
            <a:r>
              <a:rPr lang="en-US" sz="4500" b="0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45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Zhibo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Yang</a:t>
            </a:r>
            <a:r>
              <a:rPr lang="en-US" sz="4500" b="0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Niranjan Balasubramanian</a:t>
            </a:r>
            <a:r>
              <a:rPr lang="en-US" sz="4500" b="0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Dimitris Samaras</a:t>
            </a:r>
            <a:r>
              <a:rPr lang="en-US" sz="4500" b="0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Gregory Zelinsky</a:t>
            </a:r>
            <a:r>
              <a:rPr lang="en-US" sz="45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Minh Hoai</a:t>
            </a:r>
            <a:r>
              <a:rPr lang="en-US" sz="45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500" b="0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500" b="0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Stony Brook University 	   </a:t>
            </a:r>
            <a:r>
              <a:rPr lang="en-US" sz="4500" b="0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UC Berkeley   </a:t>
            </a:r>
            <a:r>
              <a:rPr lang="en-US" sz="4500" b="0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Waymo LLC		</a:t>
            </a:r>
            <a:r>
              <a:rPr lang="en-US" sz="45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University of Adelaide</a:t>
            </a:r>
            <a:endParaRPr lang="en-US" sz="4500" b="0" strike="noStrik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Shape 3"/>
          <p:cNvSpPr txBox="1"/>
          <p:nvPr/>
        </p:nvSpPr>
        <p:spPr>
          <a:xfrm>
            <a:off x="13849455" y="4589372"/>
            <a:ext cx="16361621" cy="763948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lIns="294840" tIns="147600" rIns="294840" bIns="147600">
            <a:noAutofit/>
          </a:bodyPr>
          <a:lstStyle/>
          <a:p>
            <a:endParaRPr lang="en-US" sz="10200" spc="-1" dirty="0">
              <a:solidFill>
                <a:srgbClr val="000000"/>
              </a:solidFill>
              <a:latin typeface="Calibri"/>
            </a:endParaRPr>
          </a:p>
          <a:p>
            <a:endParaRPr lang="en-US" sz="10200" b="0" strike="noStrike" spc="-1" dirty="0">
              <a:solidFill>
                <a:srgbClr val="000000"/>
              </a:solidFill>
              <a:latin typeface="Calibri"/>
            </a:endParaRPr>
          </a:p>
          <a:p>
            <a:endParaRPr lang="en-US" sz="3000" b="0" strike="noStrike" spc="-1" dirty="0">
              <a:solidFill>
                <a:srgbClr val="000000"/>
              </a:solidFill>
              <a:latin typeface="Calibri"/>
            </a:endParaRPr>
          </a:p>
          <a:p>
            <a:endParaRPr lang="en-US" sz="3000" spc="-1" dirty="0">
              <a:solidFill>
                <a:srgbClr val="000000"/>
              </a:solidFill>
              <a:latin typeface="Calibri"/>
            </a:endParaRPr>
          </a:p>
          <a:p>
            <a:endParaRPr lang="en" sz="3200" i="1" dirty="0"/>
          </a:p>
          <a:p>
            <a:pPr marL="457200" indent="-457200">
              <a:buFont typeface="Wingdings" pitchFamily="2" charset="2"/>
              <a:buChar char="q"/>
            </a:pPr>
            <a:r>
              <a:rPr lang="en-US" sz="3200" dirty="0"/>
              <a:t>First large-scale dataset of human gaze for incremental object referral task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dirty="0"/>
              <a:t>Eye movements were lab collected using an </a:t>
            </a:r>
            <a:r>
              <a:rPr lang="en-US" sz="3200" dirty="0" err="1"/>
              <a:t>eyetracker</a:t>
            </a:r>
            <a:endParaRPr lang="en-US" sz="3200" dirty="0"/>
          </a:p>
          <a:p>
            <a:pPr marL="457200" indent="-457200">
              <a:buFont typeface="Wingdings" pitchFamily="2" charset="2"/>
              <a:buChar char="q"/>
            </a:pPr>
            <a:r>
              <a:rPr lang="en-US" sz="3200" dirty="0"/>
              <a:t>Based on 2,094 </a:t>
            </a:r>
            <a:r>
              <a:rPr lang="en-US" sz="3200" dirty="0" err="1"/>
              <a:t>RefCOCO</a:t>
            </a:r>
            <a:r>
              <a:rPr lang="en-US" sz="3200" dirty="0"/>
              <a:t> images and their associated referring expressions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dirty="0"/>
              <a:t>Consists of 19,738 </a:t>
            </a:r>
            <a:r>
              <a:rPr lang="en-US" sz="3200" dirty="0" err="1"/>
              <a:t>scanpaths</a:t>
            </a:r>
            <a:r>
              <a:rPr lang="en-US" sz="3200" dirty="0"/>
              <a:t>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dirty="0"/>
              <a:t>Recorded for 220 participants who listened to the referring expressions while searching for the referred object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sz="3200" dirty="0"/>
          </a:p>
          <a:p>
            <a:pPr marL="457200" indent="-457200">
              <a:buFont typeface="Wingdings" pitchFamily="2" charset="2"/>
              <a:buChar char="q"/>
            </a:pPr>
            <a:endParaRPr lang="en-US" sz="3200" dirty="0"/>
          </a:p>
          <a:p>
            <a:pPr marL="457200" indent="-457200">
              <a:buFont typeface="Wingdings" pitchFamily="2" charset="2"/>
              <a:buChar char="q"/>
            </a:pPr>
            <a:endParaRPr lang="en-US" sz="3200" i="1" dirty="0"/>
          </a:p>
          <a:p>
            <a:pPr marL="457200" indent="-457200">
              <a:buFont typeface="Wingdings" pitchFamily="2" charset="2"/>
              <a:buChar char="q"/>
            </a:pPr>
            <a:endParaRPr lang="en-US" sz="3200" i="1" dirty="0"/>
          </a:p>
          <a:p>
            <a:pPr marL="457200" indent="-457200">
              <a:buFont typeface="Wingdings" pitchFamily="2" charset="2"/>
              <a:buChar char="q"/>
            </a:pPr>
            <a:endParaRPr lang="en-US" sz="3200" dirty="0"/>
          </a:p>
          <a:p>
            <a:pPr lvl="1"/>
            <a:endParaRPr lang="en-US" sz="3200" dirty="0"/>
          </a:p>
          <a:p>
            <a:pPr marL="1371600" lvl="2" indent="-457200">
              <a:buFont typeface="Courier New" panose="02070309020205020404" pitchFamily="49" charset="0"/>
              <a:buChar char="o"/>
            </a:pPr>
            <a:endParaRPr lang="en-US" sz="3200" dirty="0"/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3200" dirty="0"/>
          </a:p>
          <a:p>
            <a:pPr lvl="1"/>
            <a:r>
              <a:rPr lang="en-US" sz="3200" dirty="0"/>
              <a:t> </a:t>
            </a:r>
          </a:p>
          <a:p>
            <a:pPr lvl="1"/>
            <a:endParaRPr lang="en-US" sz="3200" dirty="0"/>
          </a:p>
          <a:p>
            <a:pPr marL="457200" indent="-457200">
              <a:buFont typeface="Wingdings" pitchFamily="2" charset="2"/>
              <a:buChar char="q"/>
            </a:pPr>
            <a:endParaRPr lang="en-US" sz="3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16B3EE-11B9-2E77-C26D-27D0DEBEB0C4}"/>
              </a:ext>
            </a:extLst>
          </p:cNvPr>
          <p:cNvSpPr txBox="1"/>
          <p:nvPr/>
        </p:nvSpPr>
        <p:spPr>
          <a:xfrm>
            <a:off x="292409" y="4589372"/>
            <a:ext cx="13383974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Motivation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9AEFBD-E145-2EE0-6883-318351B1E2C7}"/>
              </a:ext>
            </a:extLst>
          </p:cNvPr>
          <p:cNvSpPr txBox="1"/>
          <p:nvPr/>
        </p:nvSpPr>
        <p:spPr>
          <a:xfrm>
            <a:off x="260623" y="12464834"/>
            <a:ext cx="13415760" cy="830997"/>
          </a:xfrm>
          <a:prstGeom prst="rect">
            <a:avLst/>
          </a:prstGeom>
          <a:solidFill>
            <a:srgbClr val="00634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Incremental Object Referral</a:t>
            </a:r>
          </a:p>
        </p:txBody>
      </p:sp>
      <p:sp>
        <p:nvSpPr>
          <p:cNvPr id="1209" name="TextBox 1208">
            <a:extLst>
              <a:ext uri="{FF2B5EF4-FFF2-40B4-BE49-F238E27FC236}">
                <a16:creationId xmlns:a16="http://schemas.microsoft.com/office/drawing/2014/main" id="{E2CD565B-98A7-47AE-FC8A-AB7A7FDDF1C2}"/>
              </a:ext>
            </a:extLst>
          </p:cNvPr>
          <p:cNvSpPr txBox="1"/>
          <p:nvPr/>
        </p:nvSpPr>
        <p:spPr>
          <a:xfrm>
            <a:off x="13873959" y="4589372"/>
            <a:ext cx="16337117" cy="83901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RefCOCO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-Gaze</a:t>
            </a:r>
          </a:p>
        </p:txBody>
      </p:sp>
      <p:sp>
        <p:nvSpPr>
          <p:cNvPr id="1210" name="TextBox 1209">
            <a:extLst>
              <a:ext uri="{FF2B5EF4-FFF2-40B4-BE49-F238E27FC236}">
                <a16:creationId xmlns:a16="http://schemas.microsoft.com/office/drawing/2014/main" id="{D21BDAD8-AF3A-A18D-4ACB-038F7DB158C6}"/>
              </a:ext>
            </a:extLst>
          </p:cNvPr>
          <p:cNvSpPr txBox="1"/>
          <p:nvPr/>
        </p:nvSpPr>
        <p:spPr>
          <a:xfrm>
            <a:off x="30408783" y="4597394"/>
            <a:ext cx="13208939" cy="8550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Results</a:t>
            </a:r>
          </a:p>
        </p:txBody>
      </p:sp>
      <p:sp>
        <p:nvSpPr>
          <p:cNvPr id="1228" name="TextBox 1227">
            <a:extLst>
              <a:ext uri="{FF2B5EF4-FFF2-40B4-BE49-F238E27FC236}">
                <a16:creationId xmlns:a16="http://schemas.microsoft.com/office/drawing/2014/main" id="{A44F2E6E-C9A7-E5CC-9187-BA9497B9553C}"/>
              </a:ext>
            </a:extLst>
          </p:cNvPr>
          <p:cNvSpPr txBox="1"/>
          <p:nvPr/>
        </p:nvSpPr>
        <p:spPr>
          <a:xfrm>
            <a:off x="30408784" y="20956765"/>
            <a:ext cx="13197289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Acknowledgements</a:t>
            </a:r>
            <a:r>
              <a:rPr lang="en-US" sz="2400" dirty="0"/>
              <a:t>: Supported by US NSF Awards IIS-1763981, IIS-2123920, DUE-2055406, the SUNY2020 Infrastructure Transportation Security Center, and a gift from Adobe.</a:t>
            </a:r>
          </a:p>
        </p:txBody>
      </p:sp>
      <p:pic>
        <p:nvPicPr>
          <p:cNvPr id="1246" name="Picture 1245" descr="A picture containing text, logo, font, symbol&#10;&#10;Description automatically generated">
            <a:extLst>
              <a:ext uri="{FF2B5EF4-FFF2-40B4-BE49-F238E27FC236}">
                <a16:creationId xmlns:a16="http://schemas.microsoft.com/office/drawing/2014/main" id="{21761241-28E6-8F17-52AC-825F503854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41" y="562727"/>
            <a:ext cx="3800182" cy="31259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F906B6-8835-0F1C-A248-9854B5457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33" y="13421046"/>
            <a:ext cx="12782017" cy="3048471"/>
          </a:xfrm>
          <a:prstGeom prst="rect">
            <a:avLst/>
          </a:prstGeom>
        </p:spPr>
      </p:pic>
      <p:pic>
        <p:nvPicPr>
          <p:cNvPr id="18" name="Picture 16">
            <a:extLst>
              <a:ext uri="{FF2B5EF4-FFF2-40B4-BE49-F238E27FC236}">
                <a16:creationId xmlns:a16="http://schemas.microsoft.com/office/drawing/2014/main" id="{A0AE3064-656D-4038-EDCC-3EC338C86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069" y="5587063"/>
            <a:ext cx="2673566" cy="20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F5CA7EE-14EF-81EC-9B3B-C164D5D1D73A}"/>
              </a:ext>
            </a:extLst>
          </p:cNvPr>
          <p:cNvSpPr txBox="1"/>
          <p:nvPr/>
        </p:nvSpPr>
        <p:spPr>
          <a:xfrm>
            <a:off x="1958826" y="7591465"/>
            <a:ext cx="143849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giraffe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sz="3200" dirty="0"/>
            </a:br>
            <a:endParaRPr lang="en-US" sz="32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30745EE-7152-54E3-37BE-3B074B18304E}"/>
              </a:ext>
            </a:extLst>
          </p:cNvPr>
          <p:cNvSpPr/>
          <p:nvPr/>
        </p:nvSpPr>
        <p:spPr>
          <a:xfrm>
            <a:off x="2300359" y="6454168"/>
            <a:ext cx="186817" cy="18681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F509FFF-8F03-4DF2-A8B4-F3CD4A27890B}"/>
              </a:ext>
            </a:extLst>
          </p:cNvPr>
          <p:cNvSpPr/>
          <p:nvPr/>
        </p:nvSpPr>
        <p:spPr>
          <a:xfrm>
            <a:off x="1799368" y="5939164"/>
            <a:ext cx="186817" cy="186817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78C0BA4-AC35-E73B-BBCD-D0BDADAA3E7E}"/>
              </a:ext>
            </a:extLst>
          </p:cNvPr>
          <p:cNvCxnSpPr>
            <a:stCxn id="20" idx="1"/>
            <a:endCxn id="21" idx="5"/>
          </p:cNvCxnSpPr>
          <p:nvPr/>
        </p:nvCxnSpPr>
        <p:spPr>
          <a:xfrm flipH="1" flipV="1">
            <a:off x="1958826" y="6098622"/>
            <a:ext cx="368892" cy="3829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26F0F91-E177-7384-1F8D-16FF7CACDA9B}"/>
              </a:ext>
            </a:extLst>
          </p:cNvPr>
          <p:cNvCxnSpPr>
            <a:cxnSpLocks/>
          </p:cNvCxnSpPr>
          <p:nvPr/>
        </p:nvCxnSpPr>
        <p:spPr>
          <a:xfrm>
            <a:off x="5739392" y="6463883"/>
            <a:ext cx="690494" cy="19617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A753644-4983-8577-E8E4-904781E4103E}"/>
              </a:ext>
            </a:extLst>
          </p:cNvPr>
          <p:cNvCxnSpPr>
            <a:cxnSpLocks/>
          </p:cNvCxnSpPr>
          <p:nvPr/>
        </p:nvCxnSpPr>
        <p:spPr>
          <a:xfrm flipH="1" flipV="1">
            <a:off x="10211497" y="6394999"/>
            <a:ext cx="389512" cy="40352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043B942-A2BB-4F21-A1DE-F2B1377421A1}"/>
              </a:ext>
            </a:extLst>
          </p:cNvPr>
          <p:cNvCxnSpPr>
            <a:cxnSpLocks/>
          </p:cNvCxnSpPr>
          <p:nvPr/>
        </p:nvCxnSpPr>
        <p:spPr>
          <a:xfrm>
            <a:off x="10234585" y="6386888"/>
            <a:ext cx="690494" cy="19617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A293AE07-9757-81EA-1C11-AF4ACD5911F4}"/>
              </a:ext>
            </a:extLst>
          </p:cNvPr>
          <p:cNvSpPr txBox="1"/>
          <p:nvPr/>
        </p:nvSpPr>
        <p:spPr>
          <a:xfrm>
            <a:off x="5208299" y="7593387"/>
            <a:ext cx="143849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endParaRPr lang="en-US" sz="32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sz="3200" dirty="0"/>
            </a:br>
            <a:endParaRPr lang="en-US" sz="32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6448B03-A8B1-3841-8B4A-1032C30CC9EC}"/>
              </a:ext>
            </a:extLst>
          </p:cNvPr>
          <p:cNvSpPr txBox="1"/>
          <p:nvPr/>
        </p:nvSpPr>
        <p:spPr>
          <a:xfrm>
            <a:off x="8104806" y="7579500"/>
            <a:ext cx="143849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endParaRPr lang="en-US" sz="32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sz="3200" dirty="0"/>
            </a:br>
            <a:endParaRPr lang="en-US" sz="3200" dirty="0"/>
          </a:p>
        </p:txBody>
      </p:sp>
      <p:pic>
        <p:nvPicPr>
          <p:cNvPr id="61" name="Picture 16">
            <a:extLst>
              <a:ext uri="{FF2B5EF4-FFF2-40B4-BE49-F238E27FC236}">
                <a16:creationId xmlns:a16="http://schemas.microsoft.com/office/drawing/2014/main" id="{402F9421-8372-52D7-7B33-5777C4CA6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158" y="5601101"/>
            <a:ext cx="2673566" cy="20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A4E4A55F-8566-2B60-17AC-B97A36B9AC86}"/>
              </a:ext>
            </a:extLst>
          </p:cNvPr>
          <p:cNvSpPr/>
          <p:nvPr/>
        </p:nvSpPr>
        <p:spPr>
          <a:xfrm>
            <a:off x="5233448" y="6468205"/>
            <a:ext cx="186817" cy="18681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3CC5525-5F1E-6F5F-0F09-7A7EDC08DBB4}"/>
              </a:ext>
            </a:extLst>
          </p:cNvPr>
          <p:cNvSpPr/>
          <p:nvPr/>
        </p:nvSpPr>
        <p:spPr>
          <a:xfrm>
            <a:off x="4732457" y="5953201"/>
            <a:ext cx="186817" cy="186817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4" name="Straight Arrow Connector 1023">
            <a:extLst>
              <a:ext uri="{FF2B5EF4-FFF2-40B4-BE49-F238E27FC236}">
                <a16:creationId xmlns:a16="http://schemas.microsoft.com/office/drawing/2014/main" id="{E555BB59-8381-70F4-E46F-577797E2C257}"/>
              </a:ext>
            </a:extLst>
          </p:cNvPr>
          <p:cNvCxnSpPr>
            <a:stCxn id="62" idx="1"/>
            <a:endCxn id="63" idx="5"/>
          </p:cNvCxnSpPr>
          <p:nvPr/>
        </p:nvCxnSpPr>
        <p:spPr>
          <a:xfrm flipH="1" flipV="1">
            <a:off x="4891915" y="6112659"/>
            <a:ext cx="368892" cy="3829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" name="Picture 16">
            <a:extLst>
              <a:ext uri="{FF2B5EF4-FFF2-40B4-BE49-F238E27FC236}">
                <a16:creationId xmlns:a16="http://schemas.microsoft.com/office/drawing/2014/main" id="{5E7DBDF9-849E-42A3-6CC0-975CB5870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51" y="5601795"/>
            <a:ext cx="2673566" cy="20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Oval 1025">
            <a:extLst>
              <a:ext uri="{FF2B5EF4-FFF2-40B4-BE49-F238E27FC236}">
                <a16:creationId xmlns:a16="http://schemas.microsoft.com/office/drawing/2014/main" id="{66A84C5D-97F6-16E4-E4BE-FC19FF054300}"/>
              </a:ext>
            </a:extLst>
          </p:cNvPr>
          <p:cNvSpPr/>
          <p:nvPr/>
        </p:nvSpPr>
        <p:spPr>
          <a:xfrm>
            <a:off x="8101641" y="6468900"/>
            <a:ext cx="186817" cy="18681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Oval 1026">
            <a:extLst>
              <a:ext uri="{FF2B5EF4-FFF2-40B4-BE49-F238E27FC236}">
                <a16:creationId xmlns:a16="http://schemas.microsoft.com/office/drawing/2014/main" id="{E4B41D28-B7CD-9028-3C7A-A7BCA0558F65}"/>
              </a:ext>
            </a:extLst>
          </p:cNvPr>
          <p:cNvSpPr/>
          <p:nvPr/>
        </p:nvSpPr>
        <p:spPr>
          <a:xfrm>
            <a:off x="7600650" y="5953896"/>
            <a:ext cx="186817" cy="186817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8" name="Straight Arrow Connector 1027">
            <a:extLst>
              <a:ext uri="{FF2B5EF4-FFF2-40B4-BE49-F238E27FC236}">
                <a16:creationId xmlns:a16="http://schemas.microsoft.com/office/drawing/2014/main" id="{C73D15E0-AAFF-BE7B-0AC6-2FE93B609202}"/>
              </a:ext>
            </a:extLst>
          </p:cNvPr>
          <p:cNvCxnSpPr>
            <a:stCxn id="1026" idx="1"/>
            <a:endCxn id="1027" idx="5"/>
          </p:cNvCxnSpPr>
          <p:nvPr/>
        </p:nvCxnSpPr>
        <p:spPr>
          <a:xfrm flipH="1" flipV="1">
            <a:off x="7760108" y="6113354"/>
            <a:ext cx="368892" cy="3829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16">
            <a:extLst>
              <a:ext uri="{FF2B5EF4-FFF2-40B4-BE49-F238E27FC236}">
                <a16:creationId xmlns:a16="http://schemas.microsoft.com/office/drawing/2014/main" id="{3F0525F4-AE0C-D3FC-320F-517D9C172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636" y="5618017"/>
            <a:ext cx="2673566" cy="20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Oval 1033">
            <a:extLst>
              <a:ext uri="{FF2B5EF4-FFF2-40B4-BE49-F238E27FC236}">
                <a16:creationId xmlns:a16="http://schemas.microsoft.com/office/drawing/2014/main" id="{FB03D256-A658-4849-92D9-1C10720C0101}"/>
              </a:ext>
            </a:extLst>
          </p:cNvPr>
          <p:cNvSpPr/>
          <p:nvPr/>
        </p:nvSpPr>
        <p:spPr>
          <a:xfrm>
            <a:off x="11028926" y="6485122"/>
            <a:ext cx="186817" cy="18681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Oval 1034">
            <a:extLst>
              <a:ext uri="{FF2B5EF4-FFF2-40B4-BE49-F238E27FC236}">
                <a16:creationId xmlns:a16="http://schemas.microsoft.com/office/drawing/2014/main" id="{FD13999A-F255-9BBC-FF42-5492D04FCA38}"/>
              </a:ext>
            </a:extLst>
          </p:cNvPr>
          <p:cNvSpPr/>
          <p:nvPr/>
        </p:nvSpPr>
        <p:spPr>
          <a:xfrm>
            <a:off x="10527935" y="5970118"/>
            <a:ext cx="186817" cy="186817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6" name="Straight Arrow Connector 1035">
            <a:extLst>
              <a:ext uri="{FF2B5EF4-FFF2-40B4-BE49-F238E27FC236}">
                <a16:creationId xmlns:a16="http://schemas.microsoft.com/office/drawing/2014/main" id="{8D850408-5D61-1074-D867-DA040D4CE7C2}"/>
              </a:ext>
            </a:extLst>
          </p:cNvPr>
          <p:cNvCxnSpPr>
            <a:stCxn id="1034" idx="1"/>
            <a:endCxn id="1035" idx="5"/>
          </p:cNvCxnSpPr>
          <p:nvPr/>
        </p:nvCxnSpPr>
        <p:spPr>
          <a:xfrm flipH="1" flipV="1">
            <a:off x="10687393" y="6129576"/>
            <a:ext cx="368892" cy="3829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7" name="Oval 1036">
            <a:extLst>
              <a:ext uri="{FF2B5EF4-FFF2-40B4-BE49-F238E27FC236}">
                <a16:creationId xmlns:a16="http://schemas.microsoft.com/office/drawing/2014/main" id="{644C8654-4CE5-DE61-18CB-2AB346651873}"/>
              </a:ext>
            </a:extLst>
          </p:cNvPr>
          <p:cNvSpPr/>
          <p:nvPr/>
        </p:nvSpPr>
        <p:spPr>
          <a:xfrm>
            <a:off x="11713590" y="6419156"/>
            <a:ext cx="186817" cy="1868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0" name="Straight Arrow Connector 1039">
            <a:extLst>
              <a:ext uri="{FF2B5EF4-FFF2-40B4-BE49-F238E27FC236}">
                <a16:creationId xmlns:a16="http://schemas.microsoft.com/office/drawing/2014/main" id="{7FCBC403-DEEE-2F7D-8FB6-90405FA3E297}"/>
              </a:ext>
            </a:extLst>
          </p:cNvPr>
          <p:cNvCxnSpPr>
            <a:stCxn id="1035" idx="6"/>
            <a:endCxn id="1037" idx="1"/>
          </p:cNvCxnSpPr>
          <p:nvPr/>
        </p:nvCxnSpPr>
        <p:spPr>
          <a:xfrm>
            <a:off x="10714752" y="6063527"/>
            <a:ext cx="1026197" cy="38298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1" name="TextBox 1040">
            <a:extLst>
              <a:ext uri="{FF2B5EF4-FFF2-40B4-BE49-F238E27FC236}">
                <a16:creationId xmlns:a16="http://schemas.microsoft.com/office/drawing/2014/main" id="{17E824C1-B146-DEA3-29B9-5AAA4E1FE103}"/>
              </a:ext>
            </a:extLst>
          </p:cNvPr>
          <p:cNvSpPr txBox="1"/>
          <p:nvPr/>
        </p:nvSpPr>
        <p:spPr>
          <a:xfrm>
            <a:off x="10863449" y="7555554"/>
            <a:ext cx="143849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endParaRPr lang="en-US" sz="3200" b="1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sz="3200" dirty="0"/>
            </a:br>
            <a:endParaRPr lang="en-US" sz="3200" dirty="0"/>
          </a:p>
        </p:txBody>
      </p:sp>
      <p:pic>
        <p:nvPicPr>
          <p:cNvPr id="1042" name="Picture 1041" descr="A close up of a plate&#10;&#10;Description automatically generated">
            <a:extLst>
              <a:ext uri="{FF2B5EF4-FFF2-40B4-BE49-F238E27FC236}">
                <a16:creationId xmlns:a16="http://schemas.microsoft.com/office/drawing/2014/main" id="{1CAE68A0-D6E7-F40B-185E-7FECB9FD3A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14457" y="5530297"/>
            <a:ext cx="15140603" cy="3592182"/>
          </a:xfrm>
          <a:prstGeom prst="rect">
            <a:avLst/>
          </a:prstGeom>
        </p:spPr>
      </p:pic>
      <p:sp>
        <p:nvSpPr>
          <p:cNvPr id="1043" name="TextShape 3">
            <a:extLst>
              <a:ext uri="{FF2B5EF4-FFF2-40B4-BE49-F238E27FC236}">
                <a16:creationId xmlns:a16="http://schemas.microsoft.com/office/drawing/2014/main" id="{279B078C-C632-DE79-D58E-EB494FCD6176}"/>
              </a:ext>
            </a:extLst>
          </p:cNvPr>
          <p:cNvSpPr txBox="1"/>
          <p:nvPr/>
        </p:nvSpPr>
        <p:spPr>
          <a:xfrm>
            <a:off x="13883867" y="12469934"/>
            <a:ext cx="16361621" cy="9309806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lIns="294840" tIns="147600" rIns="294840" bIns="147600">
            <a:noAutofit/>
          </a:bodyPr>
          <a:lstStyle/>
          <a:p>
            <a:endParaRPr lang="en-US" sz="10200" spc="-1" dirty="0">
              <a:solidFill>
                <a:srgbClr val="000000"/>
              </a:solidFill>
              <a:latin typeface="Calibri"/>
            </a:endParaRPr>
          </a:p>
          <a:p>
            <a:endParaRPr lang="en-US" sz="10200" b="0" strike="noStrike" spc="-1" dirty="0">
              <a:solidFill>
                <a:srgbClr val="000000"/>
              </a:solidFill>
              <a:latin typeface="Calibri"/>
            </a:endParaRPr>
          </a:p>
          <a:p>
            <a:endParaRPr lang="en-US" sz="3000" b="0" strike="noStrike" spc="-1" dirty="0">
              <a:solidFill>
                <a:srgbClr val="000000"/>
              </a:solidFill>
              <a:latin typeface="Calibri"/>
            </a:endParaRPr>
          </a:p>
          <a:p>
            <a:endParaRPr lang="en-US" sz="3000" spc="-1" dirty="0">
              <a:solidFill>
                <a:srgbClr val="000000"/>
              </a:solidFill>
              <a:latin typeface="Calibri"/>
            </a:endParaRPr>
          </a:p>
          <a:p>
            <a:pPr marL="457200" indent="-457200">
              <a:buFont typeface="Wingdings" pitchFamily="2" charset="2"/>
              <a:buChar char="q"/>
            </a:pPr>
            <a:endParaRPr lang="en" sz="3200" i="1" dirty="0"/>
          </a:p>
          <a:p>
            <a:pPr marL="457200" indent="-457200">
              <a:buFont typeface="Wingdings" pitchFamily="2" charset="2"/>
              <a:buChar char="q"/>
            </a:pPr>
            <a:endParaRPr lang="en" sz="3200" i="1" dirty="0"/>
          </a:p>
          <a:p>
            <a:pPr marL="457200" indent="-457200">
              <a:buFont typeface="Wingdings" pitchFamily="2" charset="2"/>
              <a:buChar char="q"/>
            </a:pPr>
            <a:endParaRPr lang="en-US" sz="3200" dirty="0"/>
          </a:p>
          <a:p>
            <a:pPr marL="457200" indent="-457200">
              <a:buFont typeface="Wingdings" pitchFamily="2" charset="2"/>
              <a:buChar char="q"/>
            </a:pPr>
            <a:endParaRPr lang="en-US" sz="3200" dirty="0"/>
          </a:p>
          <a:p>
            <a:pPr marL="457200" indent="-457200">
              <a:buFont typeface="Wingdings" pitchFamily="2" charset="2"/>
              <a:buChar char="q"/>
            </a:pPr>
            <a:endParaRPr lang="en-US" sz="3200" dirty="0"/>
          </a:p>
          <a:p>
            <a:pPr marL="457200" indent="-457200">
              <a:buFont typeface="Wingdings" pitchFamily="2" charset="2"/>
              <a:buChar char="q"/>
            </a:pPr>
            <a:endParaRPr lang="en-US" sz="3200" dirty="0"/>
          </a:p>
          <a:p>
            <a:endParaRPr lang="en-US" sz="3200" dirty="0"/>
          </a:p>
          <a:p>
            <a:pPr marL="457200" indent="-457200">
              <a:buFont typeface="Wingdings" pitchFamily="2" charset="2"/>
              <a:buChar char="q"/>
            </a:pPr>
            <a:r>
              <a:rPr lang="en-US" sz="3200" dirty="0"/>
              <a:t>Multimodal transformer encoder jointly learns gaze prediction and object grounding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dirty="0"/>
              <a:t>Autoregressive transformer decoder leverages fixation history to generate per-word “pack” of fixations – containing zero, one or several fixations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sz="3200" i="1" dirty="0"/>
          </a:p>
          <a:p>
            <a:pPr marL="457200" indent="-457200">
              <a:buFont typeface="Wingdings" pitchFamily="2" charset="2"/>
              <a:buChar char="q"/>
            </a:pPr>
            <a:endParaRPr lang="en-US" sz="3200" i="1" dirty="0"/>
          </a:p>
          <a:p>
            <a:pPr marL="457200" indent="-457200">
              <a:buFont typeface="Wingdings" pitchFamily="2" charset="2"/>
              <a:buChar char="q"/>
            </a:pPr>
            <a:endParaRPr lang="en-US" sz="3200" dirty="0"/>
          </a:p>
          <a:p>
            <a:pPr lvl="1"/>
            <a:endParaRPr lang="en-US" sz="3200" dirty="0"/>
          </a:p>
          <a:p>
            <a:pPr marL="1371600" lvl="2" indent="-457200">
              <a:buFont typeface="Courier New" panose="02070309020205020404" pitchFamily="49" charset="0"/>
              <a:buChar char="o"/>
            </a:pPr>
            <a:endParaRPr lang="en-US" sz="3200" dirty="0"/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3200" dirty="0"/>
          </a:p>
          <a:p>
            <a:pPr lvl="1"/>
            <a:r>
              <a:rPr lang="en-US" sz="3200" dirty="0"/>
              <a:t> </a:t>
            </a:r>
          </a:p>
          <a:p>
            <a:pPr lvl="1"/>
            <a:endParaRPr lang="en-US" sz="3200" dirty="0"/>
          </a:p>
          <a:p>
            <a:pPr marL="457200" indent="-457200">
              <a:buFont typeface="Wingdings" pitchFamily="2" charset="2"/>
              <a:buChar char="q"/>
            </a:pPr>
            <a:endParaRPr lang="en-US" sz="3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4" name="TextBox 1043">
            <a:extLst>
              <a:ext uri="{FF2B5EF4-FFF2-40B4-BE49-F238E27FC236}">
                <a16:creationId xmlns:a16="http://schemas.microsoft.com/office/drawing/2014/main" id="{157C9035-0F5F-30A5-AD25-1AC7B0DDC16A}"/>
              </a:ext>
            </a:extLst>
          </p:cNvPr>
          <p:cNvSpPr txBox="1"/>
          <p:nvPr/>
        </p:nvSpPr>
        <p:spPr>
          <a:xfrm>
            <a:off x="13908371" y="12469934"/>
            <a:ext cx="16337117" cy="83901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 in Referral Transformer (ART)</a:t>
            </a:r>
          </a:p>
        </p:txBody>
      </p:sp>
      <p:pic>
        <p:nvPicPr>
          <p:cNvPr id="1051" name="Picture 1050" descr="A diagram of a computer component&#10;&#10;Description automatically generated">
            <a:extLst>
              <a:ext uri="{FF2B5EF4-FFF2-40B4-BE49-F238E27FC236}">
                <a16:creationId xmlns:a16="http://schemas.microsoft.com/office/drawing/2014/main" id="{88138545-C29B-79E8-BDD1-726E542321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702" y="13308953"/>
            <a:ext cx="14094229" cy="6567204"/>
          </a:xfrm>
          <a:prstGeom prst="rect">
            <a:avLst/>
          </a:prstGeom>
        </p:spPr>
      </p:pic>
      <p:sp>
        <p:nvSpPr>
          <p:cNvPr id="1053" name="Google Shape;123;p15">
            <a:extLst>
              <a:ext uri="{FF2B5EF4-FFF2-40B4-BE49-F238E27FC236}">
                <a16:creationId xmlns:a16="http://schemas.microsoft.com/office/drawing/2014/main" id="{4E4FA05C-7CF9-58ED-79EC-7943E5967791}"/>
              </a:ext>
            </a:extLst>
          </p:cNvPr>
          <p:cNvSpPr txBox="1"/>
          <p:nvPr/>
        </p:nvSpPr>
        <p:spPr>
          <a:xfrm>
            <a:off x="30503888" y="9877591"/>
            <a:ext cx="13315123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Quantitative Results: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ART outperforms previous methods on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RefCOCO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-Gaze</a:t>
            </a:r>
          </a:p>
          <a:p>
            <a:pPr lvl="0" algn="ctr"/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57" name="Picture 1056">
            <a:extLst>
              <a:ext uri="{FF2B5EF4-FFF2-40B4-BE49-F238E27FC236}">
                <a16:creationId xmlns:a16="http://schemas.microsoft.com/office/drawing/2014/main" id="{BC6C536F-DBD8-38F1-0D04-DA49088965D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3245"/>
          <a:stretch/>
        </p:blipFill>
        <p:spPr>
          <a:xfrm>
            <a:off x="31086985" y="10572911"/>
            <a:ext cx="11737488" cy="9482063"/>
          </a:xfrm>
          <a:prstGeom prst="rect">
            <a:avLst/>
          </a:prstGeom>
        </p:spPr>
      </p:pic>
      <p:sp>
        <p:nvSpPr>
          <p:cNvPr id="1060" name="Google Shape;123;p15">
            <a:extLst>
              <a:ext uri="{FF2B5EF4-FFF2-40B4-BE49-F238E27FC236}">
                <a16:creationId xmlns:a16="http://schemas.microsoft.com/office/drawing/2014/main" id="{13C1BA39-AC0A-E96A-F1D0-9B7911DC769F}"/>
              </a:ext>
            </a:extLst>
          </p:cNvPr>
          <p:cNvSpPr txBox="1"/>
          <p:nvPr/>
        </p:nvSpPr>
        <p:spPr>
          <a:xfrm>
            <a:off x="32858535" y="19843225"/>
            <a:ext cx="8605827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Qualitative Results: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ART generates the most human-like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scanpaths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for incremental object referral.</a:t>
            </a:r>
          </a:p>
          <a:p>
            <a:pPr lvl="0" algn="ctr"/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64" name="Picture 1063">
            <a:extLst>
              <a:ext uri="{FF2B5EF4-FFF2-40B4-BE49-F238E27FC236}">
                <a16:creationId xmlns:a16="http://schemas.microsoft.com/office/drawing/2014/main" id="{144962CD-4D72-19C2-795B-9325BF4F97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86984" y="5713177"/>
            <a:ext cx="12078181" cy="4301428"/>
          </a:xfrm>
          <a:prstGeom prst="rect">
            <a:avLst/>
          </a:prstGeom>
        </p:spPr>
      </p:pic>
      <p:sp>
        <p:nvSpPr>
          <p:cNvPr id="1065" name="Rectangle 1064">
            <a:extLst>
              <a:ext uri="{FF2B5EF4-FFF2-40B4-BE49-F238E27FC236}">
                <a16:creationId xmlns:a16="http://schemas.microsoft.com/office/drawing/2014/main" id="{7B6F7BAD-FAAA-02AD-792C-E6B7D46F2346}"/>
              </a:ext>
            </a:extLst>
          </p:cNvPr>
          <p:cNvSpPr/>
          <p:nvPr/>
        </p:nvSpPr>
        <p:spPr>
          <a:xfrm>
            <a:off x="31086984" y="9305359"/>
            <a:ext cx="11801326" cy="4281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6" name="Rectangle 1065">
            <a:extLst>
              <a:ext uri="{FF2B5EF4-FFF2-40B4-BE49-F238E27FC236}">
                <a16:creationId xmlns:a16="http://schemas.microsoft.com/office/drawing/2014/main" id="{A0648DE8-6102-34AB-FD72-9F999C6C5802}"/>
              </a:ext>
            </a:extLst>
          </p:cNvPr>
          <p:cNvSpPr/>
          <p:nvPr/>
        </p:nvSpPr>
        <p:spPr>
          <a:xfrm>
            <a:off x="34098271" y="11296565"/>
            <a:ext cx="2802193" cy="2310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7" name="Rectangle 1066">
            <a:extLst>
              <a:ext uri="{FF2B5EF4-FFF2-40B4-BE49-F238E27FC236}">
                <a16:creationId xmlns:a16="http://schemas.microsoft.com/office/drawing/2014/main" id="{F6BC99F2-167F-ACFC-BF75-5759C2BDEBBF}"/>
              </a:ext>
            </a:extLst>
          </p:cNvPr>
          <p:cNvSpPr/>
          <p:nvPr/>
        </p:nvSpPr>
        <p:spPr>
          <a:xfrm>
            <a:off x="34103186" y="14428137"/>
            <a:ext cx="2802193" cy="2310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8" name="Rectangle 1067">
            <a:extLst>
              <a:ext uri="{FF2B5EF4-FFF2-40B4-BE49-F238E27FC236}">
                <a16:creationId xmlns:a16="http://schemas.microsoft.com/office/drawing/2014/main" id="{973BB9CB-C3D1-837A-4E48-BFF9568EFFEF}"/>
              </a:ext>
            </a:extLst>
          </p:cNvPr>
          <p:cNvSpPr/>
          <p:nvPr/>
        </p:nvSpPr>
        <p:spPr>
          <a:xfrm>
            <a:off x="34108101" y="17559712"/>
            <a:ext cx="2802193" cy="2310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9" name="Picture 2" descr="A QR Code">
            <a:extLst>
              <a:ext uri="{FF2B5EF4-FFF2-40B4-BE49-F238E27FC236}">
                <a16:creationId xmlns:a16="http://schemas.microsoft.com/office/drawing/2014/main" id="{78792783-E1A5-5F7E-C500-154ED2E35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9367" y="59856"/>
            <a:ext cx="2451239" cy="245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12454</TotalTime>
  <Words>293</Words>
  <Application>Microsoft Macintosh PowerPoint</Application>
  <PresentationFormat>Custom</PresentationFormat>
  <Paragraphs>84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Courier New</vt:lpstr>
      <vt:lpstr>Times New Roman</vt:lpstr>
      <vt:lpstr>Wingdings</vt:lpstr>
      <vt:lpstr>Office Theme</vt:lpstr>
      <vt:lpstr>PowerPoint Presentation</vt:lpstr>
    </vt:vector>
  </TitlesOfParts>
  <Company>Univ. of Colorado at Colorado Springs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here:  Maybe add some pictures and/or school logo on the left and right authors and affiliation</dc:title>
  <dc:subject/>
  <dc:creator>Terry Boult</dc:creator>
  <dc:description/>
  <cp:lastModifiedBy>Sounak Mondal</cp:lastModifiedBy>
  <cp:revision>54</cp:revision>
  <dcterms:created xsi:type="dcterms:W3CDTF">2014-05-29T01:41:03Z</dcterms:created>
  <dcterms:modified xsi:type="dcterms:W3CDTF">2024-09-17T16:56:33Z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Univ. of Colorado at Colorado Springs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Custom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</vt:i4>
  </property>
</Properties>
</file>