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73" r:id="rId5"/>
    <p:sldId id="259" r:id="rId6"/>
    <p:sldId id="261" r:id="rId7"/>
    <p:sldId id="272" r:id="rId8"/>
    <p:sldId id="271" r:id="rId9"/>
    <p:sldId id="262" r:id="rId10"/>
    <p:sldId id="263" r:id="rId11"/>
    <p:sldId id="264" r:id="rId12"/>
    <p:sldId id="265" r:id="rId13"/>
    <p:sldId id="268" r:id="rId14"/>
    <p:sldId id="270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1"/>
    <p:restoredTop sz="70110"/>
  </p:normalViewPr>
  <p:slideViewPr>
    <p:cSldViewPr snapToGrid="0">
      <p:cViewPr>
        <p:scale>
          <a:sx n="99" d="100"/>
          <a:sy n="99" d="100"/>
        </p:scale>
        <p:origin x="704" y="344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 everyone! This is </a:t>
            </a:r>
            <a:r>
              <a:rPr lang="en" dirty="0" err="1"/>
              <a:t>Sounak</a:t>
            </a:r>
            <a:r>
              <a:rPr lang="en" dirty="0"/>
              <a:t> Mondal from Stony Brook University. I am excited to talk about our paper on Gaze Prediction for Speech-directed Human Attention.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3a72730d4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3a72730d4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task is special in that each word may spur a variable number of fixations ranging from zero to several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call a sequence of fixation triggered by a word a pack of fixations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/>
              <a:t>Every valid pack contains fixations parameterized by 4 parameters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 </a:t>
            </a:r>
            <a:r>
              <a:rPr lang="en-US" dirty="0" err="1"/>
              <a:t>xy</a:t>
            </a:r>
            <a:r>
              <a:rPr lang="en-US" dirty="0"/>
              <a:t> location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Pack number that is the index of the pack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order which denotes the index of the fixation within the pack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also define two special packs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null pack for when a word does not trigger any fixations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a terminal pack for when the search process has ended – which may or may not occur before the end of the referring expression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predict the special packs and also the parameters of the valid fixations in the fixation prediction module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3a72730d4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3a72730d4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Previous methods </a:t>
            </a:r>
            <a:r>
              <a:rPr lang="en-US" dirty="0"/>
              <a:t>used a frozen object referral model or lacked one. However, since ART contains an object referral model, we can train and pre-train it.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we find that this yields better generalization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As shown here, we train the visual, language and </a:t>
            </a:r>
            <a:r>
              <a:rPr lang="en" sz="1100" dirty="0" err="1">
                <a:solidFill>
                  <a:schemeClr val="dk1"/>
                </a:solidFill>
              </a:rPr>
              <a:t>visuolinguistic</a:t>
            </a:r>
            <a:r>
              <a:rPr lang="en" sz="1100" dirty="0">
                <a:solidFill>
                  <a:schemeClr val="dk1"/>
                </a:solidFill>
              </a:rPr>
              <a:t> encoders on </a:t>
            </a:r>
            <a:r>
              <a:rPr lang="en" sz="1100" dirty="0" err="1">
                <a:solidFill>
                  <a:schemeClr val="dk1"/>
                </a:solidFill>
              </a:rPr>
              <a:t>RefCOCO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traini</a:t>
            </a:r>
            <a:r>
              <a:rPr lang="en-US" sz="1100" dirty="0">
                <a:solidFill>
                  <a:schemeClr val="dk1"/>
                </a:solidFill>
              </a:rPr>
              <a:t>ng data</a:t>
            </a:r>
            <a:r>
              <a:rPr lang="en" sz="1100" dirty="0">
                <a:solidFill>
                  <a:schemeClr val="dk1"/>
                </a:solidFill>
              </a:rPr>
              <a:t> for the object localization and target category prediction tasks.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3a72730d42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3a72730d42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we present the results of ART and other baseline methods on </a:t>
            </a:r>
            <a:r>
              <a:rPr lang="en" dirty="0" err="1"/>
              <a:t>RefCOCO</a:t>
            </a:r>
            <a:r>
              <a:rPr lang="en" dirty="0"/>
              <a:t>-Gaze.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 we can see clearly, ART outperforms previous methods by significant margins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3a72730d4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3a72730d4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Here, we show some qualitative results. We find the ART generates the most human-like </a:t>
            </a:r>
            <a:r>
              <a:rPr lang="en" dirty="0" err="1"/>
              <a:t>scanpaths</a:t>
            </a:r>
            <a:r>
              <a:rPr lang="en" dirty="0"/>
              <a:t> for this task – displaying waiting, scanning and verification strategies akin to human participants.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3a72730d4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3a72730d42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sum it up, we introduced the incremental object referral task for </a:t>
            </a:r>
            <a:r>
              <a:rPr lang="en" dirty="0" err="1"/>
              <a:t>scanpath</a:t>
            </a:r>
            <a:r>
              <a:rPr lang="en" dirty="0"/>
              <a:t> prediction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collected a large scale dataset called </a:t>
            </a:r>
            <a:r>
              <a:rPr lang="en" dirty="0" err="1"/>
              <a:t>RefCOCO</a:t>
            </a:r>
            <a:r>
              <a:rPr lang="en" dirty="0"/>
              <a:t>-Gaze for this task.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We also developed a novel architecture ART, carefully </a:t>
            </a:r>
            <a:r>
              <a:rPr lang="en-US" sz="1100" dirty="0"/>
              <a:t>designed for our incremental multimodal task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br>
              <a:rPr lang="en-US" sz="1100" dirty="0"/>
            </a:br>
            <a:r>
              <a:rPr lang="en-US" sz="1100" dirty="0"/>
              <a:t>and it outperforms several baselines on </a:t>
            </a:r>
            <a:r>
              <a:rPr lang="en-US" sz="1100" dirty="0" err="1"/>
              <a:t>RefCOCOGaze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hope ART and </a:t>
            </a:r>
            <a:r>
              <a:rPr lang="en" dirty="0" err="1"/>
              <a:t>RefCOCO</a:t>
            </a:r>
            <a:r>
              <a:rPr lang="en" dirty="0"/>
              <a:t>-Gaze will benefit researchers studying human integration of vision and language along with HCI researchers.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Code and dataset are </a:t>
            </a:r>
            <a:r>
              <a:rPr lang="en" dirty="0" err="1"/>
              <a:t>availab</a:t>
            </a:r>
            <a:r>
              <a:rPr lang="en-US"/>
              <a:t>le.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 for your attention.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3cc3a4396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3cc3a4396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Humans have always used referring expressions to incrementally direct attention to objects in a scene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example, in this scene, one might move their gaze to either animal on hearing the word “giraffe”,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decide to not move gaze for words like “on” and “the” as they don’t add any information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finally upon hearing the word “right”, they might fixate on the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Predicting gaze movements for  spoken instructions would therefore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Enable smooth voice-assisted human-computer interactions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also help study how humans integrate language and vision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3a72730d4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3a72730d4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a nutshell, our contributions are three-fold: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introduce </a:t>
            </a:r>
            <a:r>
              <a:rPr lang="en-US" sz="1100" dirty="0"/>
              <a:t>the </a:t>
            </a:r>
            <a:r>
              <a:rPr lang="en-US" sz="1100" b="1" dirty="0"/>
              <a:t>incremental object referral task</a:t>
            </a:r>
            <a:r>
              <a:rPr lang="en-US" sz="1100" dirty="0"/>
              <a:t> for gaze prediction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We create </a:t>
            </a:r>
            <a:r>
              <a:rPr lang="en-US" sz="1100" b="1" dirty="0" err="1"/>
              <a:t>RefCOCO</a:t>
            </a:r>
            <a:r>
              <a:rPr lang="en-US" sz="1100" b="1" dirty="0"/>
              <a:t>-Gaze</a:t>
            </a:r>
            <a:r>
              <a:rPr lang="en-US" sz="1100" dirty="0"/>
              <a:t>, a large-scale dataset of gaze behavior during this task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We propose ART, a gaze prediction model specifically designed for this task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Standard object referral task involves localizing an object referred to by a referring expression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Our novel Incremental object referral task involves </a:t>
            </a:r>
            <a:r>
              <a:rPr lang="en-US" sz="1100" dirty="0"/>
              <a:t>Predicting gaze of humans searching for a target in an image </a:t>
            </a:r>
            <a:r>
              <a:rPr lang="en-US" sz="1100" b="1" dirty="0"/>
              <a:t>while</a:t>
            </a:r>
            <a:r>
              <a:rPr lang="en-US" sz="1100" dirty="0"/>
              <a:t> they are hearing a referring expression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/>
              <a:t>Hence, prediction must be on a word-by-word basis and for our task, a word may trigger between zero and several fixations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2538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b881351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3b881351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study the incremental object referral task, we collected a large scale dataset called </a:t>
            </a:r>
            <a:r>
              <a:rPr lang="en-US" dirty="0" err="1"/>
              <a:t>RefCOCO</a:t>
            </a:r>
            <a:r>
              <a:rPr lang="en-US" dirty="0"/>
              <a:t>-Gaze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is based on </a:t>
            </a:r>
            <a:r>
              <a:rPr lang="en-US" dirty="0" err="1"/>
              <a:t>RefCOCO</a:t>
            </a:r>
            <a:r>
              <a:rPr lang="en-US" dirty="0"/>
              <a:t> dataset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RefCOCO</a:t>
            </a:r>
            <a:r>
              <a:rPr lang="en-US" dirty="0"/>
              <a:t>-Gaze has over 19000 </a:t>
            </a:r>
            <a:r>
              <a:rPr lang="en-US" dirty="0" err="1"/>
              <a:t>scanpaths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Which is collected from 220 participants listening to the referring expressions while searching for the object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cc3a43960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3cc3a43960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computationally modeling human gaze </a:t>
            </a:r>
            <a:r>
              <a:rPr lang="en-US" dirty="0" err="1"/>
              <a:t>scanpaths</a:t>
            </a:r>
            <a:r>
              <a:rPr lang="en-US" dirty="0"/>
              <a:t> for our  task, we designed Attention in Referral Transformer Model or ART.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three key components that set ART apart from previous </a:t>
            </a:r>
            <a:r>
              <a:rPr lang="en-US" dirty="0" err="1"/>
              <a:t>scanpath</a:t>
            </a:r>
            <a:r>
              <a:rPr lang="en-US" dirty="0"/>
              <a:t> prediction models 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learns </a:t>
            </a:r>
            <a:r>
              <a:rPr lang="en" sz="1100" i="1" dirty="0"/>
              <a:t>object grounding tasks underlying object referral along with gaze prediction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" sz="1100" i="1" dirty="0"/>
              <a:t>It contains a </a:t>
            </a:r>
            <a:r>
              <a:rPr lang="en-US" sz="1100" i="1" dirty="0"/>
              <a:t>Novel fixation prediction framework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ART’s design allows it to be  </a:t>
            </a:r>
            <a:r>
              <a:rPr lang="en-US" sz="1100" i="1" dirty="0"/>
              <a:t>Pre-trained on the underlying object referral task on larger </a:t>
            </a:r>
            <a:r>
              <a:rPr lang="en-US" sz="1100" i="1" dirty="0" err="1"/>
              <a:t>RefCOCO</a:t>
            </a:r>
            <a:r>
              <a:rPr lang="en-US" sz="1100" i="1" dirty="0"/>
              <a:t> dataset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 CONTAINS a visual encoder for images, a language encoder for each prefix of referring expression.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Both encodings are input to visuo-linguistic encoder which combines both modalities to predict target location and category along with providing visuo-linguistic context  to the decoder. The decoder uses fixation history encodings to generate embeddings of current fixations that are </a:t>
            </a:r>
            <a:r>
              <a:rPr lang="en-US" dirty="0" err="1"/>
              <a:t>finaly</a:t>
            </a:r>
            <a:r>
              <a:rPr lang="en-US" dirty="0"/>
              <a:t> predicted in the prediction module</a:t>
            </a:r>
          </a:p>
        </p:txBody>
      </p:sp>
    </p:spTree>
    <p:extLst>
      <p:ext uri="{BB962C8B-B14F-4D97-AF65-F5344CB8AC3E}">
        <p14:creationId xmlns:p14="http://schemas.microsoft.com/office/powerpoint/2010/main" val="2792335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5AB49471-FC96-3EE2-31E3-C0297863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cc3a43960_0_286:notes">
            <a:extLst>
              <a:ext uri="{FF2B5EF4-FFF2-40B4-BE49-F238E27FC236}">
                <a16:creationId xmlns:a16="http://schemas.microsoft.com/office/drawing/2014/main" id="{29AFB4E5-DA72-2F9E-307A-4FDDCA824A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3cc3a43960_0_286:notes">
            <a:extLst>
              <a:ext uri="{FF2B5EF4-FFF2-40B4-BE49-F238E27FC236}">
                <a16:creationId xmlns:a16="http://schemas.microsoft.com/office/drawing/2014/main" id="{A0D638F9-78CE-8777-1316-43D687379F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order to solve </a:t>
            </a:r>
            <a:r>
              <a:rPr lang="en" dirty="0" err="1"/>
              <a:t>ZeroGaze</a:t>
            </a:r>
            <a:r>
              <a:rPr lang="en" dirty="0"/>
              <a:t> problem, we propose the novel </a:t>
            </a:r>
            <a:r>
              <a:rPr lang="en" dirty="0" err="1"/>
              <a:t>Gazeformer</a:t>
            </a:r>
            <a:r>
              <a:rPr lang="en" dirty="0"/>
              <a:t> model which improves scalability, accuracy and efficiency of gaze prediction.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There are three key components of </a:t>
            </a:r>
            <a:r>
              <a:rPr lang="en" dirty="0" err="1"/>
              <a:t>Gazeformer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Language-based Target Encoding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Transformer Encoder-Decoder Architecture, and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Fixation Modeling in Continuous Image Space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71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a72730d4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3a72730d4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hypothesize that two processes underlie our task: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 localization and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target category prediction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an image and referring expression input to ART for predicting </a:t>
            </a:r>
            <a:r>
              <a:rPr lang="en-US" dirty="0" err="1"/>
              <a:t>scanpaths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expect it to benefit from learning object localization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target category prediction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 we </a:t>
            </a:r>
            <a:r>
              <a:rPr lang="en-US" dirty="0" err="1"/>
              <a:t>trrain</a:t>
            </a:r>
            <a:r>
              <a:rPr lang="en-US" dirty="0"/>
              <a:t> ART </a:t>
            </a:r>
            <a:r>
              <a:rPr lang="en-US" dirty="0" err="1"/>
              <a:t>onboth</a:t>
            </a:r>
            <a:r>
              <a:rPr lang="en-US" dirty="0"/>
              <a:t> tasks along with </a:t>
            </a:r>
            <a:r>
              <a:rPr lang="en-US" dirty="0" err="1"/>
              <a:t>scanpath</a:t>
            </a:r>
            <a:r>
              <a:rPr lang="en-US" dirty="0"/>
              <a:t> prediction objective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we do this with both complete and partial expressions – something that is unsupported by previous methods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jp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0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16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A person wearing glasses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25228"/>
          <a:stretch/>
        </p:blipFill>
        <p:spPr>
          <a:xfrm rot="-5400000">
            <a:off x="310349" y="1903916"/>
            <a:ext cx="1070665" cy="10739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-133057" y="2972833"/>
            <a:ext cx="194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Sounak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Mondal</a:t>
            </a:r>
            <a:endParaRPr b="1" dirty="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6">
            <a:alphaModFix/>
          </a:blip>
          <a:srcRect l="10726" r="9465" b="11055"/>
          <a:stretch/>
        </p:blipFill>
        <p:spPr>
          <a:xfrm>
            <a:off x="2738439" y="1831166"/>
            <a:ext cx="1148164" cy="114469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2695719" y="2969116"/>
            <a:ext cx="121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Zhibo</a:t>
            </a:r>
            <a:r>
              <a:rPr lang="en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Yang</a:t>
            </a:r>
            <a:endParaRPr dirty="0"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0537" y="1836590"/>
            <a:ext cx="1145164" cy="114516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136519" y="2975447"/>
            <a:ext cx="181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Seoyoung</a:t>
            </a: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Ahn</a:t>
            </a:r>
            <a:endParaRPr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8">
            <a:alphaModFix/>
          </a:blip>
          <a:srcRect b="5926"/>
          <a:stretch/>
        </p:blipFill>
        <p:spPr>
          <a:xfrm>
            <a:off x="6558467" y="1838475"/>
            <a:ext cx="1183982" cy="118255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6301889" y="2979642"/>
            <a:ext cx="1759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Gregory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Zelinsky</a:t>
            </a:r>
            <a:endParaRPr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48148" y="1849000"/>
            <a:ext cx="1172033" cy="117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4986254" y="2978282"/>
            <a:ext cx="1759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Dimitris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Samaras</a:t>
            </a:r>
            <a:endParaRPr dirty="0"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10">
            <a:alphaModFix/>
          </a:blip>
          <a:srcRect b="11971"/>
          <a:stretch/>
        </p:blipFill>
        <p:spPr>
          <a:xfrm>
            <a:off x="7855195" y="1860017"/>
            <a:ext cx="1143058" cy="114305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7496633" y="2991528"/>
            <a:ext cx="181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Minh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Hoai</a:t>
            </a:r>
            <a:endParaRPr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46825" y="67975"/>
            <a:ext cx="9050342" cy="14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480" dirty="0"/>
              <a:t>Look Hear: Gaze Prediction for </a:t>
            </a:r>
            <a:br>
              <a:rPr lang="en-US" sz="3480" dirty="0"/>
            </a:br>
            <a:r>
              <a:rPr lang="en-US" sz="3480" dirty="0"/>
              <a:t>Speech-directed Human Attention</a:t>
            </a:r>
            <a:endParaRPr sz="2980" dirty="0"/>
          </a:p>
        </p:txBody>
      </p:sp>
      <p:pic>
        <p:nvPicPr>
          <p:cNvPr id="12" name="Picture 11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13EA59D-9D10-7A57-AE8E-7EF334F36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6167" y="3959773"/>
            <a:ext cx="4144136" cy="7004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3AE9E1-928E-C0DD-C30F-268AA099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776" y="1831041"/>
            <a:ext cx="1134050" cy="11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3;p13">
            <a:extLst>
              <a:ext uri="{FF2B5EF4-FFF2-40B4-BE49-F238E27FC236}">
                <a16:creationId xmlns:a16="http://schemas.microsoft.com/office/drawing/2014/main" id="{B2EEF411-01FD-14A7-B095-FF945B2C5783}"/>
              </a:ext>
            </a:extLst>
          </p:cNvPr>
          <p:cNvSpPr txBox="1"/>
          <p:nvPr/>
        </p:nvSpPr>
        <p:spPr>
          <a:xfrm>
            <a:off x="3684997" y="2978283"/>
            <a:ext cx="1759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Niranjan Balasubramanian</a:t>
            </a:r>
          </a:p>
        </p:txBody>
      </p:sp>
      <p:pic>
        <p:nvPicPr>
          <p:cNvPr id="1030" name="Picture 6" descr="European Conference on Computer Vision (ECCV), 2024 | ServiceNow Research">
            <a:extLst>
              <a:ext uri="{FF2B5EF4-FFF2-40B4-BE49-F238E27FC236}">
                <a16:creationId xmlns:a16="http://schemas.microsoft.com/office/drawing/2014/main" id="{336403D0-F646-FC6D-3704-60AD4818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4" y="3538499"/>
            <a:ext cx="2391372" cy="138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udio 20">
            <a:extLst>
              <a:ext uri="{FF2B5EF4-FFF2-40B4-BE49-F238E27FC236}">
                <a16:creationId xmlns:a16="http://schemas.microsoft.com/office/drawing/2014/main" id="{DBCDAFA6-9A17-51FA-C3C6-1AACA7F71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5"/>
    </mc:Choice>
    <mc:Fallback>
      <p:transition spd="slow" advTm="1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Novel Fixation Prediction Framework</a:t>
            </a:r>
            <a:endParaRPr dirty="0"/>
          </a:p>
        </p:txBody>
      </p:sp>
      <p:sp>
        <p:nvSpPr>
          <p:cNvPr id="190" name="Google Shape;190;p20"/>
          <p:cNvSpPr txBox="1"/>
          <p:nvPr/>
        </p:nvSpPr>
        <p:spPr>
          <a:xfrm>
            <a:off x="249525" y="1068025"/>
            <a:ext cx="7042500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>
              <a:buSzPts val="1600"/>
              <a:buChar char="●"/>
            </a:pPr>
            <a:r>
              <a:rPr lang="en-US" sz="1600" dirty="0"/>
              <a:t>Under our task, a variable number of fixations may be triggered by a word – zero or one or several</a:t>
            </a:r>
          </a:p>
          <a:p>
            <a:pPr marL="914400" lvl="1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Each word triggers a “pack” of fixations</a:t>
            </a:r>
          </a:p>
          <a:p>
            <a:pPr marL="457200" lvl="1" indent="-330200">
              <a:buSzPts val="1600"/>
              <a:buChar char="●"/>
            </a:pPr>
            <a:r>
              <a:rPr lang="en-US" sz="1600" dirty="0"/>
              <a:t>A </a:t>
            </a:r>
            <a:r>
              <a:rPr lang="en-US" sz="1600" b="1" dirty="0"/>
              <a:t>valid pack</a:t>
            </a:r>
            <a:r>
              <a:rPr lang="en-US" sz="1600" dirty="0"/>
              <a:t> contains fixations parameterized by 4 parameters</a:t>
            </a:r>
          </a:p>
          <a:p>
            <a:pPr marL="914400" lvl="2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x-location, y-location</a:t>
            </a:r>
          </a:p>
          <a:p>
            <a:pPr marL="914400" lvl="2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pack number (index of the pack)</a:t>
            </a:r>
          </a:p>
          <a:p>
            <a:pPr marL="914400" lvl="2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order (within-pack index)</a:t>
            </a:r>
          </a:p>
          <a:p>
            <a:pPr marL="457200" lvl="1" indent="-330200">
              <a:buSzPts val="1600"/>
              <a:buChar char="●"/>
            </a:pPr>
            <a:r>
              <a:rPr lang="en-US" sz="1600" dirty="0"/>
              <a:t>Special packs</a:t>
            </a:r>
          </a:p>
          <a:p>
            <a:pPr marL="914400" lvl="1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A word may not inspire any fixations at all, yielding a </a:t>
            </a:r>
            <a:r>
              <a:rPr lang="en-US" sz="1600" b="1" dirty="0"/>
              <a:t>null pack</a:t>
            </a:r>
          </a:p>
          <a:p>
            <a:pPr marL="914400" lvl="1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A </a:t>
            </a:r>
            <a:r>
              <a:rPr lang="en-US" sz="1600" b="1" dirty="0"/>
              <a:t>terminal pack </a:t>
            </a:r>
            <a:r>
              <a:rPr lang="en-US" sz="1600" dirty="0"/>
              <a:t>denotes the end of </a:t>
            </a:r>
            <a:r>
              <a:rPr lang="en-US" sz="1600" dirty="0" err="1"/>
              <a:t>scanpath</a:t>
            </a:r>
            <a:r>
              <a:rPr lang="en-US" sz="1600" dirty="0"/>
              <a:t> (EOS).</a:t>
            </a:r>
          </a:p>
          <a:p>
            <a:pPr marL="457200" lvl="1" indent="-330200">
              <a:buSzPts val="1600"/>
              <a:buChar char="●"/>
            </a:pPr>
            <a:r>
              <a:rPr lang="en-US" sz="1600" dirty="0"/>
              <a:t>We predict special packs and parameters of valid fixations in the fixation prediction module </a:t>
            </a:r>
          </a:p>
          <a:p>
            <a:pPr marL="127000" lvl="1">
              <a:buSzPts val="1600"/>
            </a:pPr>
            <a:endParaRPr lang="en-US" sz="1600" b="1" dirty="0"/>
          </a:p>
        </p:txBody>
      </p:sp>
      <p:pic>
        <p:nvPicPr>
          <p:cNvPr id="2" name="Picture 1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76793C32-E5A1-FA24-56AF-CEF1948BFA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804" t="11816" b="45280"/>
          <a:stretch/>
        </p:blipFill>
        <p:spPr>
          <a:xfrm>
            <a:off x="7292025" y="1863412"/>
            <a:ext cx="1289496" cy="1416676"/>
          </a:xfrm>
          <a:prstGeom prst="rect">
            <a:avLst/>
          </a:prstGeom>
        </p:spPr>
      </p:pic>
      <p:pic>
        <p:nvPicPr>
          <p:cNvPr id="55" name="Audio 54">
            <a:extLst>
              <a:ext uri="{FF2B5EF4-FFF2-40B4-BE49-F238E27FC236}">
                <a16:creationId xmlns:a16="http://schemas.microsoft.com/office/drawing/2014/main" id="{9A0C06EA-FF4B-3833-49A5-67DEC79CA3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32"/>
    </mc:Choice>
    <mc:Fallback>
      <p:transition spd="slow" advTm="4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Pre-training ART on object referral </a:t>
            </a:r>
            <a:endParaRPr dirty="0"/>
          </a:p>
        </p:txBody>
      </p:sp>
      <p:sp>
        <p:nvSpPr>
          <p:cNvPr id="270" name="Google Shape;270;p21"/>
          <p:cNvSpPr txBox="1"/>
          <p:nvPr/>
        </p:nvSpPr>
        <p:spPr>
          <a:xfrm>
            <a:off x="311700" y="1121600"/>
            <a:ext cx="821219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>
              <a:buSzPts val="1600"/>
              <a:buChar char="●"/>
            </a:pPr>
            <a:r>
              <a:rPr lang="en" sz="1600" dirty="0"/>
              <a:t>Unlike previous methods, we can pre-train ART on </a:t>
            </a:r>
            <a:r>
              <a:rPr lang="en" sz="1600" dirty="0" err="1"/>
              <a:t>RefCOCO</a:t>
            </a:r>
            <a:r>
              <a:rPr lang="en" sz="1600" dirty="0"/>
              <a:t> </a:t>
            </a:r>
          </a:p>
          <a:p>
            <a:pPr marL="914400" lvl="4" indent="-330200">
              <a:buSzPts val="1600"/>
              <a:buFont typeface="Courier New" panose="02070309020205020404" pitchFamily="49" charset="0"/>
              <a:buChar char="o"/>
            </a:pPr>
            <a:r>
              <a:rPr lang="en" sz="1600" dirty="0"/>
              <a:t>Helps </a:t>
            </a:r>
            <a:r>
              <a:rPr lang="en-US" sz="1600" dirty="0"/>
              <a:t>generalize better despite training on a much smaller gaze dataset </a:t>
            </a:r>
            <a:endParaRPr sz="1600" dirty="0"/>
          </a:p>
        </p:txBody>
      </p:sp>
      <p:pic>
        <p:nvPicPr>
          <p:cNvPr id="8" name="Picture 7" descr="A diagram of a computer language&#10;&#10;Description automatically generated">
            <a:extLst>
              <a:ext uri="{FF2B5EF4-FFF2-40B4-BE49-F238E27FC236}">
                <a16:creationId xmlns:a16="http://schemas.microsoft.com/office/drawing/2014/main" id="{117D0964-05F5-742D-29F6-CC8D073B2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5" y="2033496"/>
            <a:ext cx="5842000" cy="270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D0C11-E970-9658-1C2B-2D01A3506E91}"/>
              </a:ext>
            </a:extLst>
          </p:cNvPr>
          <p:cNvSpPr txBox="1"/>
          <p:nvPr/>
        </p:nvSpPr>
        <p:spPr>
          <a:xfrm>
            <a:off x="7175156" y="2083441"/>
            <a:ext cx="2035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Object localization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F0C06-0D26-B5C5-EAE2-0ADD92156987}"/>
              </a:ext>
            </a:extLst>
          </p:cNvPr>
          <p:cNvSpPr txBox="1"/>
          <p:nvPr/>
        </p:nvSpPr>
        <p:spPr>
          <a:xfrm>
            <a:off x="7175155" y="2459321"/>
            <a:ext cx="2035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Target Category Prediction</a:t>
            </a:r>
          </a:p>
        </p:txBody>
      </p:sp>
      <p:pic>
        <p:nvPicPr>
          <p:cNvPr id="318" name="Audio 317">
            <a:extLst>
              <a:ext uri="{FF2B5EF4-FFF2-40B4-BE49-F238E27FC236}">
                <a16:creationId xmlns:a16="http://schemas.microsoft.com/office/drawing/2014/main" id="{3E71B4C0-A454-7EF3-0EF2-D18B2AE88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0"/>
    </mc:Choice>
    <mc:Fallback>
      <p:transition spd="slow" advTm="2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87C2DD-4327-8BB1-018A-EFDE867E2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25" y="972817"/>
            <a:ext cx="7941726" cy="2828304"/>
          </a:xfrm>
          <a:prstGeom prst="rect">
            <a:avLst/>
          </a:prstGeom>
        </p:spPr>
      </p:pic>
      <p:sp>
        <p:nvSpPr>
          <p:cNvPr id="302" name="Google Shape;30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Experimental Results</a:t>
            </a:r>
            <a:endParaRPr dirty="0"/>
          </a:p>
        </p:txBody>
      </p:sp>
      <p:sp>
        <p:nvSpPr>
          <p:cNvPr id="308" name="Google Shape;308;p22"/>
          <p:cNvSpPr txBox="1"/>
          <p:nvPr/>
        </p:nvSpPr>
        <p:spPr>
          <a:xfrm>
            <a:off x="531975" y="3668120"/>
            <a:ext cx="8300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ART outperforms previous methods on </a:t>
            </a:r>
            <a:r>
              <a:rPr lang="en-US" sz="1600" dirty="0" err="1">
                <a:solidFill>
                  <a:schemeClr val="dk1"/>
                </a:solidFill>
              </a:rPr>
              <a:t>RefCOCO</a:t>
            </a:r>
            <a:r>
              <a:rPr lang="en-US" sz="1600" dirty="0">
                <a:solidFill>
                  <a:schemeClr val="dk1"/>
                </a:solidFill>
              </a:rPr>
              <a:t>-Gaze</a:t>
            </a:r>
            <a:endParaRPr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C794D-676D-0510-7940-36C57752F9FF}"/>
              </a:ext>
            </a:extLst>
          </p:cNvPr>
          <p:cNvSpPr/>
          <p:nvPr/>
        </p:nvSpPr>
        <p:spPr>
          <a:xfrm>
            <a:off x="311700" y="3363310"/>
            <a:ext cx="7813175" cy="304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Audio 47">
            <a:extLst>
              <a:ext uri="{FF2B5EF4-FFF2-40B4-BE49-F238E27FC236}">
                <a16:creationId xmlns:a16="http://schemas.microsoft.com/office/drawing/2014/main" id="{4AB07266-51E2-A05E-4309-76D34EFAF0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5"/>
    </mc:Choice>
    <mc:Fallback>
      <p:transition spd="slow" advTm="1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0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9F7D16-CD46-C20C-A63C-5643FA2DAE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45"/>
          <a:stretch/>
        </p:blipFill>
        <p:spPr>
          <a:xfrm>
            <a:off x="2036485" y="1028611"/>
            <a:ext cx="4293265" cy="3468290"/>
          </a:xfrm>
          <a:prstGeom prst="rect">
            <a:avLst/>
          </a:prstGeom>
        </p:spPr>
      </p:pic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Results: Qualitative</a:t>
            </a:r>
            <a:endParaRPr/>
          </a:p>
        </p:txBody>
      </p:sp>
      <p:sp>
        <p:nvSpPr>
          <p:cNvPr id="329" name="Google Shape;329;p25"/>
          <p:cNvSpPr txBox="1"/>
          <p:nvPr/>
        </p:nvSpPr>
        <p:spPr>
          <a:xfrm>
            <a:off x="1536900" y="4466422"/>
            <a:ext cx="60702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i="1" dirty="0"/>
              <a:t>ART </a:t>
            </a:r>
            <a:r>
              <a:rPr lang="en-US" sz="1600" i="1" dirty="0"/>
              <a:t>generates the most human-like </a:t>
            </a:r>
            <a:r>
              <a:rPr lang="en-US" sz="1600" i="1" dirty="0" err="1"/>
              <a:t>scanpaths</a:t>
            </a:r>
            <a:r>
              <a:rPr lang="en-US" sz="1600" i="1" dirty="0"/>
              <a:t> for incremental object referral</a:t>
            </a:r>
            <a:endParaRPr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9759C-205E-4BD2-2B1C-EFF48F2827A7}"/>
              </a:ext>
            </a:extLst>
          </p:cNvPr>
          <p:cNvSpPr/>
          <p:nvPr/>
        </p:nvSpPr>
        <p:spPr>
          <a:xfrm>
            <a:off x="3131332" y="1283389"/>
            <a:ext cx="1030014" cy="8828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B442C-7CEB-31CD-23B4-E36E52B29563}"/>
              </a:ext>
            </a:extLst>
          </p:cNvPr>
          <p:cNvSpPr/>
          <p:nvPr/>
        </p:nvSpPr>
        <p:spPr>
          <a:xfrm>
            <a:off x="3125703" y="2424508"/>
            <a:ext cx="1030014" cy="8828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4BDEB-51AD-9C10-1195-976664BF88A7}"/>
              </a:ext>
            </a:extLst>
          </p:cNvPr>
          <p:cNvSpPr/>
          <p:nvPr/>
        </p:nvSpPr>
        <p:spPr>
          <a:xfrm>
            <a:off x="3130959" y="3566760"/>
            <a:ext cx="1030014" cy="8828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udio 27">
            <a:extLst>
              <a:ext uri="{FF2B5EF4-FFF2-40B4-BE49-F238E27FC236}">
                <a16:creationId xmlns:a16="http://schemas.microsoft.com/office/drawing/2014/main" id="{A6C0C142-9AE8-8DC3-1BC7-A0B71761C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2"/>
    </mc:Choice>
    <mc:Fallback>
      <p:transition spd="slow" advTm="1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29" grpId="0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 and Future Work</a:t>
            </a:r>
            <a:endParaRPr dirty="0"/>
          </a:p>
        </p:txBody>
      </p:sp>
      <p:sp>
        <p:nvSpPr>
          <p:cNvPr id="345" name="Google Shape;345;p27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5747700" cy="372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We introduced the </a:t>
            </a:r>
            <a:r>
              <a:rPr lang="en" sz="1600" i="1" dirty="0"/>
              <a:t>incremental object referral</a:t>
            </a:r>
            <a:r>
              <a:rPr lang="en" sz="1600" dirty="0"/>
              <a:t> task for gaze prediction</a:t>
            </a:r>
            <a:endParaRPr sz="16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We collected </a:t>
            </a:r>
            <a:r>
              <a:rPr lang="en" sz="1600" dirty="0" err="1"/>
              <a:t>RefCOCO</a:t>
            </a:r>
            <a:r>
              <a:rPr lang="en" sz="1600" dirty="0"/>
              <a:t>-Gaze dataset for gaze behavior during incremental object referral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lang="en" sz="16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We developed a novel multimodal </a:t>
            </a:r>
            <a:r>
              <a:rPr lang="en" sz="1600" dirty="0" err="1"/>
              <a:t>scanpath</a:t>
            </a:r>
            <a:r>
              <a:rPr lang="en" sz="1600" dirty="0"/>
              <a:t> </a:t>
            </a:r>
            <a:r>
              <a:rPr lang="en-US" sz="1600" dirty="0"/>
              <a:t>model, ART, specifically designed for our incremental multimodal task</a:t>
            </a: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lang="en" sz="1600" i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i="1" dirty="0"/>
              <a:t>ART outperforms </a:t>
            </a:r>
            <a:r>
              <a:rPr lang="en" sz="1600" dirty="0"/>
              <a:t>previous </a:t>
            </a:r>
            <a:r>
              <a:rPr lang="en" sz="1600" dirty="0" err="1"/>
              <a:t>scanpath</a:t>
            </a:r>
            <a:r>
              <a:rPr lang="en" sz="1600" dirty="0"/>
              <a:t> prediction methods on </a:t>
            </a:r>
            <a:r>
              <a:rPr lang="en" sz="1600" dirty="0" err="1"/>
              <a:t>RefCOCO</a:t>
            </a:r>
            <a:r>
              <a:rPr lang="en" sz="1600" dirty="0"/>
              <a:t>-Gaze</a:t>
            </a:r>
            <a:endParaRPr sz="16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lvl="0" indent="-330200">
              <a:lnSpc>
                <a:spcPct val="100000"/>
              </a:lnSpc>
              <a:buSzPts val="1600"/>
            </a:pPr>
            <a:r>
              <a:rPr lang="en" sz="1600" dirty="0"/>
              <a:t>We believe </a:t>
            </a:r>
            <a:r>
              <a:rPr lang="en" sz="1600" i="1" dirty="0"/>
              <a:t>ART and </a:t>
            </a:r>
            <a:r>
              <a:rPr lang="en" sz="1600" i="1" dirty="0" err="1"/>
              <a:t>RefCOCO</a:t>
            </a:r>
            <a:r>
              <a:rPr lang="en" sz="1600" i="1" dirty="0"/>
              <a:t>-G</a:t>
            </a:r>
            <a:r>
              <a:rPr lang="en-US" sz="1600" i="1" dirty="0"/>
              <a:t>a</a:t>
            </a:r>
            <a:r>
              <a:rPr lang="en" sz="1600" i="1" dirty="0"/>
              <a:t>ze will</a:t>
            </a:r>
            <a:r>
              <a:rPr lang="en" sz="1600" dirty="0"/>
              <a:t> benefit </a:t>
            </a:r>
            <a:r>
              <a:rPr lang="en-US" sz="1600" dirty="0"/>
              <a:t>researchers studying human integration of vision and language, and HCI researchers alike</a:t>
            </a:r>
            <a:endParaRPr sz="16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lvl="0" indent="-330200">
              <a:buSzPts val="1600"/>
            </a:pPr>
            <a:r>
              <a:rPr lang="en" sz="1600" dirty="0"/>
              <a:t>Code and dataset are available at </a:t>
            </a:r>
            <a:r>
              <a:rPr lang="en-US" sz="1600" dirty="0"/>
              <a:t>https://</a:t>
            </a:r>
            <a:r>
              <a:rPr lang="en-US" sz="1600" dirty="0" err="1"/>
              <a:t>sites.google.com</a:t>
            </a:r>
            <a:r>
              <a:rPr lang="en-US" sz="1600" dirty="0"/>
              <a:t>/view/</a:t>
            </a:r>
            <a:r>
              <a:rPr lang="en-US" sz="1600" dirty="0" err="1"/>
              <a:t>refcoco</a:t>
            </a:r>
            <a:r>
              <a:rPr lang="en-US" sz="1600" dirty="0"/>
              <a:t>-gaze</a:t>
            </a:r>
            <a:endParaRPr sz="1600" dirty="0"/>
          </a:p>
        </p:txBody>
      </p:sp>
      <p:pic>
        <p:nvPicPr>
          <p:cNvPr id="6146" name="Picture 2" descr="A QR Code">
            <a:extLst>
              <a:ext uri="{FF2B5EF4-FFF2-40B4-BE49-F238E27FC236}">
                <a16:creationId xmlns:a16="http://schemas.microsoft.com/office/drawing/2014/main" id="{334576AB-51DA-59E9-D67A-6321664B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38" y="122905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Audio 370">
            <a:extLst>
              <a:ext uri="{FF2B5EF4-FFF2-40B4-BE49-F238E27FC236}">
                <a16:creationId xmlns:a16="http://schemas.microsoft.com/office/drawing/2014/main" id="{679AD89D-9BA6-EE8C-A279-FDC3B6257C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7"/>
    </mc:Choice>
    <mc:Fallback>
      <p:transition spd="slow" advTm="2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Motivation</a:t>
            </a:r>
            <a:endParaRPr dirty="0"/>
          </a:p>
        </p:txBody>
      </p:sp>
      <p:sp>
        <p:nvSpPr>
          <p:cNvPr id="78" name="Google Shape;78;p14"/>
          <p:cNvSpPr txBox="1"/>
          <p:nvPr/>
        </p:nvSpPr>
        <p:spPr>
          <a:xfrm>
            <a:off x="311699" y="1741425"/>
            <a:ext cx="5475439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>
              <a:buClr>
                <a:schemeClr val="dk2"/>
              </a:buClr>
              <a:buSzPts val="1600"/>
              <a:buChar char="●"/>
            </a:pPr>
            <a:r>
              <a:rPr lang="en-US" sz="1600" dirty="0">
                <a:solidFill>
                  <a:schemeClr val="dk2"/>
                </a:solidFill>
              </a:rPr>
              <a:t>Humans use </a:t>
            </a:r>
            <a:r>
              <a:rPr lang="en-US" sz="1600" b="1" dirty="0">
                <a:solidFill>
                  <a:schemeClr val="dk2"/>
                </a:solidFill>
              </a:rPr>
              <a:t>referring expressions</a:t>
            </a:r>
            <a:r>
              <a:rPr lang="en-US" sz="1600" dirty="0">
                <a:solidFill>
                  <a:schemeClr val="dk2"/>
                </a:solidFill>
              </a:rPr>
              <a:t> to incrementally direct each others’ attention to objects in a scene</a:t>
            </a:r>
          </a:p>
          <a:p>
            <a:pPr marL="457200" lvl="0" indent="-330200">
              <a:buClr>
                <a:schemeClr val="dk2"/>
              </a:buClr>
              <a:buSzPts val="1600"/>
              <a:buChar char="●"/>
            </a:pPr>
            <a:r>
              <a:rPr lang="en-US" sz="1600" dirty="0">
                <a:solidFill>
                  <a:schemeClr val="dk2"/>
                </a:solidFill>
              </a:rPr>
              <a:t>Predicting gaze movements will </a:t>
            </a:r>
          </a:p>
          <a:p>
            <a:pPr marL="914400" lvl="6" indent="-330200">
              <a:buClr>
                <a:schemeClr val="dk2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dk2"/>
                </a:solidFill>
              </a:rPr>
              <a:t>Enable voice-assisted HCI applications</a:t>
            </a:r>
          </a:p>
          <a:p>
            <a:pPr marL="914400" lvl="6" indent="-330200">
              <a:buClr>
                <a:schemeClr val="dk2"/>
              </a:buClr>
              <a:buSzPts val="16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dk2"/>
                </a:solidFill>
              </a:rPr>
              <a:t>Help generate testable hypotheses about how humans integrate language and vision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7982EC1D-59BF-1BDA-4090-7927FA4F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683" y="1933903"/>
            <a:ext cx="2256221" cy="16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4707B-2F15-9A27-F493-DC9979FA1F5E}"/>
              </a:ext>
            </a:extLst>
          </p:cNvPr>
          <p:cNvSpPr txBox="1"/>
          <p:nvPr/>
        </p:nvSpPr>
        <p:spPr>
          <a:xfrm>
            <a:off x="6723991" y="3649609"/>
            <a:ext cx="12139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Lato" panose="020F0502020204030203" pitchFamily="34" charset="0"/>
              </a:rPr>
              <a:t>giraffe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2CCD0-674E-97CA-D47C-2DEA754C4235}"/>
              </a:ext>
            </a:extLst>
          </p:cNvPr>
          <p:cNvSpPr/>
          <p:nvPr/>
        </p:nvSpPr>
        <p:spPr>
          <a:xfrm>
            <a:off x="7464973" y="2801007"/>
            <a:ext cx="157655" cy="1576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2BABDC-8254-65A5-750D-C85DF54D3E8F}"/>
              </a:ext>
            </a:extLst>
          </p:cNvPr>
          <p:cNvSpPr/>
          <p:nvPr/>
        </p:nvSpPr>
        <p:spPr>
          <a:xfrm>
            <a:off x="6963982" y="2286003"/>
            <a:ext cx="157655" cy="15765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B6BF6B-B8E0-D8BE-466D-20F716886D3B}"/>
              </a:ext>
            </a:extLst>
          </p:cNvPr>
          <p:cNvCxnSpPr>
            <a:stCxn id="10" idx="1"/>
            <a:endCxn id="11" idx="5"/>
          </p:cNvCxnSpPr>
          <p:nvPr/>
        </p:nvCxnSpPr>
        <p:spPr>
          <a:xfrm flipH="1" flipV="1">
            <a:off x="7098549" y="2420570"/>
            <a:ext cx="389512" cy="4035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A252A26-176B-60BE-C039-1E33C036873A}"/>
              </a:ext>
            </a:extLst>
          </p:cNvPr>
          <p:cNvSpPr/>
          <p:nvPr/>
        </p:nvSpPr>
        <p:spPr>
          <a:xfrm>
            <a:off x="7789043" y="2585543"/>
            <a:ext cx="157655" cy="1576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ACAAB-F906-DCE2-23FB-E28EBAAE544F}"/>
              </a:ext>
            </a:extLst>
          </p:cNvPr>
          <p:cNvSpPr txBox="1"/>
          <p:nvPr/>
        </p:nvSpPr>
        <p:spPr>
          <a:xfrm>
            <a:off x="7330963" y="3647214"/>
            <a:ext cx="12139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latin typeface="Lato" panose="020F0502020204030203" pitchFamily="34" charset="0"/>
              </a:rPr>
              <a:t>o</a:t>
            </a:r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n the</a:t>
            </a:r>
            <a:endParaRPr lang="en-US" b="1" dirty="0">
              <a:solidFill>
                <a:schemeClr val="tx1"/>
              </a:solidFill>
              <a:effectLst/>
            </a:endParaRP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10C6A-1389-97B9-A1A1-00CE74AC05EE}"/>
              </a:ext>
            </a:extLst>
          </p:cNvPr>
          <p:cNvSpPr txBox="1"/>
          <p:nvPr/>
        </p:nvSpPr>
        <p:spPr>
          <a:xfrm>
            <a:off x="7937935" y="3636828"/>
            <a:ext cx="12139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right</a:t>
            </a:r>
            <a:endParaRPr lang="en-US" b="1" dirty="0">
              <a:solidFill>
                <a:srgbClr val="FF0000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A92CCF-C79D-6BDD-AF3B-879EBD24A18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121637" y="2412459"/>
            <a:ext cx="690494" cy="1961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0" name="Audio 2309">
            <a:extLst>
              <a:ext uri="{FF2B5EF4-FFF2-40B4-BE49-F238E27FC236}">
                <a16:creationId xmlns:a16="http://schemas.microsoft.com/office/drawing/2014/main" id="{BE153D01-76A4-21F3-B466-67DDAD93E7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2"/>
    </mc:Choice>
    <mc:Fallback>
      <p:transition spd="slow" advTm="3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0"/>
                </p:tgtEl>
              </p:cMediaNode>
            </p:audio>
          </p:childTnLst>
        </p:cTn>
      </p:par>
    </p:tnLst>
    <p:bldLst>
      <p:bldP spid="7" grpId="0"/>
      <p:bldP spid="10" grpId="0" animBg="1"/>
      <p:bldP spid="11" grpId="0" animBg="1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311699" y="1152474"/>
            <a:ext cx="7750476" cy="1419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30200">
              <a:lnSpc>
                <a:spcPct val="100000"/>
              </a:lnSpc>
              <a:buSzPts val="1600"/>
            </a:pPr>
            <a:r>
              <a:rPr lang="en-US" sz="1600" dirty="0"/>
              <a:t>We introduce the </a:t>
            </a:r>
            <a:r>
              <a:rPr lang="en-US" sz="1600" b="1" dirty="0"/>
              <a:t>incremental object referral task</a:t>
            </a:r>
            <a:r>
              <a:rPr lang="en-US" sz="1600" dirty="0"/>
              <a:t> for gaze prediction </a:t>
            </a:r>
            <a:endParaRPr sz="1600" dirty="0"/>
          </a:p>
          <a:p>
            <a:pPr lvl="0" indent="-330200">
              <a:lnSpc>
                <a:spcPct val="100000"/>
              </a:lnSpc>
              <a:buSzPts val="1600"/>
            </a:pPr>
            <a:r>
              <a:rPr lang="en-US" sz="1600" dirty="0"/>
              <a:t>We create </a:t>
            </a:r>
            <a:r>
              <a:rPr lang="en-US" sz="1600" b="1" dirty="0" err="1"/>
              <a:t>RefCOCO</a:t>
            </a:r>
            <a:r>
              <a:rPr lang="en-US" sz="1600" b="1" dirty="0"/>
              <a:t>-Gaze</a:t>
            </a:r>
            <a:r>
              <a:rPr lang="en-US" sz="1600" dirty="0"/>
              <a:t>, a large-scale dataset of gaze behavior during the incremental object referral task</a:t>
            </a:r>
          </a:p>
          <a:p>
            <a:pPr lvl="0" indent="-330200">
              <a:lnSpc>
                <a:spcPct val="100000"/>
              </a:lnSpc>
              <a:buSzPts val="1600"/>
            </a:pPr>
            <a:r>
              <a:rPr lang="en-US" sz="1600" dirty="0"/>
              <a:t>We develop </a:t>
            </a:r>
            <a:r>
              <a:rPr lang="en-US" sz="1600" b="1" dirty="0"/>
              <a:t>Attention for Referral Transformer (ART)</a:t>
            </a:r>
            <a:r>
              <a:rPr lang="en-US" sz="1600" dirty="0"/>
              <a:t>, a gaze prediction model which offers state-of-the-art performance for incremental object referral </a:t>
            </a:r>
            <a:endParaRPr sz="1600" dirty="0"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1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contributions</a:t>
            </a:r>
            <a:endParaRPr dirty="0"/>
          </a:p>
        </p:txBody>
      </p:sp>
      <p:pic>
        <p:nvPicPr>
          <p:cNvPr id="86" name="Audio 85">
            <a:extLst>
              <a:ext uri="{FF2B5EF4-FFF2-40B4-BE49-F238E27FC236}">
                <a16:creationId xmlns:a16="http://schemas.microsoft.com/office/drawing/2014/main" id="{BAFF4567-870C-8571-F334-3F732D7595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3"/>
    </mc:Choice>
    <mc:Fallback>
      <p:transition spd="slow" advTm="1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C6EB-5662-525D-AEA2-51975E31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Incremental Object Referral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2B0C4-67F7-972A-391F-274AABF16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832300" cy="1727359"/>
          </a:xfrm>
        </p:spPr>
        <p:txBody>
          <a:bodyPr>
            <a:normAutofit/>
          </a:bodyPr>
          <a:lstStyle/>
          <a:p>
            <a:r>
              <a:rPr lang="en-US" sz="1600" dirty="0"/>
              <a:t>Standard object referral involves localizing an object referred to by a referring expression</a:t>
            </a:r>
          </a:p>
          <a:p>
            <a:r>
              <a:rPr lang="en-US" sz="1600" dirty="0"/>
              <a:t>Our task requires predicting gaze of humans searching for the referred target </a:t>
            </a:r>
            <a:r>
              <a:rPr lang="en-US" sz="1600" b="1" dirty="0"/>
              <a:t>while</a:t>
            </a:r>
            <a:r>
              <a:rPr lang="en-US" sz="1600" dirty="0"/>
              <a:t> they are hearing a referring expression</a:t>
            </a:r>
          </a:p>
          <a:p>
            <a:r>
              <a:rPr lang="en-US" sz="1600" dirty="0"/>
              <a:t>Prediction of gaze fixations on a word-by-word basis</a:t>
            </a:r>
          </a:p>
          <a:p>
            <a:pPr lvl="1"/>
            <a:r>
              <a:rPr lang="en-US" sz="1600" dirty="0"/>
              <a:t>A word may trigger zero, one or several fixations </a:t>
            </a:r>
          </a:p>
        </p:txBody>
      </p:sp>
      <p:pic>
        <p:nvPicPr>
          <p:cNvPr id="5" name="Picture 4" descr="A close up of a plate&#10;&#10;Description automatically generated">
            <a:extLst>
              <a:ext uri="{FF2B5EF4-FFF2-40B4-BE49-F238E27FC236}">
                <a16:creationId xmlns:a16="http://schemas.microsoft.com/office/drawing/2014/main" id="{2ABFD3EC-4F7D-7955-4902-4D437768A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81" y="2879834"/>
            <a:ext cx="7377837" cy="1750428"/>
          </a:xfrm>
          <a:prstGeom prst="rect">
            <a:avLst/>
          </a:prstGeom>
        </p:spPr>
      </p:pic>
      <p:pic>
        <p:nvPicPr>
          <p:cNvPr id="70" name="Audio 69">
            <a:extLst>
              <a:ext uri="{FF2B5EF4-FFF2-40B4-BE49-F238E27FC236}">
                <a16:creationId xmlns:a16="http://schemas.microsoft.com/office/drawing/2014/main" id="{F409B9D4-623C-596A-D56F-20E8EB66D0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77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4"/>
    </mc:Choice>
    <mc:Fallback>
      <p:transition spd="slow" advTm="2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295425" y="535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RefCOCO</a:t>
            </a:r>
            <a:r>
              <a:rPr lang="en-US" dirty="0"/>
              <a:t>-Gaze Dataset</a:t>
            </a:r>
            <a:endParaRPr dirty="0"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>
            <a:off x="311700" y="888642"/>
            <a:ext cx="7788946" cy="18514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>
              <a:buSzPts val="1600"/>
              <a:buNone/>
            </a:pPr>
            <a:endParaRPr lang="en-US" sz="1600" dirty="0"/>
          </a:p>
          <a:p>
            <a:pPr indent="-330200">
              <a:buSzPts val="1600"/>
            </a:pPr>
            <a:r>
              <a:rPr lang="en-US" sz="1600" dirty="0"/>
              <a:t>Based on 2,094 </a:t>
            </a:r>
            <a:r>
              <a:rPr lang="en-US" sz="1600" dirty="0" err="1"/>
              <a:t>RefCOCO</a:t>
            </a:r>
            <a:r>
              <a:rPr lang="en-US" sz="1600" dirty="0"/>
              <a:t> images and their associated referring expressions</a:t>
            </a:r>
          </a:p>
          <a:p>
            <a:pPr lvl="0" indent="-330200">
              <a:buSzPts val="1600"/>
            </a:pPr>
            <a:r>
              <a:rPr lang="en-US" sz="1600" dirty="0"/>
              <a:t>Consists of 19,738 </a:t>
            </a:r>
            <a:r>
              <a:rPr lang="en-US" sz="1600" dirty="0" err="1"/>
              <a:t>scanpaths</a:t>
            </a:r>
            <a:r>
              <a:rPr lang="en-US" sz="1600" dirty="0"/>
              <a:t> </a:t>
            </a:r>
          </a:p>
          <a:p>
            <a:pPr indent="-330200">
              <a:buSzPts val="1600"/>
            </a:pPr>
            <a:r>
              <a:rPr lang="en-US" sz="1600" dirty="0"/>
              <a:t>Recorded for 220 participants who listened to the referring expressions while searching for the referred object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E68EEB-7725-AC68-9617-1289E2E7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4" y="2784259"/>
            <a:ext cx="7831015" cy="196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Audio 54">
            <a:extLst>
              <a:ext uri="{FF2B5EF4-FFF2-40B4-BE49-F238E27FC236}">
                <a16:creationId xmlns:a16="http://schemas.microsoft.com/office/drawing/2014/main" id="{2DCAF9D2-165A-B179-73B8-4CDF350FA9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1"/>
    </mc:Choice>
    <mc:Fallback>
      <p:transition spd="slow" advTm="1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Attention in Referral Transformer (ART)</a:t>
            </a:r>
            <a:endParaRPr dirty="0"/>
          </a:p>
        </p:txBody>
      </p:sp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300549" y="144655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indent="-330200">
              <a:buSzPts val="1600"/>
            </a:pPr>
            <a:r>
              <a:rPr lang="en-US" sz="1600" dirty="0"/>
              <a:t>ART is designed for predicting gaze during the incremental object referral task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Key components of </a:t>
            </a:r>
            <a:r>
              <a:rPr lang="en" sz="1600" i="1" dirty="0"/>
              <a:t>ART</a:t>
            </a:r>
            <a:endParaRPr sz="1600" i="1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i="1" dirty="0"/>
              <a:t>Learning object grounding tasks underlying object referral</a:t>
            </a:r>
            <a:endParaRPr sz="1600" i="1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i="1" dirty="0"/>
              <a:t>Novel fixation prediction framework</a:t>
            </a:r>
            <a:endParaRPr sz="1600" i="1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 i="1" dirty="0"/>
              <a:t>Pre-training on </a:t>
            </a:r>
            <a:r>
              <a:rPr lang="en-US" sz="1600" i="1" dirty="0" err="1"/>
              <a:t>RefCOCO</a:t>
            </a:r>
            <a:r>
              <a:rPr lang="en-US" sz="1600" i="1" dirty="0"/>
              <a:t> dataset</a:t>
            </a:r>
            <a:endParaRPr sz="1600" i="1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195" name="Audio 194">
            <a:extLst>
              <a:ext uri="{FF2B5EF4-FFF2-40B4-BE49-F238E27FC236}">
                <a16:creationId xmlns:a16="http://schemas.microsoft.com/office/drawing/2014/main" id="{2A8F6954-F586-DD29-545A-EDF5736C9D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0"/>
    </mc:Choice>
    <mc:Fallback>
      <p:transition spd="slow" advTm="2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A8D-FB2E-4543-B515-94AF1ED9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of ART</a:t>
            </a:r>
          </a:p>
        </p:txBody>
      </p:sp>
      <p:pic>
        <p:nvPicPr>
          <p:cNvPr id="9" name="Picture 8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91FD074D-7C5E-DCCC-6E84-68788972C4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9661" b="47842"/>
          <a:stretch/>
        </p:blipFill>
        <p:spPr>
          <a:xfrm>
            <a:off x="1028700" y="1246571"/>
            <a:ext cx="1441368" cy="1722260"/>
          </a:xfrm>
          <a:prstGeom prst="rect">
            <a:avLst/>
          </a:prstGeom>
        </p:spPr>
      </p:pic>
      <p:pic>
        <p:nvPicPr>
          <p:cNvPr id="10" name="Picture 9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94A135E4-F899-B79A-CC56-2CAB36BF89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158" r="79661" b="17833"/>
          <a:stretch/>
        </p:blipFill>
        <p:spPr>
          <a:xfrm>
            <a:off x="1028700" y="2968830"/>
            <a:ext cx="1441368" cy="990919"/>
          </a:xfrm>
          <a:prstGeom prst="rect">
            <a:avLst/>
          </a:prstGeom>
        </p:spPr>
      </p:pic>
      <p:pic>
        <p:nvPicPr>
          <p:cNvPr id="11" name="Picture 10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5C9E9762-4CA6-905E-2A1A-78981BF373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265" r="67525" b="-1123"/>
          <a:stretch/>
        </p:blipFill>
        <p:spPr>
          <a:xfrm>
            <a:off x="1028700" y="3896928"/>
            <a:ext cx="2301354" cy="688719"/>
          </a:xfrm>
          <a:prstGeom prst="rect">
            <a:avLst/>
          </a:prstGeom>
        </p:spPr>
      </p:pic>
      <p:pic>
        <p:nvPicPr>
          <p:cNvPr id="12" name="Picture 11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C0E15394-9540-2EAA-3FF6-C8BE6CBC19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39" r="50000" b="16968"/>
          <a:stretch/>
        </p:blipFill>
        <p:spPr>
          <a:xfrm>
            <a:off x="2470068" y="1155211"/>
            <a:ext cx="2101932" cy="2741717"/>
          </a:xfrm>
          <a:prstGeom prst="rect">
            <a:avLst/>
          </a:prstGeom>
        </p:spPr>
      </p:pic>
      <p:pic>
        <p:nvPicPr>
          <p:cNvPr id="13" name="Picture 12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20A9610A-2BAF-EEB0-4938-387D073F1E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r="32475" b="71961"/>
          <a:stretch/>
        </p:blipFill>
        <p:spPr>
          <a:xfrm>
            <a:off x="4572000" y="1155211"/>
            <a:ext cx="1241948" cy="925837"/>
          </a:xfrm>
          <a:prstGeom prst="rect">
            <a:avLst/>
          </a:prstGeom>
        </p:spPr>
      </p:pic>
      <p:pic>
        <p:nvPicPr>
          <p:cNvPr id="14" name="Picture 13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FB1BD867-8D76-CCB0-87B9-DCB077D568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t="32203" r="43548" b="51908"/>
          <a:stretch/>
        </p:blipFill>
        <p:spPr>
          <a:xfrm>
            <a:off x="4572000" y="2218534"/>
            <a:ext cx="457200" cy="524666"/>
          </a:xfrm>
          <a:prstGeom prst="rect">
            <a:avLst/>
          </a:prstGeom>
        </p:spPr>
      </p:pic>
      <p:pic>
        <p:nvPicPr>
          <p:cNvPr id="15" name="Picture 14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9ED8B145-BA77-9787-CD2F-D5358AB7C0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452" t="32203" r="20339" b="47744"/>
          <a:stretch/>
        </p:blipFill>
        <p:spPr>
          <a:xfrm>
            <a:off x="5029200" y="2218533"/>
            <a:ext cx="1644732" cy="6621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0471D9-7232-B901-5A3A-F1E0D8ADB04F}"/>
              </a:ext>
            </a:extLst>
          </p:cNvPr>
          <p:cNvSpPr/>
          <p:nvPr/>
        </p:nvSpPr>
        <p:spPr>
          <a:xfrm>
            <a:off x="6905002" y="2880685"/>
            <a:ext cx="157950" cy="8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78189-0F56-E831-6ED9-BE7C71262F95}"/>
              </a:ext>
            </a:extLst>
          </p:cNvPr>
          <p:cNvGrpSpPr/>
          <p:nvPr/>
        </p:nvGrpSpPr>
        <p:grpSpPr>
          <a:xfrm>
            <a:off x="4572000" y="2880685"/>
            <a:ext cx="2572284" cy="1576525"/>
            <a:chOff x="4572000" y="2880685"/>
            <a:chExt cx="2572284" cy="1576525"/>
          </a:xfrm>
        </p:grpSpPr>
        <p:pic>
          <p:nvPicPr>
            <p:cNvPr id="16" name="Picture 15" descr="A diagram of a computer component&#10;&#10;Description automatically generated">
              <a:extLst>
                <a:ext uri="{FF2B5EF4-FFF2-40B4-BE49-F238E27FC236}">
                  <a16:creationId xmlns:a16="http://schemas.microsoft.com/office/drawing/2014/main" id="{C648ABF2-A2A1-7FF2-E7FC-2FA2932D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000" t="52255" r="14850"/>
            <a:stretch/>
          </p:blipFill>
          <p:spPr>
            <a:xfrm>
              <a:off x="4572000" y="2880685"/>
              <a:ext cx="2490952" cy="15765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D8AF15-5F59-E2B2-DCC5-4BC892F2A09C}"/>
                </a:ext>
              </a:extLst>
            </p:cNvPr>
            <p:cNvSpPr/>
            <p:nvPr/>
          </p:nvSpPr>
          <p:spPr>
            <a:xfrm>
              <a:off x="6873354" y="2880685"/>
              <a:ext cx="189598" cy="153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728A40-A67D-81C9-A873-75351F00EE96}"/>
                </a:ext>
              </a:extLst>
            </p:cNvPr>
            <p:cNvSpPr/>
            <p:nvPr/>
          </p:nvSpPr>
          <p:spPr>
            <a:xfrm>
              <a:off x="6889019" y="3580016"/>
              <a:ext cx="255265" cy="812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98A2C62C-3FFE-FD3D-1325-8B17F3F04F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525" b="1"/>
          <a:stretch/>
        </p:blipFill>
        <p:spPr>
          <a:xfrm>
            <a:off x="5813944" y="1155210"/>
            <a:ext cx="2301355" cy="3301999"/>
          </a:xfrm>
          <a:prstGeom prst="rect">
            <a:avLst/>
          </a:prstGeom>
        </p:spPr>
      </p:pic>
      <p:pic>
        <p:nvPicPr>
          <p:cNvPr id="9261" name="Audio 9260">
            <a:extLst>
              <a:ext uri="{FF2B5EF4-FFF2-40B4-BE49-F238E27FC236}">
                <a16:creationId xmlns:a16="http://schemas.microsoft.com/office/drawing/2014/main" id="{7AA5FD81-D0E9-BD31-655A-EA6875D885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51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4"/>
    </mc:Choice>
    <mc:Fallback>
      <p:transition spd="slow" advTm="2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0B9A74A2-0D5E-2586-DEF4-E62D143AB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>
            <a:extLst>
              <a:ext uri="{FF2B5EF4-FFF2-40B4-BE49-F238E27FC236}">
                <a16:creationId xmlns:a16="http://schemas.microsoft.com/office/drawing/2014/main" id="{90A0A814-0CD5-026F-0743-D375D7B25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Attention in Referral Transformer (ART)</a:t>
            </a:r>
            <a:endParaRPr dirty="0"/>
          </a:p>
        </p:txBody>
      </p:sp>
      <p:pic>
        <p:nvPicPr>
          <p:cNvPr id="5" name="Picture 4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530BCDCA-7686-58AA-E895-838DC845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155211"/>
            <a:ext cx="7086600" cy="330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98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5"/>
    </mc:Choice>
    <mc:Fallback>
      <p:transition spd="slow" advTm="216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Learning object grounding tasks underlying object referral</a:t>
            </a:r>
            <a:endParaRPr dirty="0"/>
          </a:p>
        </p:txBody>
      </p:sp>
      <p:sp>
        <p:nvSpPr>
          <p:cNvPr id="171" name="Google Shape;171;p19"/>
          <p:cNvSpPr txBox="1"/>
          <p:nvPr/>
        </p:nvSpPr>
        <p:spPr>
          <a:xfrm>
            <a:off x="311700" y="1555777"/>
            <a:ext cx="84330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We hypothesize that two tasks underlie our object referral task</a:t>
            </a:r>
            <a:endParaRPr sz="1600" dirty="0">
              <a:solidFill>
                <a:schemeClr val="dk1"/>
              </a:solidFill>
            </a:endParaRPr>
          </a:p>
          <a:p>
            <a:pPr marL="914400" lvl="1" indent="-330200">
              <a:buSzPts val="1600"/>
              <a:buChar char="○"/>
            </a:pPr>
            <a:r>
              <a:rPr lang="en-US" sz="1600" dirty="0"/>
              <a:t>Object localization – predicting bounding box of referred target</a:t>
            </a:r>
            <a:endParaRPr sz="1600" dirty="0"/>
          </a:p>
          <a:p>
            <a:pPr marL="914400" lvl="1" indent="-330200">
              <a:buSzPts val="1600"/>
              <a:buChar char="○"/>
            </a:pPr>
            <a:r>
              <a:rPr lang="en-US" sz="1600" dirty="0"/>
              <a:t>Target category prediction – predicting object category of referred target</a:t>
            </a:r>
          </a:p>
          <a:p>
            <a:pPr marL="457200" lvl="0" indent="-330200">
              <a:buSzPts val="1600"/>
              <a:buChar char="●"/>
            </a:pPr>
            <a:r>
              <a:rPr lang="en-US" sz="1600" dirty="0"/>
              <a:t>Along with gaze prediction objective, we train ART on both tasks</a:t>
            </a:r>
          </a:p>
          <a:p>
            <a:pPr marL="914400" lvl="1" indent="-330200">
              <a:buSzPts val="1600"/>
              <a:buFont typeface="Courier New" panose="02070309020205020404" pitchFamily="49" charset="0"/>
              <a:buChar char="o"/>
            </a:pPr>
            <a:r>
              <a:rPr lang="en-US" sz="1600" dirty="0"/>
              <a:t> For </a:t>
            </a:r>
            <a:r>
              <a:rPr lang="en-US" sz="1600" i="1" dirty="0"/>
              <a:t>both</a:t>
            </a:r>
            <a:r>
              <a:rPr lang="en-US" sz="1600" dirty="0"/>
              <a:t> complete and partial expressions – not possible with previous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53C75-A5DD-589C-A509-D2085548AEFF}"/>
              </a:ext>
            </a:extLst>
          </p:cNvPr>
          <p:cNvSpPr txBox="1"/>
          <p:nvPr/>
        </p:nvSpPr>
        <p:spPr>
          <a:xfrm>
            <a:off x="1583427" y="4453471"/>
            <a:ext cx="1586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Cup on the top right of the cake</a:t>
            </a:r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0C66C54-B574-39A8-6638-F57402DB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8" y="4370949"/>
            <a:ext cx="490929" cy="49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96;p20">
            <a:extLst>
              <a:ext uri="{FF2B5EF4-FFF2-40B4-BE49-F238E27FC236}">
                <a16:creationId xmlns:a16="http://schemas.microsoft.com/office/drawing/2014/main" id="{7F9A061D-BDF1-8125-A8C9-1A8823133598}"/>
              </a:ext>
            </a:extLst>
          </p:cNvPr>
          <p:cNvSpPr/>
          <p:nvPr/>
        </p:nvSpPr>
        <p:spPr>
          <a:xfrm rot="-5400000">
            <a:off x="3501509" y="3469936"/>
            <a:ext cx="1606686" cy="1223851"/>
          </a:xfrm>
          <a:prstGeom prst="flowChartManualOperation">
            <a:avLst/>
          </a:prstGeom>
          <a:solidFill>
            <a:srgbClr val="B9E8D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25" tIns="82925" rIns="82925" bIns="82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477E6-FC4B-7C5A-A865-F6A76160DCF1}"/>
              </a:ext>
            </a:extLst>
          </p:cNvPr>
          <p:cNvSpPr txBox="1"/>
          <p:nvPr/>
        </p:nvSpPr>
        <p:spPr>
          <a:xfrm>
            <a:off x="3876817" y="3897824"/>
            <a:ext cx="110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ART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CCEE85-B5B6-2736-39FB-FCD4BB508371}"/>
              </a:ext>
            </a:extLst>
          </p:cNvPr>
          <p:cNvCxnSpPr>
            <a:cxnSpLocks/>
          </p:cNvCxnSpPr>
          <p:nvPr/>
        </p:nvCxnSpPr>
        <p:spPr>
          <a:xfrm>
            <a:off x="3098834" y="3686562"/>
            <a:ext cx="5010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264926-E18D-484B-7092-F313A866F91A}"/>
              </a:ext>
            </a:extLst>
          </p:cNvPr>
          <p:cNvCxnSpPr>
            <a:cxnSpLocks/>
          </p:cNvCxnSpPr>
          <p:nvPr/>
        </p:nvCxnSpPr>
        <p:spPr>
          <a:xfrm>
            <a:off x="3087112" y="4565788"/>
            <a:ext cx="5127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>
            <a:extLst>
              <a:ext uri="{FF2B5EF4-FFF2-40B4-BE49-F238E27FC236}">
                <a16:creationId xmlns:a16="http://schemas.microsoft.com/office/drawing/2014/main" id="{E5225C57-BAB0-FF18-A561-8B87D69A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11" y="3353991"/>
            <a:ext cx="1545914" cy="9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3912D0E-9145-191B-A792-656FBBC1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7" y="3127771"/>
            <a:ext cx="1949989" cy="12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6B16DF-142A-277A-F1C3-DA3F3B822B6F}"/>
              </a:ext>
            </a:extLst>
          </p:cNvPr>
          <p:cNvSpPr/>
          <p:nvPr/>
        </p:nvSpPr>
        <p:spPr>
          <a:xfrm>
            <a:off x="7608277" y="3353991"/>
            <a:ext cx="504092" cy="376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E8B53C3D-8552-24EE-646B-C788A5FD4FD5}"/>
              </a:ext>
            </a:extLst>
          </p:cNvPr>
          <p:cNvCxnSpPr>
            <a:cxnSpLocks/>
            <a:endCxn id="16" idx="0"/>
          </p:cNvCxnSpPr>
          <p:nvPr/>
        </p:nvCxnSpPr>
        <p:spPr>
          <a:xfrm flipV="1">
            <a:off x="4993064" y="3353991"/>
            <a:ext cx="2867259" cy="413615"/>
          </a:xfrm>
          <a:prstGeom prst="bentConnector4">
            <a:avLst>
              <a:gd name="adj1" fmla="val 45605"/>
              <a:gd name="adj2" fmla="val 155269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AB66B9E4-50EF-E92D-28B9-3CF494A227A7}"/>
              </a:ext>
            </a:extLst>
          </p:cNvPr>
          <p:cNvGrpSpPr/>
          <p:nvPr/>
        </p:nvGrpSpPr>
        <p:grpSpPr>
          <a:xfrm>
            <a:off x="7327892" y="3447225"/>
            <a:ext cx="581602" cy="570706"/>
            <a:chOff x="7327892" y="3447225"/>
            <a:chExt cx="581602" cy="5707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6FBAE2-A929-6537-6016-4DA00B92FE3E}"/>
                </a:ext>
              </a:extLst>
            </p:cNvPr>
            <p:cNvSpPr/>
            <p:nvPr/>
          </p:nvSpPr>
          <p:spPr>
            <a:xfrm>
              <a:off x="7444690" y="3955585"/>
              <a:ext cx="56678" cy="6234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7E3F8-CDCD-249A-4770-DF7396C2A18F}"/>
                </a:ext>
              </a:extLst>
            </p:cNvPr>
            <p:cNvSpPr/>
            <p:nvPr/>
          </p:nvSpPr>
          <p:spPr>
            <a:xfrm>
              <a:off x="7327892" y="3447225"/>
              <a:ext cx="56678" cy="6234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6C6F266-081F-5370-D896-00FE3256EE16}"/>
                </a:ext>
              </a:extLst>
            </p:cNvPr>
            <p:cNvSpPr/>
            <p:nvPr/>
          </p:nvSpPr>
          <p:spPr>
            <a:xfrm>
              <a:off x="7852816" y="3539593"/>
              <a:ext cx="56678" cy="6234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F21573-0F7A-23E4-D200-56BB4F1A067F}"/>
                </a:ext>
              </a:extLst>
            </p:cNvPr>
            <p:cNvCxnSpPr>
              <a:stCxn id="21" idx="1"/>
              <a:endCxn id="22" idx="4"/>
            </p:cNvCxnSpPr>
            <p:nvPr/>
          </p:nvCxnSpPr>
          <p:spPr>
            <a:xfrm flipH="1" flipV="1">
              <a:off x="7356231" y="3509571"/>
              <a:ext cx="96759" cy="455144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528A980-AF7E-4F64-3F54-ADBC8029D640}"/>
                </a:ext>
              </a:extLst>
            </p:cNvPr>
            <p:cNvCxnSpPr>
              <a:stCxn id="22" idx="6"/>
              <a:endCxn id="23" idx="2"/>
            </p:cNvCxnSpPr>
            <p:nvPr/>
          </p:nvCxnSpPr>
          <p:spPr>
            <a:xfrm>
              <a:off x="7384570" y="3478398"/>
              <a:ext cx="468246" cy="92368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A381D96B-E5D8-5D78-A6A7-9B74147D813D}"/>
              </a:ext>
            </a:extLst>
          </p:cNvPr>
          <p:cNvCxnSpPr>
            <a:cxnSpLocks/>
          </p:cNvCxnSpPr>
          <p:nvPr/>
        </p:nvCxnSpPr>
        <p:spPr>
          <a:xfrm flipV="1">
            <a:off x="5041011" y="3613613"/>
            <a:ext cx="2343559" cy="495030"/>
          </a:xfrm>
          <a:prstGeom prst="bentConnector3">
            <a:avLst>
              <a:gd name="adj1" fmla="val 64375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BDD763-9443-DBFF-3B15-D0C250B8BC06}"/>
              </a:ext>
            </a:extLst>
          </p:cNvPr>
          <p:cNvSpPr txBox="1"/>
          <p:nvPr/>
        </p:nvSpPr>
        <p:spPr>
          <a:xfrm>
            <a:off x="7241675" y="4613913"/>
            <a:ext cx="133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“cup”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BB776C61-4748-F5D2-7DE7-AAE46DCD4CFB}"/>
              </a:ext>
            </a:extLst>
          </p:cNvPr>
          <p:cNvCxnSpPr>
            <a:cxnSpLocks/>
          </p:cNvCxnSpPr>
          <p:nvPr/>
        </p:nvCxnSpPr>
        <p:spPr>
          <a:xfrm>
            <a:off x="5009856" y="4525495"/>
            <a:ext cx="2225380" cy="2423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60302D5-4BA9-D0AD-F812-E364738846D9}"/>
              </a:ext>
            </a:extLst>
          </p:cNvPr>
          <p:cNvSpPr txBox="1"/>
          <p:nvPr/>
        </p:nvSpPr>
        <p:spPr>
          <a:xfrm>
            <a:off x="4910057" y="3376504"/>
            <a:ext cx="1335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Object localization</a:t>
            </a:r>
          </a:p>
        </p:txBody>
      </p:sp>
      <p:sp>
        <p:nvSpPr>
          <p:cNvPr id="4096" name="TextBox 4095">
            <a:extLst>
              <a:ext uri="{FF2B5EF4-FFF2-40B4-BE49-F238E27FC236}">
                <a16:creationId xmlns:a16="http://schemas.microsoft.com/office/drawing/2014/main" id="{161B3223-D6AD-0A51-636A-B57655EA920F}"/>
              </a:ext>
            </a:extLst>
          </p:cNvPr>
          <p:cNvSpPr txBox="1"/>
          <p:nvPr/>
        </p:nvSpPr>
        <p:spPr>
          <a:xfrm>
            <a:off x="4759615" y="3881053"/>
            <a:ext cx="19711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Scanpath</a:t>
            </a:r>
            <a:r>
              <a:rPr lang="en-US" sz="1050" b="1" dirty="0"/>
              <a:t> Prediction</a:t>
            </a:r>
          </a:p>
        </p:txBody>
      </p:sp>
      <p:sp>
        <p:nvSpPr>
          <p:cNvPr id="4097" name="TextBox 4096">
            <a:extLst>
              <a:ext uri="{FF2B5EF4-FFF2-40B4-BE49-F238E27FC236}">
                <a16:creationId xmlns:a16="http://schemas.microsoft.com/office/drawing/2014/main" id="{A0CAFDE2-9147-BC13-4E07-0093B01AB6DE}"/>
              </a:ext>
            </a:extLst>
          </p:cNvPr>
          <p:cNvSpPr txBox="1"/>
          <p:nvPr/>
        </p:nvSpPr>
        <p:spPr>
          <a:xfrm>
            <a:off x="4857383" y="4150078"/>
            <a:ext cx="13410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Target Category Prediction</a:t>
            </a:r>
          </a:p>
        </p:txBody>
      </p:sp>
      <p:pic>
        <p:nvPicPr>
          <p:cNvPr id="4186" name="Audio 4185">
            <a:extLst>
              <a:ext uri="{FF2B5EF4-FFF2-40B4-BE49-F238E27FC236}">
                <a16:creationId xmlns:a16="http://schemas.microsoft.com/office/drawing/2014/main" id="{D2995B07-D156-9CB3-4003-B97FB83D5F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5"/>
    </mc:Choice>
    <mc:Fallback>
      <p:transition spd="slow" advTm="2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86"/>
                </p:tgtEl>
              </p:cMediaNode>
            </p:audio>
          </p:childTnLst>
        </p:cTn>
      </p:par>
    </p:tnLst>
    <p:bldLst>
      <p:bldP spid="4" grpId="0"/>
      <p:bldP spid="6" grpId="0" animBg="1"/>
      <p:bldP spid="7" grpId="0"/>
      <p:bldP spid="16" grpId="0" animBg="1"/>
      <p:bldP spid="32" grpId="0"/>
      <p:bldP spid="53" grpId="0"/>
      <p:bldP spid="4096" grpId="0"/>
      <p:bldP spid="40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|1|0.8|1.7|0.6|2.9|4.3|3.7|2|3.6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|3.2|5.3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4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|3.5|6.3|3.1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8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|8.7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2|1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3|2.6|6.3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1.1|2.3|5.6|1.5|1.8|3.1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5.2|2.6|2.1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9|1.6|2.6|1|0.4|1|3.1|1.2|2.1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|4|4.3|1.6|2.4|4.6|2.7|2.2|10.2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13144</TotalTime>
  <Words>1433</Words>
  <Application>Microsoft Macintosh PowerPoint</Application>
  <PresentationFormat>On-screen Show (16:9)</PresentationFormat>
  <Paragraphs>198</Paragraphs>
  <Slides>14</Slides>
  <Notes>14</Notes>
  <HiddenSlides>1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Courier New</vt:lpstr>
      <vt:lpstr>Lato</vt:lpstr>
      <vt:lpstr>Arial</vt:lpstr>
      <vt:lpstr>Simple Light</vt:lpstr>
      <vt:lpstr>Look Hear: Gaze Prediction for  Speech-directed Human Attention</vt:lpstr>
      <vt:lpstr>Motivation</vt:lpstr>
      <vt:lpstr>Our contributions</vt:lpstr>
      <vt:lpstr>Incremental Object Referral</vt:lpstr>
      <vt:lpstr>RefCOCO-Gaze Dataset</vt:lpstr>
      <vt:lpstr>Attention in Referral Transformer (ART)</vt:lpstr>
      <vt:lpstr>Architecture of ART</vt:lpstr>
      <vt:lpstr>Attention in Referral Transformer (ART)</vt:lpstr>
      <vt:lpstr>Learning object grounding tasks underlying object referral</vt:lpstr>
      <vt:lpstr>Novel Fixation Prediction Framework</vt:lpstr>
      <vt:lpstr>Pre-training ART on object referral </vt:lpstr>
      <vt:lpstr>Experimental Results</vt:lpstr>
      <vt:lpstr>Experimental Results: Qualitative</vt:lpstr>
      <vt:lpstr>Conclusion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Gazeformer: Scalable, Effective and Fast Prediction of Goal-Directed Human Attention </dc:title>
  <cp:lastModifiedBy>Sounak Mondal</cp:lastModifiedBy>
  <cp:revision>19</cp:revision>
  <dcterms:modified xsi:type="dcterms:W3CDTF">2024-09-12T19:55:42Z</dcterms:modified>
</cp:coreProperties>
</file>