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4"/>
  </p:notesMasterIdLst>
  <p:handoutMasterIdLst>
    <p:handoutMasterId r:id="rId55"/>
  </p:handoutMasterIdLst>
  <p:sldIdLst>
    <p:sldId id="733" r:id="rId2"/>
    <p:sldId id="620" r:id="rId3"/>
    <p:sldId id="697" r:id="rId4"/>
    <p:sldId id="622" r:id="rId5"/>
    <p:sldId id="623" r:id="rId6"/>
    <p:sldId id="624" r:id="rId7"/>
    <p:sldId id="627" r:id="rId8"/>
    <p:sldId id="621" r:id="rId9"/>
    <p:sldId id="659" r:id="rId10"/>
    <p:sldId id="660" r:id="rId11"/>
    <p:sldId id="698" r:id="rId12"/>
    <p:sldId id="663" r:id="rId13"/>
    <p:sldId id="619" r:id="rId14"/>
    <p:sldId id="664" r:id="rId15"/>
    <p:sldId id="665" r:id="rId16"/>
    <p:sldId id="662" r:id="rId17"/>
    <p:sldId id="669" r:id="rId18"/>
    <p:sldId id="699" r:id="rId19"/>
    <p:sldId id="671" r:id="rId20"/>
    <p:sldId id="700" r:id="rId21"/>
    <p:sldId id="672" r:id="rId22"/>
    <p:sldId id="701" r:id="rId23"/>
    <p:sldId id="674" r:id="rId24"/>
    <p:sldId id="675" r:id="rId25"/>
    <p:sldId id="702" r:id="rId26"/>
    <p:sldId id="723" r:id="rId27"/>
    <p:sldId id="714" r:id="rId28"/>
    <p:sldId id="719" r:id="rId29"/>
    <p:sldId id="717" r:id="rId30"/>
    <p:sldId id="720" r:id="rId31"/>
    <p:sldId id="721" r:id="rId32"/>
    <p:sldId id="715" r:id="rId33"/>
    <p:sldId id="716" r:id="rId34"/>
    <p:sldId id="722" r:id="rId35"/>
    <p:sldId id="718" r:id="rId36"/>
    <p:sldId id="695" r:id="rId37"/>
    <p:sldId id="708" r:id="rId38"/>
    <p:sldId id="709" r:id="rId39"/>
    <p:sldId id="710" r:id="rId40"/>
    <p:sldId id="711" r:id="rId41"/>
    <p:sldId id="712" r:id="rId42"/>
    <p:sldId id="713" r:id="rId43"/>
    <p:sldId id="679" r:id="rId44"/>
    <p:sldId id="677" r:id="rId45"/>
    <p:sldId id="730" r:id="rId46"/>
    <p:sldId id="724" r:id="rId47"/>
    <p:sldId id="725" r:id="rId48"/>
    <p:sldId id="727" r:id="rId49"/>
    <p:sldId id="728" r:id="rId50"/>
    <p:sldId id="729" r:id="rId51"/>
    <p:sldId id="732" r:id="rId52"/>
    <p:sldId id="731" r:id="rId53"/>
  </p:sldIdLst>
  <p:sldSz cx="12188825" cy="6858000"/>
  <p:notesSz cx="6858000" cy="9144000"/>
  <p:defaultTex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00"/>
    <a:srgbClr val="FAFF87"/>
    <a:srgbClr val="D734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1" autoAdjust="0"/>
    <p:restoredTop sz="83151" autoAdjust="0"/>
  </p:normalViewPr>
  <p:slideViewPr>
    <p:cSldViewPr snapToGrid="0" snapToObjects="1">
      <p:cViewPr varScale="1">
        <p:scale>
          <a:sx n="91" d="100"/>
          <a:sy n="91" d="100"/>
        </p:scale>
        <p:origin x="1336" y="176"/>
      </p:cViewPr>
      <p:guideLst>
        <p:guide orient="horz" pos="2160"/>
        <p:guide pos="3839"/>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9B6A75-0122-4644-A465-CF79C920F310}" type="datetimeFigureOut">
              <a:rPr lang="en-US" smtClean="0"/>
              <a:pPr/>
              <a:t>6/29/21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977C84-E5D0-854F-A0C7-87F00EDCD1F4}" type="slidenum">
              <a:rPr lang="en-US" smtClean="0"/>
              <a:pPr/>
              <a:t>‹#›</a:t>
            </a:fld>
            <a:endParaRPr lang="en-US"/>
          </a:p>
        </p:txBody>
      </p:sp>
    </p:spTree>
    <p:extLst>
      <p:ext uri="{BB962C8B-B14F-4D97-AF65-F5344CB8AC3E}">
        <p14:creationId xmlns:p14="http://schemas.microsoft.com/office/powerpoint/2010/main" val="35899006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E4C1E1-4800-8D40-B4C2-491991FE0AA7}" type="datetimeFigureOut">
              <a:rPr lang="en-US"/>
              <a:pPr/>
              <a:t>6/29/21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5BF92-993A-0E46-9C9B-67E79B6EF132}" type="slidenum">
              <a:rPr/>
              <a:pPr/>
              <a:t>‹#›</a:t>
            </a:fld>
            <a:endParaRPr lang="en-US"/>
          </a:p>
        </p:txBody>
      </p:sp>
    </p:spTree>
    <p:extLst>
      <p:ext uri="{BB962C8B-B14F-4D97-AF65-F5344CB8AC3E}">
        <p14:creationId xmlns:p14="http://schemas.microsoft.com/office/powerpoint/2010/main" val="2480323229"/>
      </p:ext>
    </p:extLst>
  </p:cSld>
  <p:clrMap bg1="lt1" tx1="dk1" bg2="lt2" tx2="dk2" accent1="accent1" accent2="accent2" accent3="accent3" accent4="accent4" accent5="accent5" accent6="accent6" hlink="hlink" folHlink="folHlink"/>
  <p:hf hdr="0" ftr="0" dt="0"/>
  <p:notesStyle>
    <a:lvl1pPr marL="0" algn="l" defTabSz="609493" rtl="0" eaLnBrk="1" latinLnBrk="0" hangingPunct="1">
      <a:defRPr sz="1600" kern="1200">
        <a:solidFill>
          <a:schemeClr val="tx1"/>
        </a:solidFill>
        <a:latin typeface="+mn-lt"/>
        <a:ea typeface="+mn-ea"/>
        <a:cs typeface="+mn-cs"/>
      </a:defRPr>
    </a:lvl1pPr>
    <a:lvl2pPr marL="609493" algn="l" defTabSz="609493" rtl="0" eaLnBrk="1" latinLnBrk="0" hangingPunct="1">
      <a:defRPr sz="1600" kern="1200">
        <a:solidFill>
          <a:schemeClr val="tx1"/>
        </a:solidFill>
        <a:latin typeface="+mn-lt"/>
        <a:ea typeface="+mn-ea"/>
        <a:cs typeface="+mn-cs"/>
      </a:defRPr>
    </a:lvl2pPr>
    <a:lvl3pPr marL="1218987" algn="l" defTabSz="609493" rtl="0" eaLnBrk="1" latinLnBrk="0" hangingPunct="1">
      <a:defRPr sz="1600" kern="1200">
        <a:solidFill>
          <a:schemeClr val="tx1"/>
        </a:solidFill>
        <a:latin typeface="+mn-lt"/>
        <a:ea typeface="+mn-ea"/>
        <a:cs typeface="+mn-cs"/>
      </a:defRPr>
    </a:lvl3pPr>
    <a:lvl4pPr marL="1828480" algn="l" defTabSz="609493" rtl="0" eaLnBrk="1" latinLnBrk="0" hangingPunct="1">
      <a:defRPr sz="1600" kern="1200">
        <a:solidFill>
          <a:schemeClr val="tx1"/>
        </a:solidFill>
        <a:latin typeface="+mn-lt"/>
        <a:ea typeface="+mn-ea"/>
        <a:cs typeface="+mn-cs"/>
      </a:defRPr>
    </a:lvl4pPr>
    <a:lvl5pPr marL="2437973" algn="l" defTabSz="609493" rtl="0" eaLnBrk="1" latinLnBrk="0" hangingPunct="1">
      <a:defRPr sz="1600" kern="1200">
        <a:solidFill>
          <a:schemeClr val="tx1"/>
        </a:solidFill>
        <a:latin typeface="+mn-lt"/>
        <a:ea typeface="+mn-ea"/>
        <a:cs typeface="+mn-cs"/>
      </a:defRPr>
    </a:lvl5pPr>
    <a:lvl6pPr marL="3047467" algn="l" defTabSz="609493" rtl="0" eaLnBrk="1" latinLnBrk="0" hangingPunct="1">
      <a:defRPr sz="1600" kern="1200">
        <a:solidFill>
          <a:schemeClr val="tx1"/>
        </a:solidFill>
        <a:latin typeface="+mn-lt"/>
        <a:ea typeface="+mn-ea"/>
        <a:cs typeface="+mn-cs"/>
      </a:defRPr>
    </a:lvl6pPr>
    <a:lvl7pPr marL="3656960" algn="l" defTabSz="609493" rtl="0" eaLnBrk="1" latinLnBrk="0" hangingPunct="1">
      <a:defRPr sz="1600" kern="1200">
        <a:solidFill>
          <a:schemeClr val="tx1"/>
        </a:solidFill>
        <a:latin typeface="+mn-lt"/>
        <a:ea typeface="+mn-ea"/>
        <a:cs typeface="+mn-cs"/>
      </a:defRPr>
    </a:lvl7pPr>
    <a:lvl8pPr marL="4266453" algn="l" defTabSz="609493" rtl="0" eaLnBrk="1" latinLnBrk="0" hangingPunct="1">
      <a:defRPr sz="1600" kern="1200">
        <a:solidFill>
          <a:schemeClr val="tx1"/>
        </a:solidFill>
        <a:latin typeface="+mn-lt"/>
        <a:ea typeface="+mn-ea"/>
        <a:cs typeface="+mn-cs"/>
      </a:defRPr>
    </a:lvl8pPr>
    <a:lvl9pPr marL="4875947" algn="l" defTabSz="60949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Have you ever seen a flock of birds flying over your head and wondered how many birds are there?</a:t>
            </a:r>
          </a:p>
          <a:p>
            <a:pPr marL="285750" indent="-285750">
              <a:buFontTx/>
              <a:buChar char="-"/>
            </a:pPr>
            <a:r>
              <a:rPr lang="en-US" dirty="0"/>
              <a:t>How many people in a crowd? </a:t>
            </a:r>
          </a:p>
          <a:p>
            <a:pPr marL="285750" indent="-285750">
              <a:buFontTx/>
              <a:buChar char="-"/>
            </a:pPr>
            <a:r>
              <a:rPr lang="en-US" dirty="0"/>
              <a:t>How many weird windows on the façade of a building?</a:t>
            </a:r>
          </a:p>
          <a:p>
            <a:pPr marL="285750" indent="-285750">
              <a:buFontTx/>
              <a:buChar char="-"/>
            </a:pPr>
            <a:r>
              <a:rPr lang="en-US" dirty="0"/>
              <a:t>How many boxes on the shelf?</a:t>
            </a:r>
          </a:p>
          <a:p>
            <a:pPr marL="285750" indent="-285750">
              <a:buFontTx/>
              <a:buChar char="-"/>
            </a:pPr>
            <a:r>
              <a:rPr lang="en-US" dirty="0"/>
              <a:t>How many steps you need to climb? </a:t>
            </a:r>
          </a:p>
          <a:p>
            <a:pPr marL="285750" indent="-285750">
              <a:buFontTx/>
              <a:buChar char="-"/>
            </a:pPr>
            <a:endParaRPr lang="en-US" dirty="0"/>
          </a:p>
          <a:p>
            <a:pPr marL="285750" indent="-285750">
              <a:buFontTx/>
              <a:buChar char="-"/>
            </a:pPr>
            <a:endParaRPr lang="en-US" dirty="0"/>
          </a:p>
        </p:txBody>
      </p:sp>
      <p:sp>
        <p:nvSpPr>
          <p:cNvPr id="4" name="Slide Number Placeholder 3"/>
          <p:cNvSpPr>
            <a:spLocks noGrp="1"/>
          </p:cNvSpPr>
          <p:nvPr>
            <p:ph type="sldNum" sz="quarter" idx="5"/>
          </p:nvPr>
        </p:nvSpPr>
        <p:spPr/>
        <p:txBody>
          <a:bodyPr/>
          <a:lstStyle/>
          <a:p>
            <a:fld id="{DD85BF92-993A-0E46-9C9B-67E79B6EF132}" type="slidenum">
              <a:rPr lang="en-US" smtClean="0"/>
              <a:pPr/>
              <a:t>2</a:t>
            </a:fld>
            <a:endParaRPr lang="en-US"/>
          </a:p>
        </p:txBody>
      </p:sp>
    </p:spTree>
    <p:extLst>
      <p:ext uri="{BB962C8B-B14F-4D97-AF65-F5344CB8AC3E}">
        <p14:creationId xmlns:p14="http://schemas.microsoft.com/office/powerpoint/2010/main" val="1241703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This is the outline for the remaining of my talk. </a:t>
            </a:r>
          </a:p>
          <a:p>
            <a:pPr marL="285750" indent="-285750">
              <a:buFontTx/>
              <a:buChar char="-"/>
            </a:pPr>
            <a:r>
              <a:rPr lang="en-US" dirty="0"/>
              <a:t>Next, I will describe the method </a:t>
            </a:r>
            <a:r>
              <a:rPr lang="en-US" dirty="0" err="1"/>
              <a:t>FamNet</a:t>
            </a:r>
            <a:endParaRPr lang="en-US" dirty="0"/>
          </a:p>
        </p:txBody>
      </p:sp>
      <p:sp>
        <p:nvSpPr>
          <p:cNvPr id="4" name="Slide Number Placeholder 3"/>
          <p:cNvSpPr>
            <a:spLocks noGrp="1"/>
          </p:cNvSpPr>
          <p:nvPr>
            <p:ph type="sldNum" sz="quarter" idx="5"/>
          </p:nvPr>
        </p:nvSpPr>
        <p:spPr/>
        <p:txBody>
          <a:bodyPr/>
          <a:lstStyle/>
          <a:p>
            <a:fld id="{DD85BF92-993A-0E46-9C9B-67E79B6EF132}" type="slidenum">
              <a:rPr lang="en-US" smtClean="0"/>
              <a:pPr/>
              <a:t>11</a:t>
            </a:fld>
            <a:endParaRPr lang="en-US"/>
          </a:p>
        </p:txBody>
      </p:sp>
    </p:spTree>
    <p:extLst>
      <p:ext uri="{BB962C8B-B14F-4D97-AF65-F5344CB8AC3E}">
        <p14:creationId xmlns:p14="http://schemas.microsoft.com/office/powerpoint/2010/main" val="2799670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err="1"/>
              <a:t>FamNet</a:t>
            </a:r>
            <a:r>
              <a:rPr lang="en-US" dirty="0"/>
              <a:t> has three major modules: feature extraction, feature correlation, and density prediction module. </a:t>
            </a:r>
          </a:p>
          <a:p>
            <a:pPr marL="285750" indent="-285750">
              <a:buFontTx/>
              <a:buChar char="-"/>
            </a:pPr>
            <a:r>
              <a:rPr lang="en-US" dirty="0"/>
              <a:t>The feature extraction module is ResNet50. I will now explain the other modules</a:t>
            </a:r>
          </a:p>
        </p:txBody>
      </p:sp>
      <p:sp>
        <p:nvSpPr>
          <p:cNvPr id="4" name="Slide Number Placeholder 3"/>
          <p:cNvSpPr>
            <a:spLocks noGrp="1"/>
          </p:cNvSpPr>
          <p:nvPr>
            <p:ph type="sldNum" sz="quarter" idx="5"/>
          </p:nvPr>
        </p:nvSpPr>
        <p:spPr/>
        <p:txBody>
          <a:bodyPr/>
          <a:lstStyle/>
          <a:p>
            <a:fld id="{DD85BF92-993A-0E46-9C9B-67E79B6EF132}" type="slidenum">
              <a:rPr lang="en-US" smtClean="0"/>
              <a:pPr/>
              <a:t>12</a:t>
            </a:fld>
            <a:endParaRPr lang="en-US"/>
          </a:p>
        </p:txBody>
      </p:sp>
    </p:spTree>
    <p:extLst>
      <p:ext uri="{BB962C8B-B14F-4D97-AF65-F5344CB8AC3E}">
        <p14:creationId xmlns:p14="http://schemas.microsoft.com/office/powerpoint/2010/main" val="2754073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Given an image, we use ResNet50 to extract a 3D feature map for the entire image</a:t>
            </a:r>
          </a:p>
          <a:p>
            <a:pPr marL="285750" indent="-285750">
              <a:buFontTx/>
              <a:buChar char="-"/>
            </a:pPr>
            <a:r>
              <a:rPr lang="en-US" dirty="0"/>
              <a:t>We use ROI pooling to get the feature tensor for an exemplar object</a:t>
            </a:r>
          </a:p>
          <a:p>
            <a:pPr marL="285750" indent="-285750">
              <a:buFontTx/>
              <a:buChar char="-"/>
            </a:pPr>
            <a:r>
              <a:rPr lang="en-US" dirty="0"/>
              <a:t>We scale this feature tensor to different size, and correlate them with the feature map of the entire image. </a:t>
            </a:r>
          </a:p>
          <a:p>
            <a:pPr marL="285750" indent="-285750">
              <a:buFontTx/>
              <a:buChar char="-"/>
            </a:pPr>
            <a:r>
              <a:rPr lang="en-US" dirty="0"/>
              <a:t>We have then 3 correlation maps for three scales. </a:t>
            </a:r>
          </a:p>
          <a:p>
            <a:pPr marL="285750" indent="-285750">
              <a:buFontTx/>
              <a:buChar char="-"/>
            </a:pPr>
            <a:r>
              <a:rPr lang="en-US" dirty="0"/>
              <a:t>We call this block feature correlation module </a:t>
            </a:r>
          </a:p>
          <a:p>
            <a:pPr marL="285750" indent="-285750">
              <a:buFontTx/>
              <a:buChar char="-"/>
            </a:pPr>
            <a:r>
              <a:rPr lang="en-US" dirty="0"/>
              <a:t>If there is another exemplar object, we also pass it through this feature correlation module to get the correlation maps. </a:t>
            </a:r>
          </a:p>
          <a:p>
            <a:pPr marL="285750" indent="-285750">
              <a:buFontTx/>
              <a:buChar char="-"/>
            </a:pPr>
            <a:r>
              <a:rPr lang="en-US" dirty="0"/>
              <a:t>Each set of correlation map is passed thru the density prediction module to predict the density map</a:t>
            </a:r>
          </a:p>
          <a:p>
            <a:pPr marL="285750" indent="-285750">
              <a:buFontTx/>
              <a:buChar char="-"/>
            </a:pPr>
            <a:r>
              <a:rPr lang="en-US" dirty="0"/>
              <a:t>The density maps are averaged to get the final density map</a:t>
            </a:r>
          </a:p>
        </p:txBody>
      </p:sp>
      <p:sp>
        <p:nvSpPr>
          <p:cNvPr id="4" name="Slide Number Placeholder 3"/>
          <p:cNvSpPr>
            <a:spLocks noGrp="1"/>
          </p:cNvSpPr>
          <p:nvPr>
            <p:ph type="sldNum" sz="quarter" idx="5"/>
          </p:nvPr>
        </p:nvSpPr>
        <p:spPr/>
        <p:txBody>
          <a:bodyPr/>
          <a:lstStyle/>
          <a:p>
            <a:fld id="{DD85BF92-993A-0E46-9C9B-67E79B6EF132}" type="slidenum">
              <a:rPr lang="en-US" smtClean="0"/>
              <a:pPr/>
              <a:t>13</a:t>
            </a:fld>
            <a:endParaRPr lang="en-US"/>
          </a:p>
        </p:txBody>
      </p:sp>
    </p:spTree>
    <p:extLst>
      <p:ext uri="{BB962C8B-B14F-4D97-AF65-F5344CB8AC3E}">
        <p14:creationId xmlns:p14="http://schemas.microsoft.com/office/powerpoint/2010/main" val="1951992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density prediction module is network with several convolutional, </a:t>
            </a:r>
            <a:r>
              <a:rPr lang="en-US" dirty="0" err="1"/>
              <a:t>Relu</a:t>
            </a:r>
            <a:r>
              <a:rPr lang="en-US" dirty="0"/>
              <a:t> and </a:t>
            </a:r>
            <a:r>
              <a:rPr lang="en-US" dirty="0" err="1"/>
              <a:t>upsampling</a:t>
            </a:r>
            <a:r>
              <a:rPr lang="en-US" dirty="0"/>
              <a:t> layers. </a:t>
            </a:r>
          </a:p>
        </p:txBody>
      </p:sp>
      <p:sp>
        <p:nvSpPr>
          <p:cNvPr id="4" name="Slide Number Placeholder 3"/>
          <p:cNvSpPr>
            <a:spLocks noGrp="1"/>
          </p:cNvSpPr>
          <p:nvPr>
            <p:ph type="sldNum" sz="quarter" idx="5"/>
          </p:nvPr>
        </p:nvSpPr>
        <p:spPr/>
        <p:txBody>
          <a:bodyPr/>
          <a:lstStyle/>
          <a:p>
            <a:fld id="{DD85BF92-993A-0E46-9C9B-67E79B6EF132}" type="slidenum">
              <a:rPr lang="en-US" smtClean="0"/>
              <a:pPr/>
              <a:t>14</a:t>
            </a:fld>
            <a:endParaRPr lang="en-US"/>
          </a:p>
        </p:txBody>
      </p:sp>
    </p:spTree>
    <p:extLst>
      <p:ext uri="{BB962C8B-B14F-4D97-AF65-F5344CB8AC3E}">
        <p14:creationId xmlns:p14="http://schemas.microsoft.com/office/powerpoint/2010/main" val="2970671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During training we train the density prediction module by minimizing the sum of squared differences between the predicted density map and the ground truth Gaussian-smoothed dot map</a:t>
            </a:r>
          </a:p>
          <a:p>
            <a:pPr marL="285750" indent="-285750">
              <a:buFontTx/>
              <a:buChar char="-"/>
            </a:pPr>
            <a:r>
              <a:rPr lang="en-US" dirty="0"/>
              <a:t>We should have used optimal transport loss, but at the time we started developing this method, the work on optimal transport loss wasn’t ready yet. </a:t>
            </a:r>
          </a:p>
        </p:txBody>
      </p:sp>
      <p:sp>
        <p:nvSpPr>
          <p:cNvPr id="4" name="Slide Number Placeholder 3"/>
          <p:cNvSpPr>
            <a:spLocks noGrp="1"/>
          </p:cNvSpPr>
          <p:nvPr>
            <p:ph type="sldNum" sz="quarter" idx="5"/>
          </p:nvPr>
        </p:nvSpPr>
        <p:spPr/>
        <p:txBody>
          <a:bodyPr/>
          <a:lstStyle/>
          <a:p>
            <a:fld id="{DD85BF92-993A-0E46-9C9B-67E79B6EF132}" type="slidenum">
              <a:rPr lang="en-US" smtClean="0"/>
              <a:pPr/>
              <a:t>15</a:t>
            </a:fld>
            <a:endParaRPr lang="en-US"/>
          </a:p>
        </p:txBody>
      </p:sp>
    </p:spTree>
    <p:extLst>
      <p:ext uri="{BB962C8B-B14F-4D97-AF65-F5344CB8AC3E}">
        <p14:creationId xmlns:p14="http://schemas.microsoft.com/office/powerpoint/2010/main" val="3490597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During inference time, we use the network to get the initial prediction </a:t>
            </a:r>
            <a:r>
              <a:rPr lang="en-US" dirty="0" err="1"/>
              <a:t>presult</a:t>
            </a:r>
            <a:r>
              <a:rPr lang="en-US" dirty="0"/>
              <a:t>.</a:t>
            </a:r>
          </a:p>
          <a:p>
            <a:pPr marL="285750" indent="-285750">
              <a:buFontTx/>
              <a:buChar char="-"/>
            </a:pPr>
            <a:r>
              <a:rPr lang="en-US" dirty="0"/>
              <a:t>We then look at the density values of the exemplar bounding boxes to adapt the density prediction module</a:t>
            </a:r>
          </a:p>
          <a:p>
            <a:pPr marL="285750" indent="-285750">
              <a:buFontTx/>
              <a:buChar char="-"/>
            </a:pPr>
            <a:r>
              <a:rPr lang="en-US" dirty="0"/>
              <a:t>After adaptation, we get the final prediction map and the total count</a:t>
            </a:r>
          </a:p>
        </p:txBody>
      </p:sp>
      <p:sp>
        <p:nvSpPr>
          <p:cNvPr id="4" name="Slide Number Placeholder 3"/>
          <p:cNvSpPr>
            <a:spLocks noGrp="1"/>
          </p:cNvSpPr>
          <p:nvPr>
            <p:ph type="sldNum" sz="quarter" idx="5"/>
          </p:nvPr>
        </p:nvSpPr>
        <p:spPr/>
        <p:txBody>
          <a:bodyPr/>
          <a:lstStyle/>
          <a:p>
            <a:fld id="{DD85BF92-993A-0E46-9C9B-67E79B6EF132}" type="slidenum">
              <a:rPr lang="en-US" smtClean="0"/>
              <a:pPr/>
              <a:t>16</a:t>
            </a:fld>
            <a:endParaRPr lang="en-US"/>
          </a:p>
        </p:txBody>
      </p:sp>
    </p:spTree>
    <p:extLst>
      <p:ext uri="{BB962C8B-B14F-4D97-AF65-F5344CB8AC3E}">
        <p14:creationId xmlns:p14="http://schemas.microsoft.com/office/powerpoint/2010/main" val="4108056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adaptation works as follows.</a:t>
            </a:r>
          </a:p>
          <a:p>
            <a:pPr marL="285750" indent="-285750">
              <a:buFontTx/>
              <a:buChar char="-"/>
            </a:pPr>
            <a:r>
              <a:rPr lang="en-US" dirty="0"/>
              <a:t>We know the density values of the exemplar boxes must be at least one, so we enforce a min-count loss</a:t>
            </a:r>
          </a:p>
          <a:p>
            <a:pPr marL="285750" indent="-285750">
              <a:buFontTx/>
              <a:buChar char="-"/>
            </a:pPr>
            <a:r>
              <a:rPr lang="en-US" dirty="0"/>
              <a:t>We also introduce the perturbation loss, basically the density value of the pixels within each exemplar box should fall of like a Gaussian as we move away from the center</a:t>
            </a:r>
          </a:p>
          <a:p>
            <a:pPr marL="285750" indent="-285750">
              <a:buFontTx/>
              <a:buChar char="-"/>
            </a:pPr>
            <a:r>
              <a:rPr lang="en-US" dirty="0"/>
              <a:t>The adaptation loss is the weighted average of the two.</a:t>
            </a:r>
          </a:p>
          <a:p>
            <a:pPr marL="285750" indent="-285750">
              <a:buFontTx/>
              <a:buChar char="-"/>
            </a:pPr>
            <a:r>
              <a:rPr lang="en-US" dirty="0"/>
              <a:t>We run 100 gradient descent step to adapt the density prediction module</a:t>
            </a:r>
          </a:p>
        </p:txBody>
      </p:sp>
      <p:sp>
        <p:nvSpPr>
          <p:cNvPr id="4" name="Slide Number Placeholder 3"/>
          <p:cNvSpPr>
            <a:spLocks noGrp="1"/>
          </p:cNvSpPr>
          <p:nvPr>
            <p:ph type="sldNum" sz="quarter" idx="5"/>
          </p:nvPr>
        </p:nvSpPr>
        <p:spPr/>
        <p:txBody>
          <a:bodyPr/>
          <a:lstStyle/>
          <a:p>
            <a:fld id="{DD85BF92-993A-0E46-9C9B-67E79B6EF132}" type="slidenum">
              <a:rPr lang="en-US" smtClean="0"/>
              <a:pPr/>
              <a:t>17</a:t>
            </a:fld>
            <a:endParaRPr lang="en-US"/>
          </a:p>
        </p:txBody>
      </p:sp>
    </p:spTree>
    <p:extLst>
      <p:ext uri="{BB962C8B-B14F-4D97-AF65-F5344CB8AC3E}">
        <p14:creationId xmlns:p14="http://schemas.microsoft.com/office/powerpoint/2010/main" val="1301957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Let me know explain our second contribution, which is the large scale dataset called FSC147</a:t>
            </a:r>
          </a:p>
        </p:txBody>
      </p:sp>
      <p:sp>
        <p:nvSpPr>
          <p:cNvPr id="4" name="Slide Number Placeholder 3"/>
          <p:cNvSpPr>
            <a:spLocks noGrp="1"/>
          </p:cNvSpPr>
          <p:nvPr>
            <p:ph type="sldNum" sz="quarter" idx="5"/>
          </p:nvPr>
        </p:nvSpPr>
        <p:spPr/>
        <p:txBody>
          <a:bodyPr/>
          <a:lstStyle/>
          <a:p>
            <a:fld id="{DD85BF92-993A-0E46-9C9B-67E79B6EF132}" type="slidenum">
              <a:rPr lang="en-US" smtClean="0"/>
              <a:pPr/>
              <a:t>18</a:t>
            </a:fld>
            <a:endParaRPr lang="en-US"/>
          </a:p>
        </p:txBody>
      </p:sp>
    </p:spTree>
    <p:extLst>
      <p:ext uri="{BB962C8B-B14F-4D97-AF65-F5344CB8AC3E}">
        <p14:creationId xmlns:p14="http://schemas.microsoft.com/office/powerpoint/2010/main" val="1321137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dataset contains  &gt; 6000 images with 350K objects</a:t>
            </a:r>
          </a:p>
        </p:txBody>
      </p:sp>
      <p:sp>
        <p:nvSpPr>
          <p:cNvPr id="4" name="Slide Number Placeholder 3"/>
          <p:cNvSpPr>
            <a:spLocks noGrp="1"/>
          </p:cNvSpPr>
          <p:nvPr>
            <p:ph type="sldNum" sz="quarter" idx="5"/>
          </p:nvPr>
        </p:nvSpPr>
        <p:spPr/>
        <p:txBody>
          <a:bodyPr/>
          <a:lstStyle/>
          <a:p>
            <a:fld id="{DD85BF92-993A-0E46-9C9B-67E79B6EF132}" type="slidenum">
              <a:rPr lang="en-US" smtClean="0"/>
              <a:pPr/>
              <a:t>19</a:t>
            </a:fld>
            <a:endParaRPr lang="en-US"/>
          </a:p>
        </p:txBody>
      </p:sp>
    </p:spTree>
    <p:extLst>
      <p:ext uri="{BB962C8B-B14F-4D97-AF65-F5344CB8AC3E}">
        <p14:creationId xmlns:p14="http://schemas.microsoft.com/office/powerpoint/2010/main" val="2753420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We collect the data using image search</a:t>
            </a:r>
          </a:p>
          <a:p>
            <a:pPr marL="285750" indent="-285750">
              <a:buFontTx/>
              <a:buChar char="-"/>
            </a:pPr>
            <a:r>
              <a:rPr lang="en-US" dirty="0"/>
              <a:t>The search keyword contains quantity adjective + object category</a:t>
            </a:r>
          </a:p>
        </p:txBody>
      </p:sp>
      <p:sp>
        <p:nvSpPr>
          <p:cNvPr id="4" name="Slide Number Placeholder 3"/>
          <p:cNvSpPr>
            <a:spLocks noGrp="1"/>
          </p:cNvSpPr>
          <p:nvPr>
            <p:ph type="sldNum" sz="quarter" idx="5"/>
          </p:nvPr>
        </p:nvSpPr>
        <p:spPr/>
        <p:txBody>
          <a:bodyPr/>
          <a:lstStyle/>
          <a:p>
            <a:fld id="{DD85BF92-993A-0E46-9C9B-67E79B6EF132}" type="slidenum">
              <a:rPr lang="en-US" smtClean="0"/>
              <a:pPr/>
              <a:t>20</a:t>
            </a:fld>
            <a:endParaRPr lang="en-US"/>
          </a:p>
        </p:txBody>
      </p:sp>
    </p:spTree>
    <p:extLst>
      <p:ext uri="{BB962C8B-B14F-4D97-AF65-F5344CB8AC3E}">
        <p14:creationId xmlns:p14="http://schemas.microsoft.com/office/powerpoint/2010/main" val="4047973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Counting is useful in many situations</a:t>
            </a:r>
          </a:p>
          <a:p>
            <a:pPr marL="285750" indent="-285750">
              <a:buFontTx/>
              <a:buChar char="-"/>
            </a:pPr>
            <a:r>
              <a:rPr lang="en-US" dirty="0"/>
              <a:t>It can be used for migration tracking, journalism, curiosity satisfaction, inventory </a:t>
            </a:r>
            <a:r>
              <a:rPr lang="en-US" dirty="0" err="1"/>
              <a:t>management,and</a:t>
            </a:r>
            <a:r>
              <a:rPr lang="en-US" dirty="0"/>
              <a:t> physical effort anticipation. </a:t>
            </a:r>
          </a:p>
          <a:p>
            <a:pPr marL="285750" indent="-285750">
              <a:buFontTx/>
              <a:buChar char="-"/>
            </a:pPr>
            <a:endParaRPr lang="en-US" dirty="0"/>
          </a:p>
        </p:txBody>
      </p:sp>
      <p:sp>
        <p:nvSpPr>
          <p:cNvPr id="4" name="Slide Number Placeholder 3"/>
          <p:cNvSpPr>
            <a:spLocks noGrp="1"/>
          </p:cNvSpPr>
          <p:nvPr>
            <p:ph type="sldNum" sz="quarter" idx="5"/>
          </p:nvPr>
        </p:nvSpPr>
        <p:spPr/>
        <p:txBody>
          <a:bodyPr/>
          <a:lstStyle/>
          <a:p>
            <a:fld id="{DD85BF92-993A-0E46-9C9B-67E79B6EF132}" type="slidenum">
              <a:rPr lang="en-US" smtClean="0"/>
              <a:pPr/>
              <a:t>3</a:t>
            </a:fld>
            <a:endParaRPr lang="en-US"/>
          </a:p>
        </p:txBody>
      </p:sp>
    </p:spTree>
    <p:extLst>
      <p:ext uri="{BB962C8B-B14F-4D97-AF65-F5344CB8AC3E}">
        <p14:creationId xmlns:p14="http://schemas.microsoft.com/office/powerpoint/2010/main" val="4226072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These are list of categories and super-categories</a:t>
            </a:r>
          </a:p>
          <a:p>
            <a:pPr marL="285750" indent="-285750">
              <a:buFontTx/>
              <a:buChar char="-"/>
            </a:pPr>
            <a:r>
              <a:rPr lang="en-US" dirty="0"/>
              <a:t>Altogether, we have 6135 images and 147 categories</a:t>
            </a:r>
          </a:p>
        </p:txBody>
      </p:sp>
      <p:sp>
        <p:nvSpPr>
          <p:cNvPr id="4" name="Slide Number Placeholder 3"/>
          <p:cNvSpPr>
            <a:spLocks noGrp="1"/>
          </p:cNvSpPr>
          <p:nvPr>
            <p:ph type="sldNum" sz="quarter" idx="5"/>
          </p:nvPr>
        </p:nvSpPr>
        <p:spPr/>
        <p:txBody>
          <a:bodyPr/>
          <a:lstStyle/>
          <a:p>
            <a:fld id="{DD85BF92-993A-0E46-9C9B-67E79B6EF132}" type="slidenum">
              <a:rPr lang="en-US" smtClean="0"/>
              <a:pPr/>
              <a:t>21</a:t>
            </a:fld>
            <a:endParaRPr lang="en-US"/>
          </a:p>
        </p:txBody>
      </p:sp>
    </p:spTree>
    <p:extLst>
      <p:ext uri="{BB962C8B-B14F-4D97-AF65-F5344CB8AC3E}">
        <p14:creationId xmlns:p14="http://schemas.microsoft.com/office/powerpoint/2010/main" val="2848888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The images and categories are divided into disjoint train, validation, test sets</a:t>
            </a:r>
          </a:p>
          <a:p>
            <a:pPr marL="285750" indent="-285750">
              <a:buFontTx/>
              <a:buChar char="-"/>
            </a:pPr>
            <a:r>
              <a:rPr lang="en-US" dirty="0"/>
              <a:t>Note that the categories of the subsets are totally different</a:t>
            </a:r>
          </a:p>
        </p:txBody>
      </p:sp>
      <p:sp>
        <p:nvSpPr>
          <p:cNvPr id="4" name="Slide Number Placeholder 3"/>
          <p:cNvSpPr>
            <a:spLocks noGrp="1"/>
          </p:cNvSpPr>
          <p:nvPr>
            <p:ph type="sldNum" sz="quarter" idx="5"/>
          </p:nvPr>
        </p:nvSpPr>
        <p:spPr/>
        <p:txBody>
          <a:bodyPr/>
          <a:lstStyle/>
          <a:p>
            <a:fld id="{DD85BF92-993A-0E46-9C9B-67E79B6EF132}" type="slidenum">
              <a:rPr lang="en-US" smtClean="0"/>
              <a:pPr/>
              <a:t>22</a:t>
            </a:fld>
            <a:endParaRPr lang="en-US"/>
          </a:p>
        </p:txBody>
      </p:sp>
    </p:spTree>
    <p:extLst>
      <p:ext uri="{BB962C8B-B14F-4D97-AF65-F5344CB8AC3E}">
        <p14:creationId xmlns:p14="http://schemas.microsoft.com/office/powerpoint/2010/main" val="2871755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total number of images is </a:t>
            </a:r>
          </a:p>
        </p:txBody>
      </p:sp>
      <p:sp>
        <p:nvSpPr>
          <p:cNvPr id="4" name="Slide Number Placeholder 3"/>
          <p:cNvSpPr>
            <a:spLocks noGrp="1"/>
          </p:cNvSpPr>
          <p:nvPr>
            <p:ph type="sldNum" sz="quarter" idx="5"/>
          </p:nvPr>
        </p:nvSpPr>
        <p:spPr/>
        <p:txBody>
          <a:bodyPr/>
          <a:lstStyle/>
          <a:p>
            <a:fld id="{DD85BF92-993A-0E46-9C9B-67E79B6EF132}" type="slidenum">
              <a:rPr lang="en-US" smtClean="0"/>
              <a:pPr/>
              <a:t>23</a:t>
            </a:fld>
            <a:endParaRPr lang="en-US"/>
          </a:p>
        </p:txBody>
      </p:sp>
    </p:spTree>
    <p:extLst>
      <p:ext uri="{BB962C8B-B14F-4D97-AF65-F5344CB8AC3E}">
        <p14:creationId xmlns:p14="http://schemas.microsoft.com/office/powerpoint/2010/main" val="2294011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Compared with other visual counting datasets, our proposed dataset is larger in terms of both images and categories</a:t>
            </a:r>
          </a:p>
        </p:txBody>
      </p:sp>
      <p:sp>
        <p:nvSpPr>
          <p:cNvPr id="4" name="Slide Number Placeholder 3"/>
          <p:cNvSpPr>
            <a:spLocks noGrp="1"/>
          </p:cNvSpPr>
          <p:nvPr>
            <p:ph type="sldNum" sz="quarter" idx="5"/>
          </p:nvPr>
        </p:nvSpPr>
        <p:spPr/>
        <p:txBody>
          <a:bodyPr/>
          <a:lstStyle/>
          <a:p>
            <a:fld id="{DD85BF92-993A-0E46-9C9B-67E79B6EF132}" type="slidenum">
              <a:rPr lang="en-US" smtClean="0"/>
              <a:pPr/>
              <a:t>24</a:t>
            </a:fld>
            <a:endParaRPr lang="en-US"/>
          </a:p>
        </p:txBody>
      </p:sp>
    </p:spTree>
    <p:extLst>
      <p:ext uri="{BB962C8B-B14F-4D97-AF65-F5344CB8AC3E}">
        <p14:creationId xmlns:p14="http://schemas.microsoft.com/office/powerpoint/2010/main" val="10066483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85BF92-993A-0E46-9C9B-67E79B6EF132}" type="slidenum">
              <a:rPr lang="en-US" smtClean="0"/>
              <a:pPr/>
              <a:t>25</a:t>
            </a:fld>
            <a:endParaRPr lang="en-US"/>
          </a:p>
        </p:txBody>
      </p:sp>
    </p:spTree>
    <p:extLst>
      <p:ext uri="{BB962C8B-B14F-4D97-AF65-F5344CB8AC3E}">
        <p14:creationId xmlns:p14="http://schemas.microsoft.com/office/powerpoint/2010/main" val="4090804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Our method can counts coins/marbles very well </a:t>
            </a:r>
          </a:p>
          <a:p>
            <a:pPr marL="285750" indent="-285750">
              <a:buFontTx/>
              <a:buChar char="-"/>
            </a:pPr>
            <a:r>
              <a:rPr lang="en-US" dirty="0"/>
              <a:t>On the left is the input image with exemplar bounding boxes in </a:t>
            </a:r>
            <a:r>
              <a:rPr lang="en-US" dirty="0" err="1"/>
              <a:t>yello</a:t>
            </a:r>
            <a:r>
              <a:rPr lang="en-US" dirty="0"/>
              <a:t>, and the dot annotations for ground truth</a:t>
            </a:r>
          </a:p>
          <a:p>
            <a:pPr marL="285750" indent="-285750">
              <a:buFontTx/>
              <a:buChar char="-"/>
            </a:pPr>
            <a:r>
              <a:rPr lang="en-US" dirty="0"/>
              <a:t>ON the right is the predicted density map, overlaid on the input image, and the predicted count</a:t>
            </a:r>
          </a:p>
          <a:p>
            <a:pPr marL="285750" indent="-285750">
              <a:buFontTx/>
              <a:buChar char="-"/>
            </a:pPr>
            <a:r>
              <a:rPr lang="en-US" dirty="0"/>
              <a:t>As you can see, in this example, the error is less than 1. </a:t>
            </a:r>
          </a:p>
          <a:p>
            <a:pPr marL="285750" indent="-285750">
              <a:buFontTx/>
              <a:buChar char="-"/>
            </a:pPr>
            <a:r>
              <a:rPr lang="en-US" dirty="0"/>
              <a:t>We can count even when the objects are partially occluded. </a:t>
            </a:r>
          </a:p>
        </p:txBody>
      </p:sp>
      <p:sp>
        <p:nvSpPr>
          <p:cNvPr id="4" name="Slide Number Placeholder 3"/>
          <p:cNvSpPr>
            <a:spLocks noGrp="1"/>
          </p:cNvSpPr>
          <p:nvPr>
            <p:ph type="sldNum" sz="quarter" idx="5"/>
          </p:nvPr>
        </p:nvSpPr>
        <p:spPr/>
        <p:txBody>
          <a:bodyPr/>
          <a:lstStyle/>
          <a:p>
            <a:fld id="{DD85BF92-993A-0E46-9C9B-67E79B6EF132}" type="slidenum">
              <a:rPr lang="en-US" smtClean="0"/>
              <a:pPr/>
              <a:t>26</a:t>
            </a:fld>
            <a:endParaRPr lang="en-US"/>
          </a:p>
        </p:txBody>
      </p:sp>
    </p:spTree>
    <p:extLst>
      <p:ext uri="{BB962C8B-B14F-4D97-AF65-F5344CB8AC3E}">
        <p14:creationId xmlns:p14="http://schemas.microsoft.com/office/powerpoint/2010/main" val="3051350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We can count fruit in a basket</a:t>
            </a:r>
          </a:p>
          <a:p>
            <a:pPr marL="285750" indent="-285750">
              <a:buFontTx/>
              <a:buChar char="-"/>
            </a:pPr>
            <a:r>
              <a:rPr lang="en-US" dirty="0"/>
              <a:t>We can count fruits of different colors/types. </a:t>
            </a:r>
          </a:p>
          <a:p>
            <a:pPr marL="285750" indent="-285750">
              <a:buFontTx/>
              <a:buChar char="-"/>
            </a:pPr>
            <a:endParaRPr lang="en-US" dirty="0"/>
          </a:p>
        </p:txBody>
      </p:sp>
      <p:sp>
        <p:nvSpPr>
          <p:cNvPr id="4" name="Slide Number Placeholder 3"/>
          <p:cNvSpPr>
            <a:spLocks noGrp="1"/>
          </p:cNvSpPr>
          <p:nvPr>
            <p:ph type="sldNum" sz="quarter" idx="5"/>
          </p:nvPr>
        </p:nvSpPr>
        <p:spPr/>
        <p:txBody>
          <a:bodyPr/>
          <a:lstStyle/>
          <a:p>
            <a:fld id="{DD85BF92-993A-0E46-9C9B-67E79B6EF132}" type="slidenum">
              <a:rPr lang="en-US" smtClean="0"/>
              <a:pPr/>
              <a:t>27</a:t>
            </a:fld>
            <a:endParaRPr lang="en-US"/>
          </a:p>
        </p:txBody>
      </p:sp>
    </p:spTree>
    <p:extLst>
      <p:ext uri="{BB962C8B-B14F-4D97-AF65-F5344CB8AC3E}">
        <p14:creationId xmlns:p14="http://schemas.microsoft.com/office/powerpoint/2010/main" val="1673667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The MAE of our method is 22.08</a:t>
            </a:r>
          </a:p>
          <a:p>
            <a:pPr marL="285750" indent="-285750">
              <a:buFontTx/>
              <a:buChar char="-"/>
            </a:pPr>
            <a:endParaRPr lang="en-US" dirty="0"/>
          </a:p>
        </p:txBody>
      </p:sp>
      <p:sp>
        <p:nvSpPr>
          <p:cNvPr id="4" name="Slide Number Placeholder 3"/>
          <p:cNvSpPr>
            <a:spLocks noGrp="1"/>
          </p:cNvSpPr>
          <p:nvPr>
            <p:ph type="sldNum" sz="quarter" idx="5"/>
          </p:nvPr>
        </p:nvSpPr>
        <p:spPr/>
        <p:txBody>
          <a:bodyPr/>
          <a:lstStyle/>
          <a:p>
            <a:fld id="{DD85BF92-993A-0E46-9C9B-67E79B6EF132}" type="slidenum">
              <a:rPr lang="en-US" smtClean="0"/>
              <a:pPr/>
              <a:t>37</a:t>
            </a:fld>
            <a:endParaRPr lang="en-US"/>
          </a:p>
        </p:txBody>
      </p:sp>
    </p:spTree>
    <p:extLst>
      <p:ext uri="{BB962C8B-B14F-4D97-AF65-F5344CB8AC3E}">
        <p14:creationId xmlns:p14="http://schemas.microsoft.com/office/powerpoint/2010/main" val="3468867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is much better than the weak baselines that usually output mean or median values</a:t>
            </a:r>
          </a:p>
        </p:txBody>
      </p:sp>
      <p:sp>
        <p:nvSpPr>
          <p:cNvPr id="4" name="Slide Number Placeholder 3"/>
          <p:cNvSpPr>
            <a:spLocks noGrp="1"/>
          </p:cNvSpPr>
          <p:nvPr>
            <p:ph type="sldNum" sz="quarter" idx="5"/>
          </p:nvPr>
        </p:nvSpPr>
        <p:spPr/>
        <p:txBody>
          <a:bodyPr/>
          <a:lstStyle/>
          <a:p>
            <a:fld id="{DD85BF92-993A-0E46-9C9B-67E79B6EF132}" type="slidenum">
              <a:rPr lang="en-US" smtClean="0"/>
              <a:pPr/>
              <a:t>38</a:t>
            </a:fld>
            <a:endParaRPr lang="en-US"/>
          </a:p>
        </p:txBody>
      </p:sp>
    </p:spTree>
    <p:extLst>
      <p:ext uri="{BB962C8B-B14F-4D97-AF65-F5344CB8AC3E}">
        <p14:creationId xmlns:p14="http://schemas.microsoft.com/office/powerpoint/2010/main" val="118558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works better than few-shot detectors</a:t>
            </a:r>
          </a:p>
        </p:txBody>
      </p:sp>
      <p:sp>
        <p:nvSpPr>
          <p:cNvPr id="4" name="Slide Number Placeholder 3"/>
          <p:cNvSpPr>
            <a:spLocks noGrp="1"/>
          </p:cNvSpPr>
          <p:nvPr>
            <p:ph type="sldNum" sz="quarter" idx="5"/>
          </p:nvPr>
        </p:nvSpPr>
        <p:spPr/>
        <p:txBody>
          <a:bodyPr/>
          <a:lstStyle/>
          <a:p>
            <a:fld id="{DD85BF92-993A-0E46-9C9B-67E79B6EF132}" type="slidenum">
              <a:rPr lang="en-US" smtClean="0"/>
              <a:pPr/>
              <a:t>39</a:t>
            </a:fld>
            <a:endParaRPr lang="en-US"/>
          </a:p>
        </p:txBody>
      </p:sp>
    </p:spTree>
    <p:extLst>
      <p:ext uri="{BB962C8B-B14F-4D97-AF65-F5344CB8AC3E}">
        <p14:creationId xmlns:p14="http://schemas.microsoft.com/office/powerpoint/2010/main" val="301402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Visual counting is important problem, and there are many existing works</a:t>
            </a:r>
          </a:p>
          <a:p>
            <a:r>
              <a:rPr lang="en-US" dirty="0"/>
              <a:t>- But most of them train a specific counting network for a specific object category such as people, cars, cells</a:t>
            </a:r>
          </a:p>
        </p:txBody>
      </p:sp>
      <p:sp>
        <p:nvSpPr>
          <p:cNvPr id="4" name="Slide Number Placeholder 3"/>
          <p:cNvSpPr>
            <a:spLocks noGrp="1"/>
          </p:cNvSpPr>
          <p:nvPr>
            <p:ph type="sldNum" sz="quarter" idx="5"/>
          </p:nvPr>
        </p:nvSpPr>
        <p:spPr/>
        <p:txBody>
          <a:bodyPr/>
          <a:lstStyle/>
          <a:p>
            <a:fld id="{DD85BF92-993A-0E46-9C9B-67E79B6EF132}" type="slidenum">
              <a:rPr lang="en-US" smtClean="0"/>
              <a:pPr/>
              <a:t>4</a:t>
            </a:fld>
            <a:endParaRPr lang="en-US"/>
          </a:p>
        </p:txBody>
      </p:sp>
    </p:spTree>
    <p:extLst>
      <p:ext uri="{BB962C8B-B14F-4D97-AF65-F5344CB8AC3E}">
        <p14:creationId xmlns:p14="http://schemas.microsoft.com/office/powerpoint/2010/main" val="1879972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outperforms Generic Matching Network</a:t>
            </a:r>
          </a:p>
        </p:txBody>
      </p:sp>
      <p:sp>
        <p:nvSpPr>
          <p:cNvPr id="4" name="Slide Number Placeholder 3"/>
          <p:cNvSpPr>
            <a:spLocks noGrp="1"/>
          </p:cNvSpPr>
          <p:nvPr>
            <p:ph type="sldNum" sz="quarter" idx="5"/>
          </p:nvPr>
        </p:nvSpPr>
        <p:spPr/>
        <p:txBody>
          <a:bodyPr/>
          <a:lstStyle/>
          <a:p>
            <a:fld id="{DD85BF92-993A-0E46-9C9B-67E79B6EF132}" type="slidenum">
              <a:rPr lang="en-US" smtClean="0"/>
              <a:pPr/>
              <a:t>40</a:t>
            </a:fld>
            <a:endParaRPr lang="en-US"/>
          </a:p>
        </p:txBody>
      </p:sp>
    </p:spTree>
    <p:extLst>
      <p:ext uri="{BB962C8B-B14F-4D97-AF65-F5344CB8AC3E}">
        <p14:creationId xmlns:p14="http://schemas.microsoft.com/office/powerpoint/2010/main" val="270659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also works better than the Meta learning approach MAML</a:t>
            </a:r>
          </a:p>
        </p:txBody>
      </p:sp>
      <p:sp>
        <p:nvSpPr>
          <p:cNvPr id="4" name="Slide Number Placeholder 3"/>
          <p:cNvSpPr>
            <a:spLocks noGrp="1"/>
          </p:cNvSpPr>
          <p:nvPr>
            <p:ph type="sldNum" sz="quarter" idx="5"/>
          </p:nvPr>
        </p:nvSpPr>
        <p:spPr/>
        <p:txBody>
          <a:bodyPr/>
          <a:lstStyle/>
          <a:p>
            <a:fld id="{DD85BF92-993A-0E46-9C9B-67E79B6EF132}" type="slidenum">
              <a:rPr lang="en-US" smtClean="0"/>
              <a:pPr/>
              <a:t>41</a:t>
            </a:fld>
            <a:endParaRPr lang="en-US"/>
          </a:p>
        </p:txBody>
      </p:sp>
    </p:spTree>
    <p:extLst>
      <p:ext uri="{BB962C8B-B14F-4D97-AF65-F5344CB8AC3E}">
        <p14:creationId xmlns:p14="http://schemas.microsoft.com/office/powerpoint/2010/main" val="2531799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It also outperforms other methods in terms of RMSE </a:t>
            </a:r>
          </a:p>
        </p:txBody>
      </p:sp>
      <p:sp>
        <p:nvSpPr>
          <p:cNvPr id="4" name="Slide Number Placeholder 3"/>
          <p:cNvSpPr>
            <a:spLocks noGrp="1"/>
          </p:cNvSpPr>
          <p:nvPr>
            <p:ph type="sldNum" sz="quarter" idx="5"/>
          </p:nvPr>
        </p:nvSpPr>
        <p:spPr/>
        <p:txBody>
          <a:bodyPr/>
          <a:lstStyle/>
          <a:p>
            <a:fld id="{DD85BF92-993A-0E46-9C9B-67E79B6EF132}" type="slidenum">
              <a:rPr lang="en-US" smtClean="0"/>
              <a:pPr/>
              <a:t>42</a:t>
            </a:fld>
            <a:endParaRPr lang="en-US"/>
          </a:p>
        </p:txBody>
      </p:sp>
    </p:spTree>
    <p:extLst>
      <p:ext uri="{BB962C8B-B14F-4D97-AF65-F5344CB8AC3E}">
        <p14:creationId xmlns:p14="http://schemas.microsoft.com/office/powerpoint/2010/main" val="2259799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These networks can’t count the objects from a category that they have not been trained on.</a:t>
            </a:r>
          </a:p>
          <a:p>
            <a:pPr marL="285750" indent="-285750">
              <a:buFontTx/>
              <a:buChar char="-"/>
            </a:pPr>
            <a:r>
              <a:rPr lang="en-US" dirty="0"/>
              <a:t>The outputs will be garbage. </a:t>
            </a:r>
          </a:p>
        </p:txBody>
      </p:sp>
      <p:sp>
        <p:nvSpPr>
          <p:cNvPr id="4" name="Slide Number Placeholder 3"/>
          <p:cNvSpPr>
            <a:spLocks noGrp="1"/>
          </p:cNvSpPr>
          <p:nvPr>
            <p:ph type="sldNum" sz="quarter" idx="5"/>
          </p:nvPr>
        </p:nvSpPr>
        <p:spPr/>
        <p:txBody>
          <a:bodyPr/>
          <a:lstStyle/>
          <a:p>
            <a:fld id="{DD85BF92-993A-0E46-9C9B-67E79B6EF132}" type="slidenum">
              <a:rPr lang="en-US" smtClean="0"/>
              <a:pPr/>
              <a:t>5</a:t>
            </a:fld>
            <a:endParaRPr lang="en-US"/>
          </a:p>
        </p:txBody>
      </p:sp>
    </p:spTree>
    <p:extLst>
      <p:ext uri="{BB962C8B-B14F-4D97-AF65-F5344CB8AC3E}">
        <p14:creationId xmlns:p14="http://schemas.microsoft.com/office/powerpoint/2010/main" val="281647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And we can afford to train a network for every category, because it takes much data and annotation to train a network</a:t>
            </a:r>
          </a:p>
          <a:p>
            <a:pPr marL="285750" indent="-285750">
              <a:buFontTx/>
              <a:buChar char="-"/>
            </a:pPr>
            <a:r>
              <a:rPr lang="en-US" dirty="0"/>
              <a:t>For example, to train a crowd counting network, we need datasets that have thousands of images containing millions of people</a:t>
            </a:r>
          </a:p>
          <a:p>
            <a:pPr marL="285750" indent="-285750">
              <a:buFontTx/>
              <a:buChar char="-"/>
            </a:pPr>
            <a:r>
              <a:rPr lang="en-US" dirty="0"/>
              <a:t>Having a single counting network for each category is not a scalable approach</a:t>
            </a:r>
          </a:p>
        </p:txBody>
      </p:sp>
      <p:sp>
        <p:nvSpPr>
          <p:cNvPr id="4" name="Slide Number Placeholder 3"/>
          <p:cNvSpPr>
            <a:spLocks noGrp="1"/>
          </p:cNvSpPr>
          <p:nvPr>
            <p:ph type="sldNum" sz="quarter" idx="5"/>
          </p:nvPr>
        </p:nvSpPr>
        <p:spPr/>
        <p:txBody>
          <a:bodyPr/>
          <a:lstStyle/>
          <a:p>
            <a:fld id="{DD85BF92-993A-0E46-9C9B-67E79B6EF132}" type="slidenum">
              <a:rPr lang="en-US" smtClean="0"/>
              <a:pPr/>
              <a:t>6</a:t>
            </a:fld>
            <a:endParaRPr lang="en-US"/>
          </a:p>
        </p:txBody>
      </p:sp>
    </p:spTree>
    <p:extLst>
      <p:ext uri="{BB962C8B-B14F-4D97-AF65-F5344CB8AC3E}">
        <p14:creationId xmlns:p14="http://schemas.microsoft.com/office/powerpoint/2010/main" val="150627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this work, we want to learn a single network for all </a:t>
            </a:r>
            <a:r>
              <a:rPr lang="en-US" dirty="0" err="1"/>
              <a:t>cateogries</a:t>
            </a:r>
            <a:r>
              <a:rPr lang="en-US" dirty="0"/>
              <a:t>. </a:t>
            </a:r>
          </a:p>
        </p:txBody>
      </p:sp>
      <p:sp>
        <p:nvSpPr>
          <p:cNvPr id="4" name="Slide Number Placeholder 3"/>
          <p:cNvSpPr>
            <a:spLocks noGrp="1"/>
          </p:cNvSpPr>
          <p:nvPr>
            <p:ph type="sldNum" sz="quarter" idx="5"/>
          </p:nvPr>
        </p:nvSpPr>
        <p:spPr/>
        <p:txBody>
          <a:bodyPr/>
          <a:lstStyle/>
          <a:p>
            <a:fld id="{DD85BF92-993A-0E46-9C9B-67E79B6EF132}" type="slidenum">
              <a:rPr lang="en-US" smtClean="0"/>
              <a:pPr/>
              <a:t>7</a:t>
            </a:fld>
            <a:endParaRPr lang="en-US"/>
          </a:p>
        </p:txBody>
      </p:sp>
    </p:spTree>
    <p:extLst>
      <p:ext uri="{BB962C8B-B14F-4D97-AF65-F5344CB8AC3E}">
        <p14:creationId xmlns:p14="http://schemas.microsoft.com/office/powerpoint/2010/main" val="95601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Our object is to learn a network that can count objects of interest from any category, given a few exemplar objects for that category. </a:t>
            </a:r>
          </a:p>
        </p:txBody>
      </p:sp>
      <p:sp>
        <p:nvSpPr>
          <p:cNvPr id="4" name="Slide Number Placeholder 3"/>
          <p:cNvSpPr>
            <a:spLocks noGrp="1"/>
          </p:cNvSpPr>
          <p:nvPr>
            <p:ph type="sldNum" sz="quarter" idx="5"/>
          </p:nvPr>
        </p:nvSpPr>
        <p:spPr/>
        <p:txBody>
          <a:bodyPr/>
          <a:lstStyle/>
          <a:p>
            <a:fld id="{DD85BF92-993A-0E46-9C9B-67E79B6EF132}" type="slidenum">
              <a:rPr lang="en-US" smtClean="0"/>
              <a:pPr/>
              <a:t>8</a:t>
            </a:fld>
            <a:endParaRPr lang="en-US"/>
          </a:p>
        </p:txBody>
      </p:sp>
    </p:spTree>
    <p:extLst>
      <p:ext uri="{BB962C8B-B14F-4D97-AF65-F5344CB8AC3E}">
        <p14:creationId xmlns:p14="http://schemas.microsoft.com/office/powerpoint/2010/main" val="243437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Our work is inspired by the Generic Matching Network by Lu et al from ACCV’18. </a:t>
            </a:r>
          </a:p>
          <a:p>
            <a:pPr marL="285750" indent="-285750">
              <a:buFontTx/>
              <a:buChar char="-"/>
            </a:pPr>
            <a:r>
              <a:rPr lang="en-US" dirty="0"/>
              <a:t>This network contains two blocks: feature embedding and feature matching. </a:t>
            </a:r>
          </a:p>
          <a:p>
            <a:pPr marL="285750" indent="-285750">
              <a:buFontTx/>
              <a:buChar char="-"/>
            </a:pPr>
            <a:r>
              <a:rPr lang="en-US" dirty="0"/>
              <a:t>This matching block is meant to be separate from the feature embedding block, and so it is agnostic to the category of the objects so it can count objects in different classes</a:t>
            </a:r>
          </a:p>
          <a:p>
            <a:pPr marL="285750" indent="-285750">
              <a:buFontTx/>
              <a:buChar char="-"/>
            </a:pPr>
            <a:r>
              <a:rPr lang="en-US" dirty="0"/>
              <a:t>However, this network still requires an adapting module for the feature extraction, and this adapting module still needs 10s to 100s of training instances </a:t>
            </a:r>
          </a:p>
          <a:p>
            <a:pPr marL="285750" indent="-285750">
              <a:buFontTx/>
              <a:buChar char="-"/>
            </a:pPr>
            <a:r>
              <a:rPr lang="en-US" dirty="0"/>
              <a:t>This network is trained on video data, and the pretrained network doesn’t work very well without adaptation or retraining. </a:t>
            </a:r>
          </a:p>
        </p:txBody>
      </p:sp>
      <p:sp>
        <p:nvSpPr>
          <p:cNvPr id="4" name="Slide Number Placeholder 3"/>
          <p:cNvSpPr>
            <a:spLocks noGrp="1"/>
          </p:cNvSpPr>
          <p:nvPr>
            <p:ph type="sldNum" sz="quarter" idx="5"/>
          </p:nvPr>
        </p:nvSpPr>
        <p:spPr/>
        <p:txBody>
          <a:bodyPr/>
          <a:lstStyle/>
          <a:p>
            <a:fld id="{DD85BF92-993A-0E46-9C9B-67E79B6EF132}" type="slidenum">
              <a:rPr lang="en-US" smtClean="0"/>
              <a:pPr/>
              <a:t>9</a:t>
            </a:fld>
            <a:endParaRPr lang="en-US"/>
          </a:p>
        </p:txBody>
      </p:sp>
    </p:spTree>
    <p:extLst>
      <p:ext uri="{BB962C8B-B14F-4D97-AF65-F5344CB8AC3E}">
        <p14:creationId xmlns:p14="http://schemas.microsoft.com/office/powerpoint/2010/main" val="2921444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dirty="0"/>
              <a:t>The contributions of our paper are twofold</a:t>
            </a:r>
          </a:p>
          <a:p>
            <a:pPr marL="285750" indent="-285750">
              <a:buFontTx/>
              <a:buChar char="-"/>
            </a:pPr>
            <a:r>
              <a:rPr lang="en-US" dirty="0"/>
              <a:t>First, we present a novel method for few-shot counting, called </a:t>
            </a:r>
            <a:r>
              <a:rPr lang="en-US" dirty="0" err="1"/>
              <a:t>FamNet</a:t>
            </a:r>
            <a:r>
              <a:rPr lang="en-US" dirty="0"/>
              <a:t>, which stands for Few-Shot Adaptation and Matching Network</a:t>
            </a:r>
          </a:p>
          <a:p>
            <a:pPr marL="285750" indent="-285750">
              <a:buFontTx/>
              <a:buChar char="-"/>
            </a:pPr>
            <a:r>
              <a:rPr lang="en-US" dirty="0"/>
              <a:t>Second, we introduce a large-scale dataset, called FSC147, which stands for Few-shot Counting </a:t>
            </a:r>
            <a:r>
              <a:rPr lang="en-US" dirty="0" err="1"/>
              <a:t>Datset</a:t>
            </a:r>
            <a:r>
              <a:rPr lang="en-US" dirty="0"/>
              <a:t> with 147 classes</a:t>
            </a:r>
          </a:p>
          <a:p>
            <a:endParaRPr lang="en-US" dirty="0"/>
          </a:p>
        </p:txBody>
      </p:sp>
      <p:sp>
        <p:nvSpPr>
          <p:cNvPr id="4" name="Slide Number Placeholder 3"/>
          <p:cNvSpPr>
            <a:spLocks noGrp="1"/>
          </p:cNvSpPr>
          <p:nvPr>
            <p:ph type="sldNum" sz="quarter" idx="5"/>
          </p:nvPr>
        </p:nvSpPr>
        <p:spPr/>
        <p:txBody>
          <a:bodyPr/>
          <a:lstStyle/>
          <a:p>
            <a:fld id="{DD85BF92-993A-0E46-9C9B-67E79B6EF132}" type="slidenum">
              <a:rPr lang="en-US" smtClean="0"/>
              <a:pPr/>
              <a:t>10</a:t>
            </a:fld>
            <a:endParaRPr lang="en-US"/>
          </a:p>
        </p:txBody>
      </p:sp>
    </p:spTree>
    <p:extLst>
      <p:ext uri="{BB962C8B-B14F-4D97-AF65-F5344CB8AC3E}">
        <p14:creationId xmlns:p14="http://schemas.microsoft.com/office/powerpoint/2010/main" val="2071383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4"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1C61D857-B0CF-F041-8A1E-44C76D59D89D}"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86" indent="0">
              <a:buNone/>
              <a:defRPr sz="2799"/>
            </a:lvl2pPr>
            <a:lvl3pPr marL="914171" indent="0">
              <a:buNone/>
              <a:defRPr sz="2399"/>
            </a:lvl3pPr>
            <a:lvl4pPr marL="1371257" indent="0">
              <a:buNone/>
              <a:defRPr sz="2000"/>
            </a:lvl4pPr>
            <a:lvl5pPr marL="1828343" indent="0">
              <a:buNone/>
              <a:defRPr sz="2000"/>
            </a:lvl5pPr>
            <a:lvl6pPr marL="2285429" indent="0">
              <a:buNone/>
              <a:defRPr sz="2000"/>
            </a:lvl6pPr>
            <a:lvl7pPr marL="2742514" indent="0">
              <a:buNone/>
              <a:defRPr sz="2000"/>
            </a:lvl7pPr>
            <a:lvl8pPr marL="3199600" indent="0">
              <a:buNone/>
              <a:defRPr sz="2000"/>
            </a:lvl8pPr>
            <a:lvl9pPr marL="3656686" indent="0">
              <a:buNone/>
              <a:defRPr sz="2000"/>
            </a:lvl9pPr>
          </a:lstStyle>
          <a:p>
            <a:r>
              <a:rPr lang="en-US"/>
              <a:t>Click icon to add picture</a:t>
            </a:r>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443" y="6492876"/>
            <a:ext cx="1721169" cy="365125"/>
          </a:xfrm>
          <a:prstGeom prst="rect">
            <a:avLst/>
          </a:prstGeom>
        </p:spPr>
        <p:txBody>
          <a:bodyPr/>
          <a:lstStyle/>
          <a:p>
            <a:endParaRPr lang="en-US"/>
          </a:p>
        </p:txBody>
      </p:sp>
      <p:sp>
        <p:nvSpPr>
          <p:cNvPr id="6" name="Footer Placeholder 5"/>
          <p:cNvSpPr>
            <a:spLocks noGrp="1"/>
          </p:cNvSpPr>
          <p:nvPr>
            <p:ph type="ftr" sz="quarter" idx="11"/>
          </p:nvPr>
        </p:nvSpPr>
        <p:spPr>
          <a:xfrm>
            <a:off x="3190292" y="6492876"/>
            <a:ext cx="597782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C61D857-B0CF-F041-8A1E-44C76D59D8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443" y="6492876"/>
            <a:ext cx="1721169" cy="365125"/>
          </a:xfrm>
          <a:prstGeom prst="rect">
            <a:avLst/>
          </a:prstGeom>
        </p:spPr>
        <p:txBody>
          <a:bodyPr/>
          <a:lstStyle/>
          <a:p>
            <a:endParaRPr lang="en-US"/>
          </a:p>
        </p:txBody>
      </p:sp>
      <p:sp>
        <p:nvSpPr>
          <p:cNvPr id="5" name="Footer Placeholder 4"/>
          <p:cNvSpPr>
            <a:spLocks noGrp="1"/>
          </p:cNvSpPr>
          <p:nvPr>
            <p:ph type="ftr" sz="quarter" idx="11"/>
          </p:nvPr>
        </p:nvSpPr>
        <p:spPr>
          <a:xfrm>
            <a:off x="3190292" y="6492876"/>
            <a:ext cx="597782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C61D857-B0CF-F041-8A1E-44C76D59D89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443" y="6492876"/>
            <a:ext cx="1721169" cy="365125"/>
          </a:xfrm>
          <a:prstGeom prst="rect">
            <a:avLst/>
          </a:prstGeom>
        </p:spPr>
        <p:txBody>
          <a:bodyPr/>
          <a:lstStyle/>
          <a:p>
            <a:endParaRPr lang="en-US"/>
          </a:p>
        </p:txBody>
      </p:sp>
      <p:sp>
        <p:nvSpPr>
          <p:cNvPr id="5" name="Footer Placeholder 4"/>
          <p:cNvSpPr>
            <a:spLocks noGrp="1"/>
          </p:cNvSpPr>
          <p:nvPr>
            <p:ph type="ftr" sz="quarter" idx="11"/>
          </p:nvPr>
        </p:nvSpPr>
        <p:spPr>
          <a:xfrm>
            <a:off x="3190292" y="6492876"/>
            <a:ext cx="597782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C61D857-B0CF-F041-8A1E-44C76D59D89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483" y="273629"/>
            <a:ext cx="10966104" cy="1142040"/>
          </a:xfrm>
        </p:spPr>
        <p:txBody>
          <a:bodyPr/>
          <a:lstStyle/>
          <a:p>
            <a:r>
              <a:rPr lang="en-US"/>
              <a:t>Click to edit Master title style</a:t>
            </a:r>
          </a:p>
        </p:txBody>
      </p:sp>
      <p:sp>
        <p:nvSpPr>
          <p:cNvPr id="3" name="Date Placeholder 2"/>
          <p:cNvSpPr>
            <a:spLocks noGrp="1"/>
          </p:cNvSpPr>
          <p:nvPr>
            <p:ph type="dt" idx="10"/>
          </p:nvPr>
        </p:nvSpPr>
        <p:spPr>
          <a:xfrm>
            <a:off x="609443" y="6246813"/>
            <a:ext cx="2833479" cy="473075"/>
          </a:xfrm>
          <a:prstGeom prst="rect">
            <a:avLst/>
          </a:prstGeom>
        </p:spPr>
        <p:txBody>
          <a:bodyPr/>
          <a:lstStyle>
            <a:lvl1pPr>
              <a:defRPr/>
            </a:lvl1pPr>
          </a:lstStyle>
          <a:p>
            <a:pPr>
              <a:defRPr/>
            </a:pPr>
            <a:endParaRPr lang="en-GB"/>
          </a:p>
        </p:txBody>
      </p:sp>
      <p:sp>
        <p:nvSpPr>
          <p:cNvPr id="4" name="Footer Placeholder 3"/>
          <p:cNvSpPr>
            <a:spLocks noGrp="1"/>
          </p:cNvSpPr>
          <p:nvPr>
            <p:ph type="ftr" idx="11"/>
          </p:nvPr>
        </p:nvSpPr>
        <p:spPr>
          <a:xfrm>
            <a:off x="4168747" y="6246813"/>
            <a:ext cx="3859795" cy="473075"/>
          </a:xfrm>
          <a:prstGeom prst="rect">
            <a:avLst/>
          </a:prstGeom>
        </p:spPr>
        <p:txBody>
          <a:bodyPr/>
          <a:lstStyle>
            <a:lvl1pPr>
              <a:defRPr/>
            </a:lvl1pPr>
          </a:lstStyle>
          <a:p>
            <a:pPr>
              <a:defRPr/>
            </a:pPr>
            <a:endParaRPr lang="en-GB"/>
          </a:p>
        </p:txBody>
      </p:sp>
      <p:sp>
        <p:nvSpPr>
          <p:cNvPr id="5" name="Slide Number Placeholder 4"/>
          <p:cNvSpPr>
            <a:spLocks noGrp="1"/>
          </p:cNvSpPr>
          <p:nvPr>
            <p:ph type="sldNum" idx="12"/>
          </p:nvPr>
        </p:nvSpPr>
        <p:spPr>
          <a:xfrm>
            <a:off x="8739557" y="6246813"/>
            <a:ext cx="2835595" cy="473075"/>
          </a:xfrm>
        </p:spPr>
        <p:txBody>
          <a:bodyPr/>
          <a:lstStyle>
            <a:lvl1pPr>
              <a:defRPr/>
            </a:lvl1pPr>
          </a:lstStyle>
          <a:p>
            <a:pPr>
              <a:defRPr/>
            </a:pPr>
            <a:fld id="{AB93AF67-5CAA-4747-ACEB-94B73543AFDC}"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1C61D857-B0CF-F041-8A1E-44C76D59D89D}" type="slidenum">
              <a:rPr lang="en-US" smtClean="0"/>
              <a:pPr/>
              <a:t>‹#›</a:t>
            </a:fld>
            <a:endParaRPr lang="en-US" dirty="0"/>
          </a:p>
        </p:txBody>
      </p:sp>
      <p:sp>
        <p:nvSpPr>
          <p:cNvPr id="10" name="Title 9"/>
          <p:cNvSpPr>
            <a:spLocks noGrp="1"/>
          </p:cNvSpPr>
          <p:nvPr>
            <p:ph type="title"/>
          </p:nvPr>
        </p:nvSpPr>
        <p:spPr>
          <a:xfrm>
            <a:off x="418392" y="-176423"/>
            <a:ext cx="10969943" cy="1143000"/>
          </a:xfrm>
        </p:spPr>
        <p:txBody>
          <a:bodyPr lIns="0"/>
          <a:lstStyle/>
          <a:p>
            <a:r>
              <a:rPr lang="en-US"/>
              <a:t>Click to edit Master title style</a:t>
            </a:r>
          </a:p>
        </p:txBody>
      </p:sp>
    </p:spTree>
    <p:extLst>
      <p:ext uri="{BB962C8B-B14F-4D97-AF65-F5344CB8AC3E}">
        <p14:creationId xmlns:p14="http://schemas.microsoft.com/office/powerpoint/2010/main" val="1687241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086" indent="0">
              <a:buNone/>
              <a:defRPr sz="1800">
                <a:solidFill>
                  <a:schemeClr val="tx1">
                    <a:tint val="75000"/>
                  </a:schemeClr>
                </a:solidFill>
              </a:defRPr>
            </a:lvl2pPr>
            <a:lvl3pPr marL="914171" indent="0">
              <a:buNone/>
              <a:defRPr sz="1600">
                <a:solidFill>
                  <a:schemeClr val="tx1">
                    <a:tint val="75000"/>
                  </a:schemeClr>
                </a:solidFill>
              </a:defRPr>
            </a:lvl3pPr>
            <a:lvl4pPr marL="1371257" indent="0">
              <a:buNone/>
              <a:defRPr sz="1400">
                <a:solidFill>
                  <a:schemeClr val="tx1">
                    <a:tint val="75000"/>
                  </a:schemeClr>
                </a:solidFill>
              </a:defRPr>
            </a:lvl4pPr>
            <a:lvl5pPr marL="1828343" indent="0">
              <a:buNone/>
              <a:defRPr sz="1400">
                <a:solidFill>
                  <a:schemeClr val="tx1">
                    <a:tint val="75000"/>
                  </a:schemeClr>
                </a:solidFill>
              </a:defRPr>
            </a:lvl5pPr>
            <a:lvl6pPr marL="2285429" indent="0">
              <a:buNone/>
              <a:defRPr sz="1400">
                <a:solidFill>
                  <a:schemeClr val="tx1">
                    <a:tint val="75000"/>
                  </a:schemeClr>
                </a:solidFill>
              </a:defRPr>
            </a:lvl6pPr>
            <a:lvl7pPr marL="2742514" indent="0">
              <a:buNone/>
              <a:defRPr sz="1400">
                <a:solidFill>
                  <a:schemeClr val="tx1">
                    <a:tint val="75000"/>
                  </a:schemeClr>
                </a:solidFill>
              </a:defRPr>
            </a:lvl7pPr>
            <a:lvl8pPr marL="3199600" indent="0">
              <a:buNone/>
              <a:defRPr sz="1400">
                <a:solidFill>
                  <a:schemeClr val="tx1">
                    <a:tint val="75000"/>
                  </a:schemeClr>
                </a:solidFill>
              </a:defRPr>
            </a:lvl8pPr>
            <a:lvl9pPr marL="365668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443" y="6492876"/>
            <a:ext cx="1721169" cy="365125"/>
          </a:xfrm>
          <a:prstGeom prst="rect">
            <a:avLst/>
          </a:prstGeom>
        </p:spPr>
        <p:txBody>
          <a:bodyPr/>
          <a:lstStyle/>
          <a:p>
            <a:endParaRPr lang="en-US"/>
          </a:p>
        </p:txBody>
      </p:sp>
      <p:sp>
        <p:nvSpPr>
          <p:cNvPr id="5" name="Footer Placeholder 4"/>
          <p:cNvSpPr>
            <a:spLocks noGrp="1"/>
          </p:cNvSpPr>
          <p:nvPr>
            <p:ph type="ftr" sz="quarter" idx="11"/>
          </p:nvPr>
        </p:nvSpPr>
        <p:spPr>
          <a:xfrm>
            <a:off x="3190292" y="6492876"/>
            <a:ext cx="5977824"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C61D857-B0CF-F041-8A1E-44C76D59D8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441" y="1600201"/>
            <a:ext cx="5383398" cy="4525963"/>
          </a:xfrm>
        </p:spPr>
        <p:txBody>
          <a:bodyPr/>
          <a:lstStyle>
            <a:lvl1pPr>
              <a:defRPr sz="2799"/>
            </a:lvl1pPr>
            <a:lvl2pPr>
              <a:defRPr sz="2399"/>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2799"/>
            </a:lvl1pPr>
            <a:lvl2pPr>
              <a:defRPr sz="2399"/>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443" y="6492876"/>
            <a:ext cx="1721169" cy="365125"/>
          </a:xfrm>
          <a:prstGeom prst="rect">
            <a:avLst/>
          </a:prstGeom>
        </p:spPr>
        <p:txBody>
          <a:bodyPr/>
          <a:lstStyle/>
          <a:p>
            <a:endParaRPr lang="en-US"/>
          </a:p>
        </p:txBody>
      </p:sp>
      <p:sp>
        <p:nvSpPr>
          <p:cNvPr id="6" name="Footer Placeholder 5"/>
          <p:cNvSpPr>
            <a:spLocks noGrp="1"/>
          </p:cNvSpPr>
          <p:nvPr>
            <p:ph type="ftr" sz="quarter" idx="11"/>
          </p:nvPr>
        </p:nvSpPr>
        <p:spPr>
          <a:xfrm>
            <a:off x="3190292" y="6492876"/>
            <a:ext cx="597782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C61D857-B0CF-F041-8A1E-44C76D59D8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399"/>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2399" b="1"/>
            </a:lvl1pPr>
            <a:lvl2pPr marL="457086" indent="0">
              <a:buNone/>
              <a:defRPr sz="2000" b="1"/>
            </a:lvl2pPr>
            <a:lvl3pPr marL="914171" indent="0">
              <a:buNone/>
              <a:defRPr sz="1800" b="1"/>
            </a:lvl3pPr>
            <a:lvl4pPr marL="1371257" indent="0">
              <a:buNone/>
              <a:defRPr sz="1600" b="1"/>
            </a:lvl4pPr>
            <a:lvl5pPr marL="1828343" indent="0">
              <a:buNone/>
              <a:defRPr sz="1600" b="1"/>
            </a:lvl5pPr>
            <a:lvl6pPr marL="2285429" indent="0">
              <a:buNone/>
              <a:defRPr sz="1600" b="1"/>
            </a:lvl6pPr>
            <a:lvl7pPr marL="2742514" indent="0">
              <a:buNone/>
              <a:defRPr sz="1600" b="1"/>
            </a:lvl7pPr>
            <a:lvl8pPr marL="3199600" indent="0">
              <a:buNone/>
              <a:defRPr sz="1600" b="1"/>
            </a:lvl8pPr>
            <a:lvl9pPr marL="36566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2399"/>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443" y="6492876"/>
            <a:ext cx="1721169" cy="365125"/>
          </a:xfrm>
          <a:prstGeom prst="rect">
            <a:avLst/>
          </a:prstGeom>
        </p:spPr>
        <p:txBody>
          <a:bodyPr/>
          <a:lstStyle/>
          <a:p>
            <a:endParaRPr lang="en-US"/>
          </a:p>
        </p:txBody>
      </p:sp>
      <p:sp>
        <p:nvSpPr>
          <p:cNvPr id="8" name="Footer Placeholder 7"/>
          <p:cNvSpPr>
            <a:spLocks noGrp="1"/>
          </p:cNvSpPr>
          <p:nvPr>
            <p:ph type="ftr" sz="quarter" idx="11"/>
          </p:nvPr>
        </p:nvSpPr>
        <p:spPr>
          <a:xfrm>
            <a:off x="3190292" y="6492876"/>
            <a:ext cx="5977824"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1C61D857-B0CF-F041-8A1E-44C76D59D8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609443" y="6492876"/>
            <a:ext cx="1721169" cy="365125"/>
          </a:xfrm>
          <a:prstGeom prst="rect">
            <a:avLst/>
          </a:prstGeom>
        </p:spPr>
        <p:txBody>
          <a:bodyPr/>
          <a:lstStyle/>
          <a:p>
            <a:endParaRPr lang="en-US" dirty="0"/>
          </a:p>
        </p:txBody>
      </p:sp>
      <p:sp>
        <p:nvSpPr>
          <p:cNvPr id="8" name="Footer Placeholder 7"/>
          <p:cNvSpPr>
            <a:spLocks noGrp="1"/>
          </p:cNvSpPr>
          <p:nvPr>
            <p:ph type="ftr" sz="quarter" idx="11"/>
          </p:nvPr>
        </p:nvSpPr>
        <p:spPr>
          <a:xfrm>
            <a:off x="3190292" y="6492876"/>
            <a:ext cx="5977824"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1C61D857-B0CF-F041-8A1E-44C76D59D89D}" type="slidenum">
              <a:rPr lang="en-US" smtClean="0"/>
              <a:pPr/>
              <a:t>‹#›</a:t>
            </a:fld>
            <a:endParaRPr lang="en-US" dirty="0"/>
          </a:p>
        </p:txBody>
      </p:sp>
      <p:sp>
        <p:nvSpPr>
          <p:cNvPr id="10" name="Title 9"/>
          <p:cNvSpPr>
            <a:spLocks noGrp="1"/>
          </p:cNvSpPr>
          <p:nvPr>
            <p:ph type="title"/>
          </p:nvPr>
        </p:nvSpPr>
        <p:spPr>
          <a:xfrm>
            <a:off x="418395" y="-176423"/>
            <a:ext cx="10969943" cy="1143000"/>
          </a:xfrm>
        </p:spPr>
        <p:txBody>
          <a:bodyPr lIns="0"/>
          <a:lstStyle/>
          <a:p>
            <a:r>
              <a:rPr lang="en-US"/>
              <a:t>Click to edit Master title style</a:t>
            </a:r>
          </a:p>
        </p:txBody>
      </p:sp>
      <p:sp>
        <p:nvSpPr>
          <p:cNvPr id="2" name="TextBox 1"/>
          <p:cNvSpPr txBox="1"/>
          <p:nvPr userDrawn="1"/>
        </p:nvSpPr>
        <p:spPr>
          <a:xfrm>
            <a:off x="418395" y="1256044"/>
            <a:ext cx="3658694" cy="338426"/>
          </a:xfrm>
          <a:prstGeom prst="rect">
            <a:avLst/>
          </a:prstGeom>
          <a:noFill/>
        </p:spPr>
        <p:txBody>
          <a:bodyPr wrap="none" lIns="0" tIns="0" rIns="0" bIns="0" rtlCol="0">
            <a:spAutoFit/>
          </a:bodyPr>
          <a:lstStyle/>
          <a:p>
            <a:r>
              <a:rPr lang="en-US" sz="2199" dirty="0"/>
              <a:t>This</a:t>
            </a:r>
            <a:r>
              <a:rPr lang="en-US" sz="2199" baseline="0" dirty="0"/>
              <a:t> is the first point of the slide</a:t>
            </a:r>
            <a:endParaRPr lang="en-US" sz="2199"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443" y="6492876"/>
            <a:ext cx="1721169" cy="365125"/>
          </a:xfrm>
          <a:prstGeom prst="rect">
            <a:avLst/>
          </a:prstGeom>
        </p:spPr>
        <p:txBody>
          <a:bodyPr/>
          <a:lstStyle/>
          <a:p>
            <a:endParaRPr lang="en-US"/>
          </a:p>
        </p:txBody>
      </p:sp>
      <p:sp>
        <p:nvSpPr>
          <p:cNvPr id="4" name="Footer Placeholder 3"/>
          <p:cNvSpPr>
            <a:spLocks noGrp="1"/>
          </p:cNvSpPr>
          <p:nvPr>
            <p:ph type="ftr" sz="quarter" idx="11"/>
          </p:nvPr>
        </p:nvSpPr>
        <p:spPr>
          <a:xfrm>
            <a:off x="3190292" y="6492876"/>
            <a:ext cx="5977824"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1C61D857-B0CF-F041-8A1E-44C76D59D8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443" y="6492876"/>
            <a:ext cx="1721169" cy="365125"/>
          </a:xfrm>
          <a:prstGeom prst="rect">
            <a:avLst/>
          </a:prstGeom>
        </p:spPr>
        <p:txBody>
          <a:bodyPr/>
          <a:lstStyle/>
          <a:p>
            <a:endParaRPr lang="en-US"/>
          </a:p>
        </p:txBody>
      </p:sp>
      <p:sp>
        <p:nvSpPr>
          <p:cNvPr id="3" name="Footer Placeholder 2"/>
          <p:cNvSpPr>
            <a:spLocks noGrp="1"/>
          </p:cNvSpPr>
          <p:nvPr>
            <p:ph type="ftr" sz="quarter" idx="11"/>
          </p:nvPr>
        </p:nvSpPr>
        <p:spPr>
          <a:xfrm>
            <a:off x="3190292" y="6492876"/>
            <a:ext cx="5977824"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1C61D857-B0CF-F041-8A1E-44C76D59D8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400"/>
            </a:lvl1pPr>
            <a:lvl2pPr marL="457086" indent="0">
              <a:buNone/>
              <a:defRPr sz="1200"/>
            </a:lvl2pPr>
            <a:lvl3pPr marL="914171" indent="0">
              <a:buNone/>
              <a:defRPr sz="1000"/>
            </a:lvl3pPr>
            <a:lvl4pPr marL="1371257" indent="0">
              <a:buNone/>
              <a:defRPr sz="900"/>
            </a:lvl4pPr>
            <a:lvl5pPr marL="1828343" indent="0">
              <a:buNone/>
              <a:defRPr sz="900"/>
            </a:lvl5pPr>
            <a:lvl6pPr marL="2285429" indent="0">
              <a:buNone/>
              <a:defRPr sz="900"/>
            </a:lvl6pPr>
            <a:lvl7pPr marL="2742514" indent="0">
              <a:buNone/>
              <a:defRPr sz="900"/>
            </a:lvl7pPr>
            <a:lvl8pPr marL="3199600" indent="0">
              <a:buNone/>
              <a:defRPr sz="900"/>
            </a:lvl8pPr>
            <a:lvl9pPr marL="3656686"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443" y="6492876"/>
            <a:ext cx="1721169" cy="365125"/>
          </a:xfrm>
          <a:prstGeom prst="rect">
            <a:avLst/>
          </a:prstGeom>
        </p:spPr>
        <p:txBody>
          <a:bodyPr/>
          <a:lstStyle/>
          <a:p>
            <a:endParaRPr lang="en-US"/>
          </a:p>
        </p:txBody>
      </p:sp>
      <p:sp>
        <p:nvSpPr>
          <p:cNvPr id="6" name="Footer Placeholder 5"/>
          <p:cNvSpPr>
            <a:spLocks noGrp="1"/>
          </p:cNvSpPr>
          <p:nvPr>
            <p:ph type="ftr" sz="quarter" idx="11"/>
          </p:nvPr>
        </p:nvSpPr>
        <p:spPr>
          <a:xfrm>
            <a:off x="3190292" y="6492876"/>
            <a:ext cx="5977824"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1C61D857-B0CF-F041-8A1E-44C76D59D8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4635" y="-176423"/>
            <a:ext cx="10969943"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291608" y="6502004"/>
            <a:ext cx="1676846" cy="365125"/>
          </a:xfrm>
          <a:prstGeom prst="rect">
            <a:avLst/>
          </a:prstGeom>
        </p:spPr>
        <p:txBody>
          <a:bodyPr vert="horz" lIns="91440" tIns="45720" rIns="91440" bIns="45720" rtlCol="0" anchor="ctr"/>
          <a:lstStyle>
            <a:lvl1pPr algn="r">
              <a:defRPr sz="1100">
                <a:solidFill>
                  <a:schemeClr val="bg1">
                    <a:lumMod val="5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73" r:id="rId2"/>
    <p:sldLayoutId id="2147483663" r:id="rId3"/>
    <p:sldLayoutId id="2147483664" r:id="rId4"/>
    <p:sldLayoutId id="2147483665" r:id="rId5"/>
    <p:sldLayoutId id="2147483662" r:id="rId6"/>
    <p:sldLayoutId id="2147483666" r:id="rId7"/>
    <p:sldLayoutId id="2147483667" r:id="rId8"/>
    <p:sldLayoutId id="2147483668" r:id="rId9"/>
    <p:sldLayoutId id="2147483669" r:id="rId10"/>
    <p:sldLayoutId id="2147483670" r:id="rId11"/>
    <p:sldLayoutId id="2147483671" r:id="rId12"/>
    <p:sldLayoutId id="2147483672" r:id="rId13"/>
  </p:sldLayoutIdLst>
  <p:hf hdr="0" ftr="0" dt="0"/>
  <p:txStyles>
    <p:titleStyle>
      <a:lvl1pPr algn="l" defTabSz="457086" rtl="0" eaLnBrk="1" latinLnBrk="0" hangingPunct="1">
        <a:spcBef>
          <a:spcPct val="0"/>
        </a:spcBef>
        <a:buNone/>
        <a:defRPr sz="4399" b="0" kern="1200">
          <a:solidFill>
            <a:srgbClr val="4777B4"/>
          </a:solidFill>
          <a:latin typeface="+mj-lt"/>
          <a:ea typeface="+mj-ea"/>
          <a:cs typeface="+mj-cs"/>
        </a:defRPr>
      </a:lvl1pPr>
    </p:titleStyle>
    <p:bodyStyle>
      <a:lvl1pPr marL="342814" indent="-342814" algn="l" defTabSz="457086" rtl="0" eaLnBrk="1" latinLnBrk="0" hangingPunct="1">
        <a:spcBef>
          <a:spcPct val="20000"/>
        </a:spcBef>
        <a:buFont typeface="Arial"/>
        <a:buChar char="•"/>
        <a:defRPr sz="3199" kern="1200">
          <a:solidFill>
            <a:srgbClr val="000000"/>
          </a:solidFill>
          <a:latin typeface="+mn-lt"/>
          <a:ea typeface="+mn-ea"/>
          <a:cs typeface="+mn-cs"/>
        </a:defRPr>
      </a:lvl1pPr>
      <a:lvl2pPr marL="742765" indent="-285679" algn="l" defTabSz="457086" rtl="0" eaLnBrk="1" latinLnBrk="0" hangingPunct="1">
        <a:spcBef>
          <a:spcPct val="20000"/>
        </a:spcBef>
        <a:buFont typeface="Arial"/>
        <a:buChar char="–"/>
        <a:defRPr sz="2799" kern="1200">
          <a:solidFill>
            <a:schemeClr val="tx1"/>
          </a:solidFill>
          <a:latin typeface="+mn-lt"/>
          <a:ea typeface="+mn-ea"/>
          <a:cs typeface="+mn-cs"/>
        </a:defRPr>
      </a:lvl2pPr>
      <a:lvl3pPr marL="1142714" indent="-228543" algn="l" defTabSz="457086" rtl="0" eaLnBrk="1" latinLnBrk="0" hangingPunct="1">
        <a:spcBef>
          <a:spcPct val="20000"/>
        </a:spcBef>
        <a:buFont typeface="Arial"/>
        <a:buChar char="•"/>
        <a:defRPr sz="2399" kern="1200">
          <a:solidFill>
            <a:schemeClr val="tx1"/>
          </a:solidFill>
          <a:latin typeface="+mn-lt"/>
          <a:ea typeface="+mn-ea"/>
          <a:cs typeface="+mn-cs"/>
        </a:defRPr>
      </a:lvl3pPr>
      <a:lvl4pPr marL="1599800" indent="-228543" algn="l" defTabSz="457086" rtl="0" eaLnBrk="1" latinLnBrk="0" hangingPunct="1">
        <a:spcBef>
          <a:spcPct val="20000"/>
        </a:spcBef>
        <a:buFont typeface="Arial"/>
        <a:buChar char="–"/>
        <a:defRPr sz="2000" kern="1200">
          <a:solidFill>
            <a:schemeClr val="tx1"/>
          </a:solidFill>
          <a:latin typeface="+mn-lt"/>
          <a:ea typeface="+mn-ea"/>
          <a:cs typeface="+mn-cs"/>
        </a:defRPr>
      </a:lvl4pPr>
      <a:lvl5pPr marL="2056886" indent="-228543" algn="l" defTabSz="457086" rtl="0" eaLnBrk="1" latinLnBrk="0" hangingPunct="1">
        <a:spcBef>
          <a:spcPct val="20000"/>
        </a:spcBef>
        <a:buFont typeface="Arial"/>
        <a:buChar char="»"/>
        <a:defRPr sz="2000" kern="1200">
          <a:solidFill>
            <a:schemeClr val="tx1"/>
          </a:solidFill>
          <a:latin typeface="+mn-lt"/>
          <a:ea typeface="+mn-ea"/>
          <a:cs typeface="+mn-cs"/>
        </a:defRPr>
      </a:lvl5pPr>
      <a:lvl6pPr marL="2513971" indent="-228543" algn="l" defTabSz="457086" rtl="0" eaLnBrk="1" latinLnBrk="0" hangingPunct="1">
        <a:spcBef>
          <a:spcPct val="20000"/>
        </a:spcBef>
        <a:buFont typeface="Arial"/>
        <a:buChar char="•"/>
        <a:defRPr sz="2000" kern="1200">
          <a:solidFill>
            <a:schemeClr val="tx1"/>
          </a:solidFill>
          <a:latin typeface="+mn-lt"/>
          <a:ea typeface="+mn-ea"/>
          <a:cs typeface="+mn-cs"/>
        </a:defRPr>
      </a:lvl6pPr>
      <a:lvl7pPr marL="2971057" indent="-228543" algn="l" defTabSz="457086" rtl="0" eaLnBrk="1" latinLnBrk="0" hangingPunct="1">
        <a:spcBef>
          <a:spcPct val="20000"/>
        </a:spcBef>
        <a:buFont typeface="Arial"/>
        <a:buChar char="•"/>
        <a:defRPr sz="2000" kern="1200">
          <a:solidFill>
            <a:schemeClr val="tx1"/>
          </a:solidFill>
          <a:latin typeface="+mn-lt"/>
          <a:ea typeface="+mn-ea"/>
          <a:cs typeface="+mn-cs"/>
        </a:defRPr>
      </a:lvl7pPr>
      <a:lvl8pPr marL="3428143" indent="-228543" algn="l" defTabSz="457086" rtl="0" eaLnBrk="1" latinLnBrk="0" hangingPunct="1">
        <a:spcBef>
          <a:spcPct val="20000"/>
        </a:spcBef>
        <a:buFont typeface="Arial"/>
        <a:buChar char="•"/>
        <a:defRPr sz="2000" kern="1200">
          <a:solidFill>
            <a:schemeClr val="tx1"/>
          </a:solidFill>
          <a:latin typeface="+mn-lt"/>
          <a:ea typeface="+mn-ea"/>
          <a:cs typeface="+mn-cs"/>
        </a:defRPr>
      </a:lvl8pPr>
      <a:lvl9pPr marL="3885228" indent="-228543" algn="l" defTabSz="45708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6" rtl="0" eaLnBrk="1" latinLnBrk="0" hangingPunct="1">
        <a:defRPr sz="1800" kern="1200">
          <a:solidFill>
            <a:schemeClr val="tx1"/>
          </a:solidFill>
          <a:latin typeface="+mn-lt"/>
          <a:ea typeface="+mn-ea"/>
          <a:cs typeface="+mn-cs"/>
        </a:defRPr>
      </a:lvl1pPr>
      <a:lvl2pPr marL="457086" algn="l" defTabSz="457086" rtl="0" eaLnBrk="1" latinLnBrk="0" hangingPunct="1">
        <a:defRPr sz="1800" kern="1200">
          <a:solidFill>
            <a:schemeClr val="tx1"/>
          </a:solidFill>
          <a:latin typeface="+mn-lt"/>
          <a:ea typeface="+mn-ea"/>
          <a:cs typeface="+mn-cs"/>
        </a:defRPr>
      </a:lvl2pPr>
      <a:lvl3pPr marL="914171" algn="l" defTabSz="457086" rtl="0" eaLnBrk="1" latinLnBrk="0" hangingPunct="1">
        <a:defRPr sz="1800" kern="1200">
          <a:solidFill>
            <a:schemeClr val="tx1"/>
          </a:solidFill>
          <a:latin typeface="+mn-lt"/>
          <a:ea typeface="+mn-ea"/>
          <a:cs typeface="+mn-cs"/>
        </a:defRPr>
      </a:lvl3pPr>
      <a:lvl4pPr marL="1371257" algn="l" defTabSz="457086" rtl="0" eaLnBrk="1" latinLnBrk="0" hangingPunct="1">
        <a:defRPr sz="1800" kern="1200">
          <a:solidFill>
            <a:schemeClr val="tx1"/>
          </a:solidFill>
          <a:latin typeface="+mn-lt"/>
          <a:ea typeface="+mn-ea"/>
          <a:cs typeface="+mn-cs"/>
        </a:defRPr>
      </a:lvl4pPr>
      <a:lvl5pPr marL="1828343" algn="l" defTabSz="457086" rtl="0" eaLnBrk="1" latinLnBrk="0" hangingPunct="1">
        <a:defRPr sz="1800" kern="1200">
          <a:solidFill>
            <a:schemeClr val="tx1"/>
          </a:solidFill>
          <a:latin typeface="+mn-lt"/>
          <a:ea typeface="+mn-ea"/>
          <a:cs typeface="+mn-cs"/>
        </a:defRPr>
      </a:lvl5pPr>
      <a:lvl6pPr marL="2285429" algn="l" defTabSz="457086" rtl="0" eaLnBrk="1" latinLnBrk="0" hangingPunct="1">
        <a:defRPr sz="1800" kern="1200">
          <a:solidFill>
            <a:schemeClr val="tx1"/>
          </a:solidFill>
          <a:latin typeface="+mn-lt"/>
          <a:ea typeface="+mn-ea"/>
          <a:cs typeface="+mn-cs"/>
        </a:defRPr>
      </a:lvl6pPr>
      <a:lvl7pPr marL="2742514" algn="l" defTabSz="457086" rtl="0" eaLnBrk="1" latinLnBrk="0" hangingPunct="1">
        <a:defRPr sz="1800" kern="1200">
          <a:solidFill>
            <a:schemeClr val="tx1"/>
          </a:solidFill>
          <a:latin typeface="+mn-lt"/>
          <a:ea typeface="+mn-ea"/>
          <a:cs typeface="+mn-cs"/>
        </a:defRPr>
      </a:lvl7pPr>
      <a:lvl8pPr marL="3199600" algn="l" defTabSz="457086" rtl="0" eaLnBrk="1" latinLnBrk="0" hangingPunct="1">
        <a:defRPr sz="1800" kern="1200">
          <a:solidFill>
            <a:schemeClr val="tx1"/>
          </a:solidFill>
          <a:latin typeface="+mn-lt"/>
          <a:ea typeface="+mn-ea"/>
          <a:cs typeface="+mn-cs"/>
        </a:defRPr>
      </a:lvl8pPr>
      <a:lvl9pPr marL="3656686" algn="l" defTabSz="4570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8.tiff"/><Relationship Id="rId7" Type="http://schemas.openxmlformats.org/officeDocument/2006/relationships/image" Target="../media/image26.emf"/><Relationship Id="rId12"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png"/><Relationship Id="rId10" Type="http://schemas.openxmlformats.org/officeDocument/2006/relationships/image" Target="../media/image29.emf"/><Relationship Id="rId4" Type="http://schemas.openxmlformats.org/officeDocument/2006/relationships/image" Target="../media/image19.jpg"/><Relationship Id="rId9" Type="http://schemas.openxmlformats.org/officeDocument/2006/relationships/image" Target="../media/image28.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tiff"/></Relationships>
</file>

<file path=ppt/slides/_rels/slide2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2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tiff"/><Relationship Id="rId1" Type="http://schemas.openxmlformats.org/officeDocument/2006/relationships/slideLayout" Target="../slideLayouts/slideLayout2.xml"/><Relationship Id="rId5" Type="http://schemas.openxmlformats.org/officeDocument/2006/relationships/image" Target="../media/image55.tiff"/><Relationship Id="rId4" Type="http://schemas.openxmlformats.org/officeDocument/2006/relationships/image" Target="../media/image54.tiff"/></Relationships>
</file>

<file path=ppt/slides/_rels/slide2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2.xml"/><Relationship Id="rId5" Type="http://schemas.openxmlformats.org/officeDocument/2006/relationships/image" Target="../media/image59.tiff"/><Relationship Id="rId4" Type="http://schemas.openxmlformats.org/officeDocument/2006/relationships/image" Target="../media/image58.tiff"/></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2.xml"/><Relationship Id="rId5" Type="http://schemas.openxmlformats.org/officeDocument/2006/relationships/image" Target="../media/image63.tiff"/><Relationship Id="rId4" Type="http://schemas.openxmlformats.org/officeDocument/2006/relationships/image" Target="../media/image62.tiff"/></Relationships>
</file>

<file path=ppt/slides/_rels/slide31.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image" Target="../media/image64.tiff"/><Relationship Id="rId1" Type="http://schemas.openxmlformats.org/officeDocument/2006/relationships/slideLayout" Target="../slideLayouts/slideLayout2.xml"/><Relationship Id="rId5" Type="http://schemas.openxmlformats.org/officeDocument/2006/relationships/image" Target="../media/image67.tiff"/><Relationship Id="rId4" Type="http://schemas.openxmlformats.org/officeDocument/2006/relationships/image" Target="../media/image66.tiff"/></Relationships>
</file>

<file path=ppt/slides/_rels/slide32.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2.xml"/><Relationship Id="rId5" Type="http://schemas.openxmlformats.org/officeDocument/2006/relationships/image" Target="../media/image71.tiff"/><Relationship Id="rId4" Type="http://schemas.openxmlformats.org/officeDocument/2006/relationships/image" Target="../media/image70.tiff"/></Relationships>
</file>

<file path=ppt/slides/_rels/slide33.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2.xml"/><Relationship Id="rId5" Type="http://schemas.openxmlformats.org/officeDocument/2006/relationships/image" Target="../media/image75.tiff"/><Relationship Id="rId4" Type="http://schemas.openxmlformats.org/officeDocument/2006/relationships/image" Target="../media/image74.tiff"/></Relationships>
</file>

<file path=ppt/slides/_rels/slide34.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2.xml"/><Relationship Id="rId5" Type="http://schemas.openxmlformats.org/officeDocument/2006/relationships/image" Target="../media/image79.tiff"/><Relationship Id="rId4" Type="http://schemas.openxmlformats.org/officeDocument/2006/relationships/image" Target="../media/image78.tiff"/></Relationships>
</file>

<file path=ppt/slides/_rels/slide35.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2.xml"/><Relationship Id="rId5" Type="http://schemas.openxmlformats.org/officeDocument/2006/relationships/image" Target="../media/image83.tiff"/><Relationship Id="rId4" Type="http://schemas.openxmlformats.org/officeDocument/2006/relationships/image" Target="../media/image82.tiff"/></Relationships>
</file>

<file path=ppt/slides/_rels/slide36.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jpeg"/><Relationship Id="rId7" Type="http://schemas.openxmlformats.org/officeDocument/2006/relationships/image" Target="../media/image11.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image" Target="../media/image88.tiff"/><Relationship Id="rId1" Type="http://schemas.openxmlformats.org/officeDocument/2006/relationships/slideLayout" Target="../slideLayouts/slideLayout2.xml"/><Relationship Id="rId5" Type="http://schemas.openxmlformats.org/officeDocument/2006/relationships/image" Target="../media/image91.tiff"/><Relationship Id="rId4" Type="http://schemas.openxmlformats.org/officeDocument/2006/relationships/image" Target="../media/image90.tiff"/></Relationships>
</file>

<file path=ppt/slides/_rels/slide47.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92.tiff"/><Relationship Id="rId1" Type="http://schemas.openxmlformats.org/officeDocument/2006/relationships/slideLayout" Target="../slideLayouts/slideLayout2.xml"/><Relationship Id="rId5" Type="http://schemas.openxmlformats.org/officeDocument/2006/relationships/image" Target="../media/image95.tiff"/><Relationship Id="rId4" Type="http://schemas.openxmlformats.org/officeDocument/2006/relationships/image" Target="../media/image94.tiff"/></Relationships>
</file>

<file path=ppt/slides/_rels/slide48.xml.rels><?xml version="1.0" encoding="UTF-8" standalone="yes"?>
<Relationships xmlns="http://schemas.openxmlformats.org/package/2006/relationships"><Relationship Id="rId3" Type="http://schemas.openxmlformats.org/officeDocument/2006/relationships/image" Target="../media/image97.tiff"/><Relationship Id="rId2" Type="http://schemas.openxmlformats.org/officeDocument/2006/relationships/image" Target="../media/image96.tiff"/><Relationship Id="rId1" Type="http://schemas.openxmlformats.org/officeDocument/2006/relationships/slideLayout" Target="../slideLayouts/slideLayout2.xml"/><Relationship Id="rId5" Type="http://schemas.openxmlformats.org/officeDocument/2006/relationships/image" Target="../media/image99.tiff"/><Relationship Id="rId4" Type="http://schemas.openxmlformats.org/officeDocument/2006/relationships/image" Target="../media/image98.tiff"/></Relationships>
</file>

<file path=ppt/slides/_rels/slide49.xml.rels><?xml version="1.0" encoding="UTF-8" standalone="yes"?>
<Relationships xmlns="http://schemas.openxmlformats.org/package/2006/relationships"><Relationship Id="rId3" Type="http://schemas.openxmlformats.org/officeDocument/2006/relationships/image" Target="../media/image101.tiff"/><Relationship Id="rId2" Type="http://schemas.openxmlformats.org/officeDocument/2006/relationships/image" Target="../media/image100.tiff"/><Relationship Id="rId1" Type="http://schemas.openxmlformats.org/officeDocument/2006/relationships/slideLayout" Target="../slideLayouts/slideLayout2.xml"/><Relationship Id="rId5" Type="http://schemas.openxmlformats.org/officeDocument/2006/relationships/image" Target="../media/image103.tiff"/><Relationship Id="rId4" Type="http://schemas.openxmlformats.org/officeDocument/2006/relationships/image" Target="../media/image102.tiff"/></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tiff"/></Relationships>
</file>

<file path=ppt/slides/_rels/slide50.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tinyurl.com/learn2count" TargetMode="External"/><Relationship Id="rId7" Type="http://schemas.openxmlformats.org/officeDocument/2006/relationships/image" Target="../media/image35.png"/><Relationship Id="rId2" Type="http://schemas.openxmlformats.org/officeDocument/2006/relationships/image" Target="../media/image106.tiff"/><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jpeg"/><Relationship Id="rId7"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tmp"/></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9E2E92-E370-0046-8DD5-7AB0A5D68505}"/>
              </a:ext>
            </a:extLst>
          </p:cNvPr>
          <p:cNvSpPr>
            <a:spLocks noGrp="1"/>
          </p:cNvSpPr>
          <p:nvPr>
            <p:ph type="ctrTitle"/>
          </p:nvPr>
        </p:nvSpPr>
        <p:spPr>
          <a:xfrm>
            <a:off x="309490" y="2130426"/>
            <a:ext cx="11479236" cy="1470025"/>
          </a:xfrm>
        </p:spPr>
        <p:txBody>
          <a:bodyPr>
            <a:noAutofit/>
          </a:bodyPr>
          <a:lstStyle/>
          <a:p>
            <a:r>
              <a:rPr lang="en-US" sz="7200" dirty="0"/>
              <a:t>Learning to Count Everything</a:t>
            </a:r>
            <a:br>
              <a:rPr lang="en-US" sz="5400" dirty="0"/>
            </a:br>
            <a:r>
              <a:rPr lang="en-US" sz="5400" dirty="0"/>
              <a:t>CVPR 2021</a:t>
            </a:r>
          </a:p>
        </p:txBody>
      </p:sp>
      <p:sp>
        <p:nvSpPr>
          <p:cNvPr id="5" name="Subtitle 4">
            <a:extLst>
              <a:ext uri="{FF2B5EF4-FFF2-40B4-BE49-F238E27FC236}">
                <a16:creationId xmlns:a16="http://schemas.microsoft.com/office/drawing/2014/main" id="{F94CA050-FDC9-E342-9FE9-89CC9BEBC8E3}"/>
              </a:ext>
            </a:extLst>
          </p:cNvPr>
          <p:cNvSpPr>
            <a:spLocks noGrp="1"/>
          </p:cNvSpPr>
          <p:nvPr>
            <p:ph type="subTitle" idx="1"/>
          </p:nvPr>
        </p:nvSpPr>
        <p:spPr>
          <a:xfrm>
            <a:off x="731519" y="3886200"/>
            <a:ext cx="10649243" cy="1752600"/>
          </a:xfrm>
        </p:spPr>
        <p:txBody>
          <a:bodyPr>
            <a:normAutofit/>
          </a:bodyPr>
          <a:lstStyle/>
          <a:p>
            <a:r>
              <a:rPr lang="en-US" dirty="0" err="1"/>
              <a:t>Viresh</a:t>
            </a:r>
            <a:r>
              <a:rPr lang="en-US" dirty="0"/>
              <a:t> Ranjan</a:t>
            </a:r>
            <a:r>
              <a:rPr lang="en-US" baseline="30000" dirty="0"/>
              <a:t>1</a:t>
            </a:r>
            <a:r>
              <a:rPr lang="en-US" dirty="0"/>
              <a:t>, Udbhav</a:t>
            </a:r>
            <a:r>
              <a:rPr lang="en-US" baseline="30000" dirty="0"/>
              <a:t>1</a:t>
            </a:r>
            <a:r>
              <a:rPr lang="en-US" dirty="0"/>
              <a:t>, Thu Nguyen</a:t>
            </a:r>
            <a:r>
              <a:rPr lang="en-US" baseline="30000" dirty="0"/>
              <a:t>2</a:t>
            </a:r>
            <a:r>
              <a:rPr lang="en-US" dirty="0"/>
              <a:t>, Minh Hoai</a:t>
            </a:r>
            <a:r>
              <a:rPr lang="en-US" baseline="30000" dirty="0"/>
              <a:t>1,2</a:t>
            </a:r>
          </a:p>
          <a:p>
            <a:r>
              <a:rPr lang="en-US" baseline="30000" dirty="0"/>
              <a:t>1</a:t>
            </a:r>
            <a:r>
              <a:rPr lang="en-US" dirty="0"/>
              <a:t>Stony Brook University</a:t>
            </a:r>
          </a:p>
          <a:p>
            <a:r>
              <a:rPr lang="en-US" baseline="30000" dirty="0"/>
              <a:t>2</a:t>
            </a:r>
            <a:r>
              <a:rPr lang="en-US" dirty="0"/>
              <a:t>VinAI Research</a:t>
            </a:r>
          </a:p>
        </p:txBody>
      </p:sp>
      <p:pic>
        <p:nvPicPr>
          <p:cNvPr id="6" name="Picture 5" descr="Logo, company name&#10;&#10;Description automatically generated">
            <a:extLst>
              <a:ext uri="{FF2B5EF4-FFF2-40B4-BE49-F238E27FC236}">
                <a16:creationId xmlns:a16="http://schemas.microsoft.com/office/drawing/2014/main" id="{76B82419-CA11-CD4D-8981-8948B031EB4A}"/>
              </a:ext>
            </a:extLst>
          </p:cNvPr>
          <p:cNvPicPr>
            <a:picLocks noChangeAspect="1"/>
          </p:cNvPicPr>
          <p:nvPr/>
        </p:nvPicPr>
        <p:blipFill>
          <a:blip r:embed="rId2"/>
          <a:stretch>
            <a:fillRect/>
          </a:stretch>
        </p:blipFill>
        <p:spPr>
          <a:xfrm>
            <a:off x="309490" y="230669"/>
            <a:ext cx="3155622" cy="1112356"/>
          </a:xfrm>
          <a:prstGeom prst="rect">
            <a:avLst/>
          </a:prstGeom>
          <a:solidFill>
            <a:schemeClr val="bg1"/>
          </a:solidFill>
        </p:spPr>
      </p:pic>
    </p:spTree>
    <p:extLst>
      <p:ext uri="{BB962C8B-B14F-4D97-AF65-F5344CB8AC3E}">
        <p14:creationId xmlns:p14="http://schemas.microsoft.com/office/powerpoint/2010/main" val="4052441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F06DE-B002-B74A-AA5A-1E637DF6FD67}"/>
              </a:ext>
            </a:extLst>
          </p:cNvPr>
          <p:cNvSpPr>
            <a:spLocks noGrp="1"/>
          </p:cNvSpPr>
          <p:nvPr>
            <p:ph idx="1"/>
          </p:nvPr>
        </p:nvSpPr>
        <p:spPr/>
        <p:txBody>
          <a:bodyPr/>
          <a:lstStyle/>
          <a:p>
            <a:r>
              <a:rPr lang="en-US" dirty="0"/>
              <a:t>A novel method for few-shot counting</a:t>
            </a:r>
          </a:p>
          <a:p>
            <a:pPr lvl="1"/>
            <a:r>
              <a:rPr lang="en-US" dirty="0" err="1">
                <a:uFill>
                  <a:solidFill>
                    <a:schemeClr val="tx1"/>
                  </a:solidFill>
                </a:uFill>
              </a:rPr>
              <a:t>FamNet</a:t>
            </a:r>
            <a:r>
              <a:rPr lang="en-US" dirty="0">
                <a:uFill>
                  <a:solidFill>
                    <a:schemeClr val="tx1"/>
                  </a:solidFill>
                </a:uFill>
              </a:rPr>
              <a:t>: </a:t>
            </a:r>
            <a:r>
              <a:rPr lang="en-US" u="sng" dirty="0">
                <a:uFill>
                  <a:solidFill>
                    <a:schemeClr val="tx1"/>
                  </a:solidFill>
                </a:uFill>
              </a:rPr>
              <a:t>F</a:t>
            </a:r>
            <a:r>
              <a:rPr lang="en-US" dirty="0"/>
              <a:t>ew-Shot </a:t>
            </a:r>
            <a:r>
              <a:rPr lang="en-US" u="sng" dirty="0">
                <a:uFill>
                  <a:solidFill>
                    <a:schemeClr val="tx1"/>
                  </a:solidFill>
                </a:uFill>
              </a:rPr>
              <a:t>A</a:t>
            </a:r>
            <a:r>
              <a:rPr lang="en-US" dirty="0"/>
              <a:t>daptation And </a:t>
            </a:r>
            <a:r>
              <a:rPr lang="en-US" u="sng" dirty="0">
                <a:uFill>
                  <a:solidFill>
                    <a:schemeClr val="tx1"/>
                  </a:solidFill>
                </a:uFill>
              </a:rPr>
              <a:t>M</a:t>
            </a:r>
            <a:r>
              <a:rPr lang="en-US" dirty="0"/>
              <a:t>atching </a:t>
            </a:r>
            <a:r>
              <a:rPr lang="en-US" u="sng" dirty="0">
                <a:uFill>
                  <a:solidFill>
                    <a:schemeClr val="tx1"/>
                  </a:solidFill>
                </a:uFill>
              </a:rPr>
              <a:t>Net</a:t>
            </a:r>
            <a:r>
              <a:rPr lang="en-US" dirty="0"/>
              <a:t>works</a:t>
            </a:r>
          </a:p>
          <a:p>
            <a:r>
              <a:rPr lang="en-US" dirty="0"/>
              <a:t>A large-scale dataset for few-shot counting</a:t>
            </a:r>
          </a:p>
          <a:p>
            <a:pPr lvl="1"/>
            <a:r>
              <a:rPr lang="en-US" dirty="0"/>
              <a:t>FSC147: Few-shot Counting Dataset with 147 classes</a:t>
            </a:r>
          </a:p>
        </p:txBody>
      </p:sp>
      <p:sp>
        <p:nvSpPr>
          <p:cNvPr id="3" name="Slide Number Placeholder 2">
            <a:extLst>
              <a:ext uri="{FF2B5EF4-FFF2-40B4-BE49-F238E27FC236}">
                <a16:creationId xmlns:a16="http://schemas.microsoft.com/office/drawing/2014/main" id="{6C2BF9BA-6C5D-4445-9F42-5AA41F4FBE55}"/>
              </a:ext>
            </a:extLst>
          </p:cNvPr>
          <p:cNvSpPr>
            <a:spLocks noGrp="1"/>
          </p:cNvSpPr>
          <p:nvPr>
            <p:ph type="sldNum" sz="quarter" idx="12"/>
          </p:nvPr>
        </p:nvSpPr>
        <p:spPr/>
        <p:txBody>
          <a:bodyPr/>
          <a:lstStyle/>
          <a:p>
            <a:fld id="{1C61D857-B0CF-F041-8A1E-44C76D59D89D}" type="slidenum">
              <a:rPr lang="en-US" smtClean="0"/>
              <a:pPr/>
              <a:t>10</a:t>
            </a:fld>
            <a:endParaRPr lang="en-US" dirty="0"/>
          </a:p>
        </p:txBody>
      </p:sp>
      <p:sp>
        <p:nvSpPr>
          <p:cNvPr id="4" name="Title 3">
            <a:extLst>
              <a:ext uri="{FF2B5EF4-FFF2-40B4-BE49-F238E27FC236}">
                <a16:creationId xmlns:a16="http://schemas.microsoft.com/office/drawing/2014/main" id="{B5662225-89DC-CE45-B975-AFC4AD6F112F}"/>
              </a:ext>
            </a:extLst>
          </p:cNvPr>
          <p:cNvSpPr>
            <a:spLocks noGrp="1"/>
          </p:cNvSpPr>
          <p:nvPr>
            <p:ph type="title"/>
          </p:nvPr>
        </p:nvSpPr>
        <p:spPr/>
        <p:txBody>
          <a:bodyPr/>
          <a:lstStyle/>
          <a:p>
            <a:r>
              <a:rPr lang="en-US" dirty="0"/>
              <a:t>Contributions of our paper</a:t>
            </a:r>
          </a:p>
        </p:txBody>
      </p:sp>
    </p:spTree>
    <p:extLst>
      <p:ext uri="{BB962C8B-B14F-4D97-AF65-F5344CB8AC3E}">
        <p14:creationId xmlns:p14="http://schemas.microsoft.com/office/powerpoint/2010/main" val="994055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F06DE-B002-B74A-AA5A-1E637DF6FD67}"/>
              </a:ext>
            </a:extLst>
          </p:cNvPr>
          <p:cNvSpPr>
            <a:spLocks noGrp="1"/>
          </p:cNvSpPr>
          <p:nvPr>
            <p:ph idx="1"/>
          </p:nvPr>
        </p:nvSpPr>
        <p:spPr/>
        <p:txBody>
          <a:bodyPr/>
          <a:lstStyle/>
          <a:p>
            <a:r>
              <a:rPr lang="en-US" dirty="0">
                <a:solidFill>
                  <a:srgbClr val="C00000"/>
                </a:solidFill>
              </a:rPr>
              <a:t>A novel method for few-shot counting</a:t>
            </a:r>
          </a:p>
          <a:p>
            <a:pPr lvl="1"/>
            <a:r>
              <a:rPr lang="en-US" dirty="0" err="1">
                <a:solidFill>
                  <a:srgbClr val="C00000"/>
                </a:solidFill>
                <a:uFill>
                  <a:solidFill>
                    <a:schemeClr val="tx1"/>
                  </a:solidFill>
                </a:uFill>
              </a:rPr>
              <a:t>FamNet</a:t>
            </a:r>
            <a:r>
              <a:rPr lang="en-US" dirty="0">
                <a:solidFill>
                  <a:srgbClr val="C00000"/>
                </a:solidFill>
                <a:uFill>
                  <a:solidFill>
                    <a:schemeClr val="tx1"/>
                  </a:solidFill>
                </a:uFill>
              </a:rPr>
              <a:t>: </a:t>
            </a:r>
            <a:r>
              <a:rPr lang="en-US" u="sng" dirty="0">
                <a:solidFill>
                  <a:srgbClr val="C00000"/>
                </a:solidFill>
                <a:uFill>
                  <a:solidFill>
                    <a:schemeClr val="tx1"/>
                  </a:solidFill>
                </a:uFill>
              </a:rPr>
              <a:t>F</a:t>
            </a:r>
            <a:r>
              <a:rPr lang="en-US" dirty="0">
                <a:solidFill>
                  <a:srgbClr val="C00000"/>
                </a:solidFill>
              </a:rPr>
              <a:t>ew-Shot </a:t>
            </a:r>
            <a:r>
              <a:rPr lang="en-US" u="sng" dirty="0">
                <a:solidFill>
                  <a:srgbClr val="C00000"/>
                </a:solidFill>
                <a:uFill>
                  <a:solidFill>
                    <a:schemeClr val="tx1"/>
                  </a:solidFill>
                </a:uFill>
              </a:rPr>
              <a:t>A</a:t>
            </a:r>
            <a:r>
              <a:rPr lang="en-US" dirty="0">
                <a:solidFill>
                  <a:srgbClr val="C00000"/>
                </a:solidFill>
              </a:rPr>
              <a:t>daptation And </a:t>
            </a:r>
            <a:r>
              <a:rPr lang="en-US" u="sng" dirty="0">
                <a:solidFill>
                  <a:srgbClr val="C00000"/>
                </a:solidFill>
                <a:uFill>
                  <a:solidFill>
                    <a:schemeClr val="tx1"/>
                  </a:solidFill>
                </a:uFill>
              </a:rPr>
              <a:t>M</a:t>
            </a:r>
            <a:r>
              <a:rPr lang="en-US" dirty="0">
                <a:solidFill>
                  <a:srgbClr val="C00000"/>
                </a:solidFill>
              </a:rPr>
              <a:t>atching </a:t>
            </a:r>
            <a:r>
              <a:rPr lang="en-US" u="sng" dirty="0">
                <a:solidFill>
                  <a:srgbClr val="C00000"/>
                </a:solidFill>
                <a:uFill>
                  <a:solidFill>
                    <a:schemeClr val="tx1"/>
                  </a:solidFill>
                </a:uFill>
              </a:rPr>
              <a:t>Net</a:t>
            </a:r>
            <a:r>
              <a:rPr lang="en-US" dirty="0">
                <a:solidFill>
                  <a:srgbClr val="C00000"/>
                </a:solidFill>
              </a:rPr>
              <a:t>works</a:t>
            </a:r>
          </a:p>
          <a:p>
            <a:r>
              <a:rPr lang="en-US" dirty="0">
                <a:solidFill>
                  <a:schemeClr val="bg1">
                    <a:lumMod val="50000"/>
                  </a:schemeClr>
                </a:solidFill>
              </a:rPr>
              <a:t>A large-scale dataset for few-shot counting</a:t>
            </a:r>
          </a:p>
          <a:p>
            <a:pPr lvl="1"/>
            <a:r>
              <a:rPr lang="en-US" dirty="0">
                <a:solidFill>
                  <a:schemeClr val="bg1">
                    <a:lumMod val="50000"/>
                  </a:schemeClr>
                </a:solidFill>
              </a:rPr>
              <a:t>FSC147: Few-shot Counting Dataset with 147 classes</a:t>
            </a:r>
          </a:p>
          <a:p>
            <a:r>
              <a:rPr lang="en-US" dirty="0">
                <a:solidFill>
                  <a:schemeClr val="bg1">
                    <a:lumMod val="50000"/>
                  </a:schemeClr>
                </a:solidFill>
              </a:rPr>
              <a:t>Experiments</a:t>
            </a:r>
          </a:p>
        </p:txBody>
      </p:sp>
      <p:sp>
        <p:nvSpPr>
          <p:cNvPr id="3" name="Slide Number Placeholder 2">
            <a:extLst>
              <a:ext uri="{FF2B5EF4-FFF2-40B4-BE49-F238E27FC236}">
                <a16:creationId xmlns:a16="http://schemas.microsoft.com/office/drawing/2014/main" id="{6C2BF9BA-6C5D-4445-9F42-5AA41F4FBE55}"/>
              </a:ext>
            </a:extLst>
          </p:cNvPr>
          <p:cNvSpPr>
            <a:spLocks noGrp="1"/>
          </p:cNvSpPr>
          <p:nvPr>
            <p:ph type="sldNum" sz="quarter" idx="12"/>
          </p:nvPr>
        </p:nvSpPr>
        <p:spPr/>
        <p:txBody>
          <a:bodyPr/>
          <a:lstStyle/>
          <a:p>
            <a:fld id="{1C61D857-B0CF-F041-8A1E-44C76D59D89D}" type="slidenum">
              <a:rPr lang="en-US" smtClean="0"/>
              <a:pPr/>
              <a:t>11</a:t>
            </a:fld>
            <a:endParaRPr lang="en-US" dirty="0"/>
          </a:p>
        </p:txBody>
      </p:sp>
      <p:sp>
        <p:nvSpPr>
          <p:cNvPr id="4" name="Title 3">
            <a:extLst>
              <a:ext uri="{FF2B5EF4-FFF2-40B4-BE49-F238E27FC236}">
                <a16:creationId xmlns:a16="http://schemas.microsoft.com/office/drawing/2014/main" id="{B5662225-89DC-CE45-B975-AFC4AD6F112F}"/>
              </a:ext>
            </a:extLst>
          </p:cNvPr>
          <p:cNvSpPr>
            <a:spLocks noGrp="1"/>
          </p:cNvSpPr>
          <p:nvPr>
            <p:ph type="title"/>
          </p:nvPr>
        </p:nvSpPr>
        <p:spPr/>
        <p:txBody>
          <a:bodyPr/>
          <a:lstStyle/>
          <a:p>
            <a:r>
              <a:rPr lang="en-US" dirty="0"/>
              <a:t>Talk Outline</a:t>
            </a:r>
          </a:p>
        </p:txBody>
      </p:sp>
    </p:spTree>
    <p:extLst>
      <p:ext uri="{BB962C8B-B14F-4D97-AF65-F5344CB8AC3E}">
        <p14:creationId xmlns:p14="http://schemas.microsoft.com/office/powerpoint/2010/main" val="2071027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166C5-B4B9-FD4E-B4EF-96E263420693}"/>
              </a:ext>
            </a:extLst>
          </p:cNvPr>
          <p:cNvPicPr>
            <a:picLocks noChangeAspect="1"/>
          </p:cNvPicPr>
          <p:nvPr/>
        </p:nvPicPr>
        <p:blipFill>
          <a:blip r:embed="rId3"/>
          <a:stretch>
            <a:fillRect/>
          </a:stretch>
        </p:blipFill>
        <p:spPr>
          <a:xfrm>
            <a:off x="8503441" y="2497136"/>
            <a:ext cx="2229911" cy="1682496"/>
          </a:xfrm>
          <a:prstGeom prst="rect">
            <a:avLst/>
          </a:prstGeom>
        </p:spPr>
      </p:pic>
      <p:sp>
        <p:nvSpPr>
          <p:cNvPr id="3" name="Slide Number Placeholder 2">
            <a:extLst>
              <a:ext uri="{FF2B5EF4-FFF2-40B4-BE49-F238E27FC236}">
                <a16:creationId xmlns:a16="http://schemas.microsoft.com/office/drawing/2014/main" id="{5E7040FC-BC7E-C546-B67E-9A4B771113D5}"/>
              </a:ext>
            </a:extLst>
          </p:cNvPr>
          <p:cNvSpPr>
            <a:spLocks noGrp="1"/>
          </p:cNvSpPr>
          <p:nvPr>
            <p:ph type="sldNum" sz="quarter" idx="12"/>
          </p:nvPr>
        </p:nvSpPr>
        <p:spPr/>
        <p:txBody>
          <a:bodyPr/>
          <a:lstStyle/>
          <a:p>
            <a:fld id="{1C61D857-B0CF-F041-8A1E-44C76D59D89D}" type="slidenum">
              <a:rPr lang="en-US" smtClean="0"/>
              <a:pPr/>
              <a:t>12</a:t>
            </a:fld>
            <a:endParaRPr lang="en-US" dirty="0"/>
          </a:p>
        </p:txBody>
      </p:sp>
      <p:sp>
        <p:nvSpPr>
          <p:cNvPr id="4" name="Title 3">
            <a:extLst>
              <a:ext uri="{FF2B5EF4-FFF2-40B4-BE49-F238E27FC236}">
                <a16:creationId xmlns:a16="http://schemas.microsoft.com/office/drawing/2014/main" id="{E0DD89D4-5823-0F43-AD9C-421BCF9CAF76}"/>
              </a:ext>
            </a:extLst>
          </p:cNvPr>
          <p:cNvSpPr>
            <a:spLocks noGrp="1"/>
          </p:cNvSpPr>
          <p:nvPr>
            <p:ph type="title"/>
          </p:nvPr>
        </p:nvSpPr>
        <p:spPr/>
        <p:txBody>
          <a:bodyPr/>
          <a:lstStyle/>
          <a:p>
            <a:r>
              <a:rPr lang="en-US" dirty="0" err="1"/>
              <a:t>FamNet</a:t>
            </a:r>
            <a:r>
              <a:rPr lang="en-US" dirty="0"/>
              <a:t> Processing Pipeline</a:t>
            </a:r>
          </a:p>
        </p:txBody>
      </p:sp>
      <p:cxnSp>
        <p:nvCxnSpPr>
          <p:cNvPr id="32" name="Straight Arrow Connector 31">
            <a:extLst>
              <a:ext uri="{FF2B5EF4-FFF2-40B4-BE49-F238E27FC236}">
                <a16:creationId xmlns:a16="http://schemas.microsoft.com/office/drawing/2014/main" id="{39D8052D-4FC6-464E-8A92-AF03E321FC85}"/>
              </a:ext>
            </a:extLst>
          </p:cNvPr>
          <p:cNvCxnSpPr>
            <a:cxnSpLocks/>
            <a:stCxn id="58" idx="3"/>
            <a:endCxn id="45" idx="1"/>
          </p:cNvCxnSpPr>
          <p:nvPr/>
        </p:nvCxnSpPr>
        <p:spPr>
          <a:xfrm flipV="1">
            <a:off x="3219450" y="3337718"/>
            <a:ext cx="621069" cy="1"/>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25">
            <a:extLst>
              <a:ext uri="{FF2B5EF4-FFF2-40B4-BE49-F238E27FC236}">
                <a16:creationId xmlns:a16="http://schemas.microsoft.com/office/drawing/2014/main" id="{88EDB23A-A476-4A48-97BB-470994E4154F}"/>
              </a:ext>
            </a:extLst>
          </p:cNvPr>
          <p:cNvSpPr txBox="1"/>
          <p:nvPr/>
        </p:nvSpPr>
        <p:spPr>
          <a:xfrm>
            <a:off x="3840519" y="2968386"/>
            <a:ext cx="946048" cy="738664"/>
          </a:xfrm>
          <a:prstGeom prst="rect">
            <a:avLst/>
          </a:prstGeom>
          <a:solidFill>
            <a:schemeClr val="accent6">
              <a:lumMod val="40000"/>
              <a:lumOff val="60000"/>
            </a:schemeClr>
          </a:solidFill>
          <a:ln w="19050">
            <a:solidFill>
              <a:schemeClr val="accent6">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Feature Extraction</a:t>
            </a:r>
            <a:endParaRPr lang="en-US" sz="1400" dirty="0">
              <a:cs typeface="Calibri"/>
            </a:endParaRPr>
          </a:p>
          <a:p>
            <a:pPr algn="ctr"/>
            <a:r>
              <a:rPr lang="en-US" sz="1400" dirty="0">
                <a:cs typeface="Calibri"/>
              </a:rPr>
              <a:t>Module</a:t>
            </a:r>
          </a:p>
        </p:txBody>
      </p:sp>
      <p:sp>
        <p:nvSpPr>
          <p:cNvPr id="49" name="TextBox 30">
            <a:extLst>
              <a:ext uri="{FF2B5EF4-FFF2-40B4-BE49-F238E27FC236}">
                <a16:creationId xmlns:a16="http://schemas.microsoft.com/office/drawing/2014/main" id="{4868B770-E069-6E47-BFA6-86E4918E034D}"/>
              </a:ext>
            </a:extLst>
          </p:cNvPr>
          <p:cNvSpPr txBox="1"/>
          <p:nvPr/>
        </p:nvSpPr>
        <p:spPr>
          <a:xfrm>
            <a:off x="3529984" y="1989270"/>
            <a:ext cx="1298572" cy="2278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Exemplar Boxes</a:t>
            </a:r>
            <a:endParaRPr lang="en-US" dirty="0"/>
          </a:p>
        </p:txBody>
      </p:sp>
      <p:pic>
        <p:nvPicPr>
          <p:cNvPr id="58" name="Picture 57" descr="A picture containing outdoor, nature, reef, several&#10;&#10;Description automatically generated">
            <a:extLst>
              <a:ext uri="{FF2B5EF4-FFF2-40B4-BE49-F238E27FC236}">
                <a16:creationId xmlns:a16="http://schemas.microsoft.com/office/drawing/2014/main" id="{46235A3C-C6C4-0F43-841B-57F65049087A}"/>
              </a:ext>
            </a:extLst>
          </p:cNvPr>
          <p:cNvPicPr>
            <a:picLocks noChangeAspect="1"/>
          </p:cNvPicPr>
          <p:nvPr/>
        </p:nvPicPr>
        <p:blipFill>
          <a:blip r:embed="rId4"/>
          <a:stretch>
            <a:fillRect/>
          </a:stretch>
        </p:blipFill>
        <p:spPr>
          <a:xfrm>
            <a:off x="969962" y="2495805"/>
            <a:ext cx="2249488" cy="1683827"/>
          </a:xfrm>
          <a:prstGeom prst="rect">
            <a:avLst/>
          </a:prstGeom>
        </p:spPr>
      </p:pic>
      <p:sp>
        <p:nvSpPr>
          <p:cNvPr id="59" name="TextBox 25">
            <a:extLst>
              <a:ext uri="{FF2B5EF4-FFF2-40B4-BE49-F238E27FC236}">
                <a16:creationId xmlns:a16="http://schemas.microsoft.com/office/drawing/2014/main" id="{9A2AF305-1A32-BF41-842F-27EF6FD82B28}"/>
              </a:ext>
            </a:extLst>
          </p:cNvPr>
          <p:cNvSpPr txBox="1"/>
          <p:nvPr/>
        </p:nvSpPr>
        <p:spPr>
          <a:xfrm>
            <a:off x="5308167" y="2968386"/>
            <a:ext cx="1034099" cy="738664"/>
          </a:xfrm>
          <a:prstGeom prst="rect">
            <a:avLst/>
          </a:prstGeom>
          <a:solidFill>
            <a:schemeClr val="tx2">
              <a:lumMod val="20000"/>
              <a:lumOff val="80000"/>
            </a:schemeClr>
          </a:solidFill>
          <a:ln w="19050">
            <a:solidFill>
              <a:schemeClr val="accent1">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Feature Correlation</a:t>
            </a:r>
            <a:endParaRPr lang="en-US" sz="1400" dirty="0">
              <a:cs typeface="Calibri"/>
            </a:endParaRPr>
          </a:p>
          <a:p>
            <a:pPr algn="ctr"/>
            <a:r>
              <a:rPr lang="en-US" sz="1400" dirty="0">
                <a:cs typeface="Calibri"/>
              </a:rPr>
              <a:t>Module</a:t>
            </a:r>
          </a:p>
        </p:txBody>
      </p:sp>
      <p:cxnSp>
        <p:nvCxnSpPr>
          <p:cNvPr id="63" name="Straight Arrow Connector 62">
            <a:extLst>
              <a:ext uri="{FF2B5EF4-FFF2-40B4-BE49-F238E27FC236}">
                <a16:creationId xmlns:a16="http://schemas.microsoft.com/office/drawing/2014/main" id="{9286F1FE-1A35-FA40-ABD9-FEB194720E66}"/>
              </a:ext>
            </a:extLst>
          </p:cNvPr>
          <p:cNvCxnSpPr>
            <a:cxnSpLocks/>
            <a:stCxn id="45" idx="3"/>
            <a:endCxn id="59" idx="1"/>
          </p:cNvCxnSpPr>
          <p:nvPr/>
        </p:nvCxnSpPr>
        <p:spPr>
          <a:xfrm>
            <a:off x="4786567" y="3337718"/>
            <a:ext cx="52160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25">
            <a:extLst>
              <a:ext uri="{FF2B5EF4-FFF2-40B4-BE49-F238E27FC236}">
                <a16:creationId xmlns:a16="http://schemas.microsoft.com/office/drawing/2014/main" id="{2EFCDB97-3298-4E4B-9E74-2BE7BC1EC8F7}"/>
              </a:ext>
            </a:extLst>
          </p:cNvPr>
          <p:cNvSpPr txBox="1"/>
          <p:nvPr/>
        </p:nvSpPr>
        <p:spPr>
          <a:xfrm>
            <a:off x="6927133" y="2970424"/>
            <a:ext cx="1034099" cy="738664"/>
          </a:xfrm>
          <a:prstGeom prst="rect">
            <a:avLst/>
          </a:prstGeom>
          <a:solidFill>
            <a:schemeClr val="accent4">
              <a:lumMod val="40000"/>
              <a:lumOff val="60000"/>
            </a:schemeClr>
          </a:solidFill>
          <a:ln w="19050">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Density Prediction Module</a:t>
            </a:r>
            <a:endParaRPr lang="en-US" sz="1400" dirty="0">
              <a:cs typeface="Calibri"/>
            </a:endParaRPr>
          </a:p>
        </p:txBody>
      </p:sp>
      <p:cxnSp>
        <p:nvCxnSpPr>
          <p:cNvPr id="68" name="Straight Arrow Connector 67">
            <a:extLst>
              <a:ext uri="{FF2B5EF4-FFF2-40B4-BE49-F238E27FC236}">
                <a16:creationId xmlns:a16="http://schemas.microsoft.com/office/drawing/2014/main" id="{E890398A-75AB-3346-8F72-837A6CFE06D4}"/>
              </a:ext>
            </a:extLst>
          </p:cNvPr>
          <p:cNvCxnSpPr>
            <a:cxnSpLocks/>
            <a:stCxn id="59" idx="3"/>
            <a:endCxn id="67" idx="1"/>
          </p:cNvCxnSpPr>
          <p:nvPr/>
        </p:nvCxnSpPr>
        <p:spPr>
          <a:xfrm>
            <a:off x="6342266" y="3337718"/>
            <a:ext cx="584867" cy="203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77227ED1-D05E-4643-9FA6-66CCEF05DD4F}"/>
              </a:ext>
            </a:extLst>
          </p:cNvPr>
          <p:cNvSpPr/>
          <p:nvPr/>
        </p:nvSpPr>
        <p:spPr>
          <a:xfrm>
            <a:off x="1866106" y="3830550"/>
            <a:ext cx="457200" cy="190500"/>
          </a:xfrm>
          <a:prstGeom prst="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2" name="Rectangle 71">
            <a:extLst>
              <a:ext uri="{FF2B5EF4-FFF2-40B4-BE49-F238E27FC236}">
                <a16:creationId xmlns:a16="http://schemas.microsoft.com/office/drawing/2014/main" id="{82A63D50-C748-7842-A1BE-3EAAD14DD37B}"/>
              </a:ext>
            </a:extLst>
          </p:cNvPr>
          <p:cNvSpPr/>
          <p:nvPr/>
        </p:nvSpPr>
        <p:spPr>
          <a:xfrm>
            <a:off x="1765785" y="3079276"/>
            <a:ext cx="328920" cy="167753"/>
          </a:xfrm>
          <a:prstGeom prst="rect">
            <a:avLst/>
          </a:prstGeom>
          <a:noFill/>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4" name="Elbow Connector 73">
            <a:extLst>
              <a:ext uri="{FF2B5EF4-FFF2-40B4-BE49-F238E27FC236}">
                <a16:creationId xmlns:a16="http://schemas.microsoft.com/office/drawing/2014/main" id="{0E6C5B81-94D2-1A4F-8602-D1E4FEDC4283}"/>
              </a:ext>
            </a:extLst>
          </p:cNvPr>
          <p:cNvCxnSpPr>
            <a:stCxn id="58" idx="0"/>
            <a:endCxn id="59" idx="0"/>
          </p:cNvCxnSpPr>
          <p:nvPr/>
        </p:nvCxnSpPr>
        <p:spPr>
          <a:xfrm rot="16200000" flipH="1">
            <a:off x="3723670" y="866840"/>
            <a:ext cx="472581" cy="3730511"/>
          </a:xfrm>
          <a:prstGeom prst="bentConnector3">
            <a:avLst>
              <a:gd name="adj1" fmla="val -48373"/>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B7BCD597-516D-C54F-A2E5-79770C37FBAA}"/>
              </a:ext>
            </a:extLst>
          </p:cNvPr>
          <p:cNvCxnSpPr>
            <a:cxnSpLocks/>
            <a:stCxn id="67" idx="3"/>
            <a:endCxn id="2" idx="1"/>
          </p:cNvCxnSpPr>
          <p:nvPr/>
        </p:nvCxnSpPr>
        <p:spPr>
          <a:xfrm flipV="1">
            <a:off x="7961232" y="3338384"/>
            <a:ext cx="542209" cy="1372"/>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EB14BB2-203E-144E-98FA-C0DC4573AB64}"/>
              </a:ext>
            </a:extLst>
          </p:cNvPr>
          <p:cNvCxnSpPr>
            <a:cxnSpLocks/>
            <a:stCxn id="2" idx="3"/>
          </p:cNvCxnSpPr>
          <p:nvPr/>
        </p:nvCxnSpPr>
        <p:spPr>
          <a:xfrm>
            <a:off x="10733352" y="3338384"/>
            <a:ext cx="415729"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47D63CD-8707-5443-B963-2EBDA551A7D1}"/>
                  </a:ext>
                </a:extLst>
              </p:cNvPr>
              <p:cNvSpPr txBox="1"/>
              <p:nvPr/>
            </p:nvSpPr>
            <p:spPr>
              <a:xfrm>
                <a:off x="11181666" y="3153052"/>
                <a:ext cx="28693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11" name="TextBox 10">
                <a:extLst>
                  <a:ext uri="{FF2B5EF4-FFF2-40B4-BE49-F238E27FC236}">
                    <a16:creationId xmlns:a16="http://schemas.microsoft.com/office/drawing/2014/main" id="{747D63CD-8707-5443-B963-2EBDA551A7D1}"/>
                  </a:ext>
                </a:extLst>
              </p:cNvPr>
              <p:cNvSpPr txBox="1">
                <a:spLocks noRot="1" noChangeAspect="1" noMove="1" noResize="1" noEditPoints="1" noAdjustHandles="1" noChangeArrowheads="1" noChangeShapeType="1" noTextEdit="1"/>
              </p:cNvSpPr>
              <p:nvPr/>
            </p:nvSpPr>
            <p:spPr>
              <a:xfrm>
                <a:off x="11181666" y="3153052"/>
                <a:ext cx="286938" cy="369332"/>
              </a:xfrm>
              <a:prstGeom prst="rect">
                <a:avLst/>
              </a:prstGeom>
              <a:blipFill>
                <a:blip r:embed="rId5"/>
                <a:stretch>
                  <a:fillRect l="-34783" r="-39130" b="-33333"/>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D64FA875-A73E-034E-AB03-E411BEAAFD91}"/>
              </a:ext>
            </a:extLst>
          </p:cNvPr>
          <p:cNvGrpSpPr/>
          <p:nvPr/>
        </p:nvGrpSpPr>
        <p:grpSpPr>
          <a:xfrm>
            <a:off x="3729050" y="3925800"/>
            <a:ext cx="900439" cy="1479699"/>
            <a:chOff x="3729050" y="3925800"/>
            <a:chExt cx="900439" cy="1479699"/>
          </a:xfrm>
        </p:grpSpPr>
        <p:sp>
          <p:nvSpPr>
            <p:cNvPr id="12" name="TextBox 11">
              <a:extLst>
                <a:ext uri="{FF2B5EF4-FFF2-40B4-BE49-F238E27FC236}">
                  <a16:creationId xmlns:a16="http://schemas.microsoft.com/office/drawing/2014/main" id="{B7A2C4D8-C139-F94E-90EB-886601B1D5C9}"/>
                </a:ext>
              </a:extLst>
            </p:cNvPr>
            <p:cNvSpPr txBox="1"/>
            <p:nvPr/>
          </p:nvSpPr>
          <p:spPr>
            <a:xfrm>
              <a:off x="3729050" y="5128500"/>
              <a:ext cx="900439" cy="276999"/>
            </a:xfrm>
            <a:prstGeom prst="rect">
              <a:avLst/>
            </a:prstGeom>
            <a:noFill/>
            <a:ln w="19050">
              <a:noFill/>
            </a:ln>
          </p:spPr>
          <p:txBody>
            <a:bodyPr wrap="none" lIns="0" tIns="0" rIns="0" bIns="0" rtlCol="0">
              <a:spAutoFit/>
            </a:bodyPr>
            <a:lstStyle/>
            <a:p>
              <a:r>
                <a:rPr lang="en-US" sz="1800" dirty="0"/>
                <a:t>ResNet50</a:t>
              </a:r>
            </a:p>
          </p:txBody>
        </p:sp>
        <p:cxnSp>
          <p:nvCxnSpPr>
            <p:cNvPr id="14" name="Straight Arrow Connector 13">
              <a:extLst>
                <a:ext uri="{FF2B5EF4-FFF2-40B4-BE49-F238E27FC236}">
                  <a16:creationId xmlns:a16="http://schemas.microsoft.com/office/drawing/2014/main" id="{C5407D51-FB0B-1743-BA8E-353D525AAB06}"/>
                </a:ext>
              </a:extLst>
            </p:cNvPr>
            <p:cNvCxnSpPr>
              <a:cxnSpLocks/>
              <a:stCxn id="12" idx="0"/>
            </p:cNvCxnSpPr>
            <p:nvPr/>
          </p:nvCxnSpPr>
          <p:spPr>
            <a:xfrm flipV="1">
              <a:off x="4179270" y="3925800"/>
              <a:ext cx="111468" cy="1202700"/>
            </a:xfrm>
            <a:prstGeom prst="straightConnector1">
              <a:avLst/>
            </a:prstGeom>
            <a:ln w="19050">
              <a:solidFill>
                <a:schemeClr val="tx1">
                  <a:lumMod val="65000"/>
                  <a:lumOff val="35000"/>
                </a:schemeClr>
              </a:solidFill>
              <a:prstDash val="sysDash"/>
              <a:headEnd type="none" w="med" len="med"/>
              <a:tailEnd type="triangle"/>
            </a:ln>
          </p:spPr>
          <p:style>
            <a:lnRef idx="1">
              <a:schemeClr val="dk1"/>
            </a:lnRef>
            <a:fillRef idx="0">
              <a:schemeClr val="dk1"/>
            </a:fillRef>
            <a:effectRef idx="0">
              <a:schemeClr val="dk1"/>
            </a:effectRef>
            <a:fontRef idx="minor">
              <a:schemeClr val="tx1"/>
            </a:fontRef>
          </p:style>
        </p:cxnSp>
      </p:grpSp>
      <p:grpSp>
        <p:nvGrpSpPr>
          <p:cNvPr id="28" name="Group 27">
            <a:extLst>
              <a:ext uri="{FF2B5EF4-FFF2-40B4-BE49-F238E27FC236}">
                <a16:creationId xmlns:a16="http://schemas.microsoft.com/office/drawing/2014/main" id="{CEB6304C-2911-FD4E-BD5C-63E08162A560}"/>
              </a:ext>
            </a:extLst>
          </p:cNvPr>
          <p:cNvGrpSpPr/>
          <p:nvPr/>
        </p:nvGrpSpPr>
        <p:grpSpPr>
          <a:xfrm>
            <a:off x="5724793" y="3921585"/>
            <a:ext cx="1707360" cy="1373662"/>
            <a:chOff x="5724793" y="3921585"/>
            <a:chExt cx="1707360" cy="1373662"/>
          </a:xfrm>
        </p:grpSpPr>
        <p:cxnSp>
          <p:nvCxnSpPr>
            <p:cNvPr id="36" name="Straight Arrow Connector 35">
              <a:extLst>
                <a:ext uri="{FF2B5EF4-FFF2-40B4-BE49-F238E27FC236}">
                  <a16:creationId xmlns:a16="http://schemas.microsoft.com/office/drawing/2014/main" id="{9F78AF89-1E3C-2345-B397-FA15E74936E5}"/>
                </a:ext>
              </a:extLst>
            </p:cNvPr>
            <p:cNvCxnSpPr>
              <a:cxnSpLocks/>
              <a:stCxn id="39" idx="0"/>
            </p:cNvCxnSpPr>
            <p:nvPr/>
          </p:nvCxnSpPr>
          <p:spPr>
            <a:xfrm flipH="1" flipV="1">
              <a:off x="5825216" y="3925800"/>
              <a:ext cx="710793" cy="1092448"/>
            </a:xfrm>
            <a:prstGeom prst="straightConnector1">
              <a:avLst/>
            </a:prstGeom>
            <a:ln w="19050">
              <a:solidFill>
                <a:schemeClr val="tx1">
                  <a:lumMod val="65000"/>
                  <a:lumOff val="35000"/>
                </a:schemeClr>
              </a:solidFill>
              <a:prstDash val="sysDash"/>
              <a:headEnd type="none" w="med" len="med"/>
              <a:tailEnd type="triangl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7BB833AC-5CFA-4741-9034-04FAC106766C}"/>
                </a:ext>
              </a:extLst>
            </p:cNvPr>
            <p:cNvSpPr txBox="1"/>
            <p:nvPr/>
          </p:nvSpPr>
          <p:spPr>
            <a:xfrm>
              <a:off x="5724793" y="5018248"/>
              <a:ext cx="1622432" cy="276999"/>
            </a:xfrm>
            <a:prstGeom prst="rect">
              <a:avLst/>
            </a:prstGeom>
            <a:noFill/>
          </p:spPr>
          <p:txBody>
            <a:bodyPr wrap="none" lIns="0" tIns="0" rIns="0" bIns="0" rtlCol="0">
              <a:spAutoFit/>
            </a:bodyPr>
            <a:lstStyle/>
            <a:p>
              <a:r>
                <a:rPr lang="en-US" sz="1800" dirty="0"/>
                <a:t>I will explain next</a:t>
              </a:r>
            </a:p>
          </p:txBody>
        </p:sp>
        <p:cxnSp>
          <p:nvCxnSpPr>
            <p:cNvPr id="42" name="Straight Arrow Connector 41">
              <a:extLst>
                <a:ext uri="{FF2B5EF4-FFF2-40B4-BE49-F238E27FC236}">
                  <a16:creationId xmlns:a16="http://schemas.microsoft.com/office/drawing/2014/main" id="{3DF65A43-CFF7-EF42-BE85-8EB3E30D566B}"/>
                </a:ext>
              </a:extLst>
            </p:cNvPr>
            <p:cNvCxnSpPr>
              <a:cxnSpLocks/>
              <a:stCxn id="39" idx="0"/>
            </p:cNvCxnSpPr>
            <p:nvPr/>
          </p:nvCxnSpPr>
          <p:spPr>
            <a:xfrm flipV="1">
              <a:off x="6536009" y="3921585"/>
              <a:ext cx="896144" cy="1096663"/>
            </a:xfrm>
            <a:prstGeom prst="straightConnector1">
              <a:avLst/>
            </a:prstGeom>
            <a:ln w="19050">
              <a:solidFill>
                <a:schemeClr val="tx1">
                  <a:lumMod val="65000"/>
                  <a:lumOff val="35000"/>
                </a:schemeClr>
              </a:solidFill>
              <a:prstDash val="sysDash"/>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7413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P spid="59" grpId="0" animBg="1"/>
      <p:bldP spid="67"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 name="Group 210">
            <a:extLst>
              <a:ext uri="{FF2B5EF4-FFF2-40B4-BE49-F238E27FC236}">
                <a16:creationId xmlns:a16="http://schemas.microsoft.com/office/drawing/2014/main" id="{7960ADCA-924E-0B43-9B65-6817133A6554}"/>
              </a:ext>
            </a:extLst>
          </p:cNvPr>
          <p:cNvGrpSpPr/>
          <p:nvPr/>
        </p:nvGrpSpPr>
        <p:grpSpPr>
          <a:xfrm>
            <a:off x="2327201" y="1075874"/>
            <a:ext cx="4562484" cy="2220561"/>
            <a:chOff x="2571750" y="1086506"/>
            <a:chExt cx="4562484" cy="2220561"/>
          </a:xfrm>
        </p:grpSpPr>
        <p:sp>
          <p:nvSpPr>
            <p:cNvPr id="160" name="Rectangle 159">
              <a:extLst>
                <a:ext uri="{FF2B5EF4-FFF2-40B4-BE49-F238E27FC236}">
                  <a16:creationId xmlns:a16="http://schemas.microsoft.com/office/drawing/2014/main" id="{09064ACF-7472-444D-8B7B-8FF909D313DE}"/>
                </a:ext>
              </a:extLst>
            </p:cNvPr>
            <p:cNvSpPr/>
            <p:nvPr/>
          </p:nvSpPr>
          <p:spPr>
            <a:xfrm>
              <a:off x="2571750" y="1086506"/>
              <a:ext cx="4562484" cy="2220561"/>
            </a:xfrm>
            <a:prstGeom prst="rect">
              <a:avLst/>
            </a:prstGeom>
            <a:solidFill>
              <a:schemeClr val="tx2">
                <a:lumMod val="20000"/>
                <a:lumOff val="80000"/>
              </a:schemeClr>
            </a:solidFill>
            <a:ln w="19050">
              <a:solidFill>
                <a:schemeClr val="accent1">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74" name="TextBox 173">
              <a:extLst>
                <a:ext uri="{FF2B5EF4-FFF2-40B4-BE49-F238E27FC236}">
                  <a16:creationId xmlns:a16="http://schemas.microsoft.com/office/drawing/2014/main" id="{7BE352B7-E2CD-9342-9BC6-E2DBC80B6DAC}"/>
                </a:ext>
              </a:extLst>
            </p:cNvPr>
            <p:cNvSpPr txBox="1"/>
            <p:nvPr/>
          </p:nvSpPr>
          <p:spPr>
            <a:xfrm>
              <a:off x="2642057" y="1110174"/>
              <a:ext cx="1689100" cy="492443"/>
            </a:xfrm>
            <a:prstGeom prst="rect">
              <a:avLst/>
            </a:prstGeom>
            <a:noFill/>
          </p:spPr>
          <p:txBody>
            <a:bodyPr wrap="square" lIns="0" tIns="0" rIns="0" bIns="0" rtlCol="0">
              <a:spAutoFit/>
            </a:bodyPr>
            <a:lstStyle/>
            <a:p>
              <a:r>
                <a:rPr lang="en-US" sz="1600" dirty="0"/>
                <a:t>Feature correlation module</a:t>
              </a:r>
            </a:p>
          </p:txBody>
        </p:sp>
      </p:grpSp>
      <p:grpSp>
        <p:nvGrpSpPr>
          <p:cNvPr id="210" name="Group 209">
            <a:extLst>
              <a:ext uri="{FF2B5EF4-FFF2-40B4-BE49-F238E27FC236}">
                <a16:creationId xmlns:a16="http://schemas.microsoft.com/office/drawing/2014/main" id="{14E21656-D596-F941-B76C-33078F882600}"/>
              </a:ext>
            </a:extLst>
          </p:cNvPr>
          <p:cNvGrpSpPr/>
          <p:nvPr/>
        </p:nvGrpSpPr>
        <p:grpSpPr>
          <a:xfrm>
            <a:off x="5477469" y="1266703"/>
            <a:ext cx="3312379" cy="2583774"/>
            <a:chOff x="5722018" y="1277335"/>
            <a:chExt cx="3312379" cy="2583774"/>
          </a:xfrm>
        </p:grpSpPr>
        <p:sp>
          <p:nvSpPr>
            <p:cNvPr id="56" name="Rectangle 55">
              <a:extLst>
                <a:ext uri="{FF2B5EF4-FFF2-40B4-BE49-F238E27FC236}">
                  <a16:creationId xmlns:a16="http://schemas.microsoft.com/office/drawing/2014/main" id="{33F099B2-72F1-3641-84E3-2937561EA6CC}"/>
                </a:ext>
              </a:extLst>
            </p:cNvPr>
            <p:cNvSpPr/>
            <p:nvPr/>
          </p:nvSpPr>
          <p:spPr>
            <a:xfrm>
              <a:off x="7731058" y="1593843"/>
              <a:ext cx="1303339" cy="912559"/>
            </a:xfrm>
            <a:prstGeom prst="rect">
              <a:avLst/>
            </a:prstGeom>
            <a:solidFill>
              <a:schemeClr val="bg1"/>
            </a:solidFill>
            <a:ln w="19050">
              <a:solidFill>
                <a:srgbClr val="FF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22" name="Group 121">
              <a:extLst>
                <a:ext uri="{FF2B5EF4-FFF2-40B4-BE49-F238E27FC236}">
                  <a16:creationId xmlns:a16="http://schemas.microsoft.com/office/drawing/2014/main" id="{1AB6B4A3-062C-4044-AC53-DCBF8673EB90}"/>
                </a:ext>
              </a:extLst>
            </p:cNvPr>
            <p:cNvGrpSpPr/>
            <p:nvPr/>
          </p:nvGrpSpPr>
          <p:grpSpPr>
            <a:xfrm>
              <a:off x="6599972" y="1277335"/>
              <a:ext cx="307976" cy="492443"/>
              <a:chOff x="6099174" y="2560042"/>
              <a:chExt cx="307976" cy="492443"/>
            </a:xfrm>
          </p:grpSpPr>
          <p:sp>
            <p:nvSpPr>
              <p:cNvPr id="123" name="TextBox 122">
                <a:extLst>
                  <a:ext uri="{FF2B5EF4-FFF2-40B4-BE49-F238E27FC236}">
                    <a16:creationId xmlns:a16="http://schemas.microsoft.com/office/drawing/2014/main" id="{7952DA7A-3338-0740-A826-12341A0EB6E9}"/>
                  </a:ext>
                </a:extLst>
              </p:cNvPr>
              <p:cNvSpPr txBox="1"/>
              <p:nvPr/>
            </p:nvSpPr>
            <p:spPr>
              <a:xfrm>
                <a:off x="6153150" y="2560042"/>
                <a:ext cx="152400" cy="492443"/>
              </a:xfrm>
              <a:prstGeom prst="rect">
                <a:avLst/>
              </a:prstGeom>
              <a:noFill/>
            </p:spPr>
            <p:txBody>
              <a:bodyPr wrap="square" lIns="0" tIns="0" rIns="0" bIns="0" rtlCol="0">
                <a:spAutoFit/>
              </a:bodyPr>
              <a:lstStyle/>
              <a:p>
                <a:r>
                  <a:rPr lang="en-US" sz="3200" dirty="0"/>
                  <a:t>*</a:t>
                </a:r>
              </a:p>
            </p:txBody>
          </p:sp>
          <p:sp>
            <p:nvSpPr>
              <p:cNvPr id="124" name="Rectangle 123">
                <a:extLst>
                  <a:ext uri="{FF2B5EF4-FFF2-40B4-BE49-F238E27FC236}">
                    <a16:creationId xmlns:a16="http://schemas.microsoft.com/office/drawing/2014/main" id="{82B9565A-81CC-9041-851C-7F8BB56B50C9}"/>
                  </a:ext>
                </a:extLst>
              </p:cNvPr>
              <p:cNvSpPr/>
              <p:nvPr/>
            </p:nvSpPr>
            <p:spPr>
              <a:xfrm>
                <a:off x="6099174" y="2560042"/>
                <a:ext cx="307976" cy="316508"/>
              </a:xfrm>
              <a:prstGeom prst="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spcBef>
                    <a:spcPts val="600"/>
                  </a:spcBef>
                </a:pPr>
                <a:endParaRPr lang="en-US" sz="3200" dirty="0"/>
              </a:p>
            </p:txBody>
          </p:sp>
        </p:grpSp>
        <p:cxnSp>
          <p:nvCxnSpPr>
            <p:cNvPr id="139" name="Curved Connector 138">
              <a:extLst>
                <a:ext uri="{FF2B5EF4-FFF2-40B4-BE49-F238E27FC236}">
                  <a16:creationId xmlns:a16="http://schemas.microsoft.com/office/drawing/2014/main" id="{12089EB1-CAAD-B647-B212-DE4796889797}"/>
                </a:ext>
              </a:extLst>
            </p:cNvPr>
            <p:cNvCxnSpPr>
              <a:cxnSpLocks/>
              <a:stCxn id="49" idx="5"/>
              <a:endCxn id="124" idx="1"/>
            </p:cNvCxnSpPr>
            <p:nvPr/>
          </p:nvCxnSpPr>
          <p:spPr>
            <a:xfrm>
              <a:off x="5722018" y="1332987"/>
              <a:ext cx="877954" cy="102602"/>
            </a:xfrm>
            <a:prstGeom prst="curvedConnector3">
              <a:avLst>
                <a:gd name="adj1" fmla="val 50000"/>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42" name="Curved Connector 141">
              <a:extLst>
                <a:ext uri="{FF2B5EF4-FFF2-40B4-BE49-F238E27FC236}">
                  <a16:creationId xmlns:a16="http://schemas.microsoft.com/office/drawing/2014/main" id="{8A383EFC-6BA2-4540-83D9-E6683527D055}"/>
                </a:ext>
              </a:extLst>
            </p:cNvPr>
            <p:cNvCxnSpPr>
              <a:cxnSpLocks/>
              <a:stCxn id="9" idx="5"/>
              <a:endCxn id="124" idx="1"/>
            </p:cNvCxnSpPr>
            <p:nvPr/>
          </p:nvCxnSpPr>
          <p:spPr>
            <a:xfrm flipV="1">
              <a:off x="5796699" y="1435589"/>
              <a:ext cx="803273" cy="2425520"/>
            </a:xfrm>
            <a:prstGeom prst="curvedConnector3">
              <a:avLst>
                <a:gd name="adj1" fmla="val 3266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52" name="Curved Connector 151">
              <a:extLst>
                <a:ext uri="{FF2B5EF4-FFF2-40B4-BE49-F238E27FC236}">
                  <a16:creationId xmlns:a16="http://schemas.microsoft.com/office/drawing/2014/main" id="{81D6EACA-4B4F-4647-AFFC-6C6404FFF032}"/>
                </a:ext>
              </a:extLst>
            </p:cNvPr>
            <p:cNvCxnSpPr>
              <a:cxnSpLocks/>
              <a:stCxn id="124" idx="3"/>
              <a:endCxn id="56" idx="0"/>
            </p:cNvCxnSpPr>
            <p:nvPr/>
          </p:nvCxnSpPr>
          <p:spPr>
            <a:xfrm>
              <a:off x="6907948" y="1435589"/>
              <a:ext cx="1474780" cy="158254"/>
            </a:xfrm>
            <a:prstGeom prst="curvedConnector2">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3" name="Slide Number Placeholder 2"/>
          <p:cNvSpPr>
            <a:spLocks noGrp="1"/>
          </p:cNvSpPr>
          <p:nvPr>
            <p:ph type="sldNum" sz="quarter" idx="12"/>
          </p:nvPr>
        </p:nvSpPr>
        <p:spPr/>
        <p:txBody>
          <a:bodyPr/>
          <a:lstStyle/>
          <a:p>
            <a:fld id="{1C61D857-B0CF-F041-8A1E-44C76D59D89D}" type="slidenum">
              <a:rPr lang="en-US" smtClean="0"/>
              <a:pPr/>
              <a:t>13</a:t>
            </a:fld>
            <a:endParaRPr lang="en-US" dirty="0"/>
          </a:p>
        </p:txBody>
      </p:sp>
      <p:sp>
        <p:nvSpPr>
          <p:cNvPr id="4" name="Title 3"/>
          <p:cNvSpPr>
            <a:spLocks noGrp="1"/>
          </p:cNvSpPr>
          <p:nvPr>
            <p:ph type="title"/>
          </p:nvPr>
        </p:nvSpPr>
        <p:spPr/>
        <p:txBody>
          <a:bodyPr/>
          <a:lstStyle/>
          <a:p>
            <a:r>
              <a:rPr lang="en-US" dirty="0" err="1">
                <a:uFill>
                  <a:solidFill>
                    <a:schemeClr val="tx1"/>
                  </a:solidFill>
                </a:uFill>
              </a:rPr>
              <a:t>FamNet</a:t>
            </a:r>
            <a:r>
              <a:rPr lang="en-US" dirty="0">
                <a:uFill>
                  <a:solidFill>
                    <a:schemeClr val="tx1"/>
                  </a:solidFill>
                </a:uFill>
              </a:rPr>
              <a:t> </a:t>
            </a:r>
            <a:r>
              <a:rPr lang="en-US" dirty="0"/>
              <a:t>Processing Pipeline</a:t>
            </a:r>
          </a:p>
        </p:txBody>
      </p:sp>
      <p:pic>
        <p:nvPicPr>
          <p:cNvPr id="8" name="Picture 7" descr="A picture containing outdoor, nature, reef, several&#10;&#10;Description automatically generated">
            <a:extLst>
              <a:ext uri="{FF2B5EF4-FFF2-40B4-BE49-F238E27FC236}">
                <a16:creationId xmlns:a16="http://schemas.microsoft.com/office/drawing/2014/main" id="{E9968935-98B1-E74D-BF4C-7A06BE622F5D}"/>
              </a:ext>
            </a:extLst>
          </p:cNvPr>
          <p:cNvPicPr>
            <a:picLocks noChangeAspect="1"/>
          </p:cNvPicPr>
          <p:nvPr/>
        </p:nvPicPr>
        <p:blipFill>
          <a:blip r:embed="rId3"/>
          <a:stretch>
            <a:fillRect/>
          </a:stretch>
        </p:blipFill>
        <p:spPr>
          <a:xfrm>
            <a:off x="77713" y="3304323"/>
            <a:ext cx="2249488" cy="1683827"/>
          </a:xfrm>
          <a:prstGeom prst="rect">
            <a:avLst/>
          </a:prstGeom>
        </p:spPr>
      </p:pic>
      <p:sp>
        <p:nvSpPr>
          <p:cNvPr id="9" name="Cube 8">
            <a:extLst>
              <a:ext uri="{FF2B5EF4-FFF2-40B4-BE49-F238E27FC236}">
                <a16:creationId xmlns:a16="http://schemas.microsoft.com/office/drawing/2014/main" id="{EB78A288-93D6-1243-82B5-2D77954293AD}"/>
              </a:ext>
            </a:extLst>
          </p:cNvPr>
          <p:cNvSpPr/>
          <p:nvPr/>
        </p:nvSpPr>
        <p:spPr>
          <a:xfrm>
            <a:off x="3945600" y="3403993"/>
            <a:ext cx="1606550" cy="1190625"/>
          </a:xfrm>
          <a:prstGeom prst="cube">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a:extLst>
              <a:ext uri="{FF2B5EF4-FFF2-40B4-BE49-F238E27FC236}">
                <a16:creationId xmlns:a16="http://schemas.microsoft.com/office/drawing/2014/main" id="{ADEF143D-282E-FF42-A622-CDE3A9BF2460}"/>
              </a:ext>
            </a:extLst>
          </p:cNvPr>
          <p:cNvSpPr/>
          <p:nvPr/>
        </p:nvSpPr>
        <p:spPr>
          <a:xfrm>
            <a:off x="973857" y="4639068"/>
            <a:ext cx="457200" cy="190500"/>
          </a:xfrm>
          <a:prstGeom prst="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1560FC37-148D-C941-A979-0799CB1C24FE}"/>
              </a:ext>
            </a:extLst>
          </p:cNvPr>
          <p:cNvSpPr txBox="1"/>
          <p:nvPr/>
        </p:nvSpPr>
        <p:spPr>
          <a:xfrm>
            <a:off x="2428798" y="2630049"/>
            <a:ext cx="621965" cy="492443"/>
          </a:xfrm>
          <a:prstGeom prst="rect">
            <a:avLst/>
          </a:prstGeom>
          <a:noFill/>
          <a:ln>
            <a:solidFill>
              <a:schemeClr val="tx1">
                <a:lumMod val="50000"/>
                <a:lumOff val="50000"/>
              </a:schemeClr>
            </a:solidFill>
          </a:ln>
        </p:spPr>
        <p:txBody>
          <a:bodyPr wrap="none" lIns="0" tIns="0" rIns="0" bIns="0" rtlCol="0">
            <a:spAutoFit/>
          </a:bodyPr>
          <a:lstStyle/>
          <a:p>
            <a:pPr algn="ctr"/>
            <a:r>
              <a:rPr lang="en-US" sz="1600" dirty="0"/>
              <a:t>ROI</a:t>
            </a:r>
          </a:p>
          <a:p>
            <a:pPr algn="ctr"/>
            <a:r>
              <a:rPr lang="en-US" sz="1600" dirty="0"/>
              <a:t>pooling</a:t>
            </a:r>
          </a:p>
        </p:txBody>
      </p:sp>
      <p:cxnSp>
        <p:nvCxnSpPr>
          <p:cNvPr id="38" name="Straight Arrow Connector 37">
            <a:extLst>
              <a:ext uri="{FF2B5EF4-FFF2-40B4-BE49-F238E27FC236}">
                <a16:creationId xmlns:a16="http://schemas.microsoft.com/office/drawing/2014/main" id="{0EE9EF10-E927-014C-BF4A-DAA2A0644A88}"/>
              </a:ext>
            </a:extLst>
          </p:cNvPr>
          <p:cNvCxnSpPr>
            <a:cxnSpLocks/>
            <a:stCxn id="9" idx="0"/>
            <a:endCxn id="33" idx="3"/>
          </p:cNvCxnSpPr>
          <p:nvPr/>
        </p:nvCxnSpPr>
        <p:spPr>
          <a:xfrm flipH="1" flipV="1">
            <a:off x="3050763" y="2876271"/>
            <a:ext cx="1846940" cy="527722"/>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622990BE-E0DE-3F4E-9201-7AC5A22C9D3D}"/>
              </a:ext>
            </a:extLst>
          </p:cNvPr>
          <p:cNvCxnSpPr>
            <a:cxnSpLocks/>
            <a:stCxn id="33" idx="0"/>
            <a:endCxn id="53" idx="3"/>
          </p:cNvCxnSpPr>
          <p:nvPr/>
        </p:nvCxnSpPr>
        <p:spPr>
          <a:xfrm flipH="1" flipV="1">
            <a:off x="2731423" y="2238417"/>
            <a:ext cx="8358" cy="391632"/>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53" name="Cube 52">
            <a:extLst>
              <a:ext uri="{FF2B5EF4-FFF2-40B4-BE49-F238E27FC236}">
                <a16:creationId xmlns:a16="http://schemas.microsoft.com/office/drawing/2014/main" id="{B997797D-9D8C-F946-8A3C-48BD6A47B318}"/>
              </a:ext>
            </a:extLst>
          </p:cNvPr>
          <p:cNvSpPr/>
          <p:nvPr/>
        </p:nvSpPr>
        <p:spPr>
          <a:xfrm>
            <a:off x="2546681" y="1787723"/>
            <a:ext cx="673018" cy="450694"/>
          </a:xfrm>
          <a:prstGeom prst="cube">
            <a:avLst>
              <a:gd name="adj" fmla="val 67348"/>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9" name="TextBox 58">
            <a:extLst>
              <a:ext uri="{FF2B5EF4-FFF2-40B4-BE49-F238E27FC236}">
                <a16:creationId xmlns:a16="http://schemas.microsoft.com/office/drawing/2014/main" id="{1CD32702-A157-2C44-A0A4-56FE7C88D0F7}"/>
              </a:ext>
            </a:extLst>
          </p:cNvPr>
          <p:cNvSpPr txBox="1"/>
          <p:nvPr/>
        </p:nvSpPr>
        <p:spPr>
          <a:xfrm>
            <a:off x="2686181" y="4009634"/>
            <a:ext cx="900439" cy="276999"/>
          </a:xfrm>
          <a:prstGeom prst="rect">
            <a:avLst/>
          </a:prstGeom>
          <a:solidFill>
            <a:schemeClr val="accent6">
              <a:lumMod val="40000"/>
              <a:lumOff val="60000"/>
            </a:schemeClr>
          </a:solidFill>
          <a:ln>
            <a:solidFill>
              <a:schemeClr val="accent6">
                <a:lumMod val="75000"/>
              </a:schemeClr>
            </a:solidFill>
          </a:ln>
        </p:spPr>
        <p:txBody>
          <a:bodyPr wrap="none" lIns="0" tIns="0" rIns="0" bIns="0" rtlCol="0">
            <a:spAutoFit/>
          </a:bodyPr>
          <a:lstStyle/>
          <a:p>
            <a:r>
              <a:rPr lang="en-US" sz="1800" dirty="0"/>
              <a:t>ResNet50</a:t>
            </a:r>
          </a:p>
        </p:txBody>
      </p:sp>
      <p:grpSp>
        <p:nvGrpSpPr>
          <p:cNvPr id="207" name="Group 206">
            <a:extLst>
              <a:ext uri="{FF2B5EF4-FFF2-40B4-BE49-F238E27FC236}">
                <a16:creationId xmlns:a16="http://schemas.microsoft.com/office/drawing/2014/main" id="{332CA08C-6EC1-574D-93D5-71F40FB797BF}"/>
              </a:ext>
            </a:extLst>
          </p:cNvPr>
          <p:cNvGrpSpPr/>
          <p:nvPr/>
        </p:nvGrpSpPr>
        <p:grpSpPr>
          <a:xfrm>
            <a:off x="3127760" y="1226549"/>
            <a:ext cx="2368006" cy="1573671"/>
            <a:chOff x="3372309" y="1237181"/>
            <a:chExt cx="2368006" cy="1573671"/>
          </a:xfrm>
        </p:grpSpPr>
        <p:sp>
          <p:nvSpPr>
            <p:cNvPr id="45" name="Cube 44">
              <a:extLst>
                <a:ext uri="{FF2B5EF4-FFF2-40B4-BE49-F238E27FC236}">
                  <a16:creationId xmlns:a16="http://schemas.microsoft.com/office/drawing/2014/main" id="{0CB1BD10-A5FE-C746-92E7-EEC3FC1756BB}"/>
                </a:ext>
              </a:extLst>
            </p:cNvPr>
            <p:cNvSpPr/>
            <p:nvPr/>
          </p:nvSpPr>
          <p:spPr>
            <a:xfrm>
              <a:off x="5061192" y="2363177"/>
              <a:ext cx="531813" cy="447675"/>
            </a:xfrm>
            <a:prstGeom prst="cube">
              <a:avLst>
                <a:gd name="adj" fmla="val 67348"/>
              </a:avLst>
            </a:prstGeom>
            <a:noFill/>
            <a:ln w="19050">
              <a:solidFill>
                <a:srgbClr val="FF000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9" name="Cube 48">
              <a:extLst>
                <a:ext uri="{FF2B5EF4-FFF2-40B4-BE49-F238E27FC236}">
                  <a16:creationId xmlns:a16="http://schemas.microsoft.com/office/drawing/2014/main" id="{B5D61857-9185-8A49-8A71-354C39BEA7E6}"/>
                </a:ext>
              </a:extLst>
            </p:cNvPr>
            <p:cNvSpPr/>
            <p:nvPr/>
          </p:nvSpPr>
          <p:spPr>
            <a:xfrm>
              <a:off x="5034232" y="1237181"/>
              <a:ext cx="687786" cy="450694"/>
            </a:xfrm>
            <a:prstGeom prst="cube">
              <a:avLst>
                <a:gd name="adj" fmla="val 57485"/>
              </a:avLst>
            </a:prstGeom>
            <a:noFill/>
            <a:ln w="19050">
              <a:solidFill>
                <a:srgbClr val="FF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2" name="Cube 51">
              <a:extLst>
                <a:ext uri="{FF2B5EF4-FFF2-40B4-BE49-F238E27FC236}">
                  <a16:creationId xmlns:a16="http://schemas.microsoft.com/office/drawing/2014/main" id="{1C1FD29A-D88F-2548-B002-77E154A22D98}"/>
                </a:ext>
              </a:extLst>
            </p:cNvPr>
            <p:cNvSpPr/>
            <p:nvPr/>
          </p:nvSpPr>
          <p:spPr>
            <a:xfrm>
              <a:off x="5067297" y="1796160"/>
              <a:ext cx="673018" cy="450694"/>
            </a:xfrm>
            <a:prstGeom prst="cube">
              <a:avLst>
                <a:gd name="adj" fmla="val 67348"/>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0" name="TextBox 59">
              <a:extLst>
                <a:ext uri="{FF2B5EF4-FFF2-40B4-BE49-F238E27FC236}">
                  <a16:creationId xmlns:a16="http://schemas.microsoft.com/office/drawing/2014/main" id="{E2700DB9-0C16-5843-B781-04116B791E33}"/>
                </a:ext>
              </a:extLst>
            </p:cNvPr>
            <p:cNvSpPr txBox="1"/>
            <p:nvPr/>
          </p:nvSpPr>
          <p:spPr>
            <a:xfrm>
              <a:off x="3884100" y="1971958"/>
              <a:ext cx="426271" cy="246221"/>
            </a:xfrm>
            <a:prstGeom prst="rect">
              <a:avLst/>
            </a:prstGeom>
            <a:noFill/>
            <a:ln>
              <a:solidFill>
                <a:schemeClr val="tx1">
                  <a:lumMod val="50000"/>
                  <a:lumOff val="50000"/>
                </a:schemeClr>
              </a:solidFill>
            </a:ln>
          </p:spPr>
          <p:txBody>
            <a:bodyPr wrap="none" lIns="0" tIns="0" rIns="0" bIns="0" rtlCol="0">
              <a:spAutoFit/>
            </a:bodyPr>
            <a:lstStyle/>
            <a:p>
              <a:pPr algn="ctr"/>
              <a:r>
                <a:rPr lang="en-US" sz="1600" dirty="0"/>
                <a:t>Scale</a:t>
              </a:r>
            </a:p>
          </p:txBody>
        </p:sp>
        <p:cxnSp>
          <p:nvCxnSpPr>
            <p:cNvPr id="61" name="Straight Arrow Connector 60">
              <a:extLst>
                <a:ext uri="{FF2B5EF4-FFF2-40B4-BE49-F238E27FC236}">
                  <a16:creationId xmlns:a16="http://schemas.microsoft.com/office/drawing/2014/main" id="{51115CA7-159A-0E4D-98C6-D101F38397FA}"/>
                </a:ext>
              </a:extLst>
            </p:cNvPr>
            <p:cNvCxnSpPr>
              <a:cxnSpLocks/>
              <a:endCxn id="60" idx="1"/>
            </p:cNvCxnSpPr>
            <p:nvPr/>
          </p:nvCxnSpPr>
          <p:spPr>
            <a:xfrm>
              <a:off x="3372309" y="2095069"/>
              <a:ext cx="511791" cy="0"/>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7A482D70-561D-8C44-81EB-34187B9616AD}"/>
                </a:ext>
              </a:extLst>
            </p:cNvPr>
            <p:cNvCxnSpPr>
              <a:cxnSpLocks/>
              <a:stCxn id="60" idx="3"/>
            </p:cNvCxnSpPr>
            <p:nvPr/>
          </p:nvCxnSpPr>
          <p:spPr>
            <a:xfrm>
              <a:off x="4310371" y="2095069"/>
              <a:ext cx="676397" cy="0"/>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ABC02A73-DEE4-CF41-B3F5-E1D19C2530AC}"/>
                </a:ext>
              </a:extLst>
            </p:cNvPr>
            <p:cNvCxnSpPr>
              <a:cxnSpLocks/>
              <a:stCxn id="60" idx="3"/>
            </p:cNvCxnSpPr>
            <p:nvPr/>
          </p:nvCxnSpPr>
          <p:spPr>
            <a:xfrm flipV="1">
              <a:off x="4310371" y="1627277"/>
              <a:ext cx="676397" cy="467792"/>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7B2B22FA-19EF-1E4E-9301-9B03DC2CA460}"/>
                </a:ext>
              </a:extLst>
            </p:cNvPr>
            <p:cNvCxnSpPr>
              <a:cxnSpLocks/>
              <a:stCxn id="60" idx="3"/>
            </p:cNvCxnSpPr>
            <p:nvPr/>
          </p:nvCxnSpPr>
          <p:spPr>
            <a:xfrm>
              <a:off x="4310371" y="2095069"/>
              <a:ext cx="676397" cy="507437"/>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E0488732-0EA8-794F-BE12-D13D34E0808D}"/>
                </a:ext>
              </a:extLst>
            </p:cNvPr>
            <p:cNvSpPr txBox="1"/>
            <p:nvPr/>
          </p:nvSpPr>
          <p:spPr>
            <a:xfrm>
              <a:off x="4670811" y="1873831"/>
              <a:ext cx="259686" cy="246221"/>
            </a:xfrm>
            <a:prstGeom prst="rect">
              <a:avLst/>
            </a:prstGeom>
            <a:noFill/>
          </p:spPr>
          <p:txBody>
            <a:bodyPr wrap="none" lIns="0" tIns="0" rIns="0" bIns="0" rtlCol="0">
              <a:spAutoFit/>
            </a:bodyPr>
            <a:lstStyle/>
            <a:p>
              <a:r>
                <a:rPr lang="en-US" sz="1600" dirty="0"/>
                <a:t>1.0</a:t>
              </a:r>
            </a:p>
          </p:txBody>
        </p:sp>
        <p:sp>
          <p:nvSpPr>
            <p:cNvPr id="75" name="TextBox 74">
              <a:extLst>
                <a:ext uri="{FF2B5EF4-FFF2-40B4-BE49-F238E27FC236}">
                  <a16:creationId xmlns:a16="http://schemas.microsoft.com/office/drawing/2014/main" id="{5B6AF4BC-B5C9-9A46-B501-E804F163524E}"/>
                </a:ext>
              </a:extLst>
            </p:cNvPr>
            <p:cNvSpPr txBox="1"/>
            <p:nvPr/>
          </p:nvSpPr>
          <p:spPr>
            <a:xfrm>
              <a:off x="4494634" y="2371576"/>
              <a:ext cx="259686" cy="246221"/>
            </a:xfrm>
            <a:prstGeom prst="rect">
              <a:avLst/>
            </a:prstGeom>
            <a:noFill/>
          </p:spPr>
          <p:txBody>
            <a:bodyPr wrap="none" lIns="0" tIns="0" rIns="0" bIns="0" rtlCol="0">
              <a:spAutoFit/>
            </a:bodyPr>
            <a:lstStyle/>
            <a:p>
              <a:r>
                <a:rPr lang="en-US" sz="1600" dirty="0"/>
                <a:t>0.9</a:t>
              </a:r>
            </a:p>
          </p:txBody>
        </p:sp>
        <p:sp>
          <p:nvSpPr>
            <p:cNvPr id="76" name="TextBox 75">
              <a:extLst>
                <a:ext uri="{FF2B5EF4-FFF2-40B4-BE49-F238E27FC236}">
                  <a16:creationId xmlns:a16="http://schemas.microsoft.com/office/drawing/2014/main" id="{4AA0A8D0-9054-1341-96F8-7C73A484C08C}"/>
                </a:ext>
              </a:extLst>
            </p:cNvPr>
            <p:cNvSpPr txBox="1"/>
            <p:nvPr/>
          </p:nvSpPr>
          <p:spPr>
            <a:xfrm>
              <a:off x="4478953" y="1586284"/>
              <a:ext cx="259686" cy="246221"/>
            </a:xfrm>
            <a:prstGeom prst="rect">
              <a:avLst/>
            </a:prstGeom>
            <a:noFill/>
          </p:spPr>
          <p:txBody>
            <a:bodyPr wrap="none" lIns="0" tIns="0" rIns="0" bIns="0" rtlCol="0">
              <a:spAutoFit/>
            </a:bodyPr>
            <a:lstStyle/>
            <a:p>
              <a:r>
                <a:rPr lang="en-US" sz="1600" dirty="0"/>
                <a:t>1.1</a:t>
              </a:r>
            </a:p>
          </p:txBody>
        </p:sp>
      </p:grpSp>
      <p:cxnSp>
        <p:nvCxnSpPr>
          <p:cNvPr id="92" name="Straight Arrow Connector 91">
            <a:extLst>
              <a:ext uri="{FF2B5EF4-FFF2-40B4-BE49-F238E27FC236}">
                <a16:creationId xmlns:a16="http://schemas.microsoft.com/office/drawing/2014/main" id="{4FC479CB-7E69-0F46-9BE6-F3FA17AB7CB5}"/>
              </a:ext>
            </a:extLst>
          </p:cNvPr>
          <p:cNvCxnSpPr>
            <a:cxnSpLocks/>
            <a:stCxn id="8" idx="3"/>
            <a:endCxn id="59" idx="1"/>
          </p:cNvCxnSpPr>
          <p:nvPr/>
        </p:nvCxnSpPr>
        <p:spPr>
          <a:xfrm>
            <a:off x="2327201" y="4146237"/>
            <a:ext cx="358980" cy="1897"/>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8882F667-3E7E-3543-AAC0-E5AC187C5255}"/>
              </a:ext>
            </a:extLst>
          </p:cNvPr>
          <p:cNvCxnSpPr>
            <a:cxnSpLocks/>
            <a:stCxn id="59" idx="3"/>
            <a:endCxn id="9" idx="2"/>
          </p:cNvCxnSpPr>
          <p:nvPr/>
        </p:nvCxnSpPr>
        <p:spPr>
          <a:xfrm>
            <a:off x="3586620" y="4148134"/>
            <a:ext cx="358980" cy="0"/>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a:extLst>
              <a:ext uri="{FF2B5EF4-FFF2-40B4-BE49-F238E27FC236}">
                <a16:creationId xmlns:a16="http://schemas.microsoft.com/office/drawing/2014/main" id="{B0673026-F35C-4B40-B0DC-D53211FF6CD8}"/>
              </a:ext>
            </a:extLst>
          </p:cNvPr>
          <p:cNvCxnSpPr>
            <a:cxnSpLocks/>
            <a:stCxn id="20" idx="0"/>
            <a:endCxn id="33" idx="1"/>
          </p:cNvCxnSpPr>
          <p:nvPr/>
        </p:nvCxnSpPr>
        <p:spPr>
          <a:xfrm flipV="1">
            <a:off x="1202457" y="2876271"/>
            <a:ext cx="1226341" cy="1762797"/>
          </a:xfrm>
          <a:prstGeom prst="straightConnector1">
            <a:avLst/>
          </a:prstGeom>
          <a:ln w="1905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grpSp>
        <p:nvGrpSpPr>
          <p:cNvPr id="209" name="Group 208">
            <a:extLst>
              <a:ext uri="{FF2B5EF4-FFF2-40B4-BE49-F238E27FC236}">
                <a16:creationId xmlns:a16="http://schemas.microsoft.com/office/drawing/2014/main" id="{17B6CE74-DBAB-EB4E-9F74-6ECD36E9B179}"/>
              </a:ext>
            </a:extLst>
          </p:cNvPr>
          <p:cNvGrpSpPr/>
          <p:nvPr/>
        </p:nvGrpSpPr>
        <p:grpSpPr>
          <a:xfrm>
            <a:off x="5348456" y="1680764"/>
            <a:ext cx="3350867" cy="2169713"/>
            <a:chOff x="5541226" y="1691396"/>
            <a:chExt cx="3350867" cy="2169713"/>
          </a:xfrm>
        </p:grpSpPr>
        <p:sp>
          <p:nvSpPr>
            <p:cNvPr id="57" name="Rectangle 56">
              <a:extLst>
                <a:ext uri="{FF2B5EF4-FFF2-40B4-BE49-F238E27FC236}">
                  <a16:creationId xmlns:a16="http://schemas.microsoft.com/office/drawing/2014/main" id="{882413D0-B754-2744-89BC-0637D253C0D9}"/>
                </a:ext>
              </a:extLst>
            </p:cNvPr>
            <p:cNvSpPr/>
            <p:nvPr/>
          </p:nvSpPr>
          <p:spPr>
            <a:xfrm>
              <a:off x="7588754" y="1691396"/>
              <a:ext cx="1303339" cy="912559"/>
            </a:xfrm>
            <a:prstGeom prst="rect">
              <a:avLst/>
            </a:prstGeom>
            <a:solidFill>
              <a:schemeClr val="bg1"/>
            </a:solid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119" name="Group 118">
              <a:extLst>
                <a:ext uri="{FF2B5EF4-FFF2-40B4-BE49-F238E27FC236}">
                  <a16:creationId xmlns:a16="http://schemas.microsoft.com/office/drawing/2014/main" id="{26E756C3-137F-E14E-9260-872CE78C5A92}"/>
                </a:ext>
              </a:extLst>
            </p:cNvPr>
            <p:cNvGrpSpPr/>
            <p:nvPr/>
          </p:nvGrpSpPr>
          <p:grpSpPr>
            <a:xfrm>
              <a:off x="6599972" y="1848846"/>
              <a:ext cx="307976" cy="492443"/>
              <a:chOff x="6099174" y="2560042"/>
              <a:chExt cx="307976" cy="492443"/>
            </a:xfrm>
          </p:grpSpPr>
          <p:sp>
            <p:nvSpPr>
              <p:cNvPr id="120" name="TextBox 119">
                <a:extLst>
                  <a:ext uri="{FF2B5EF4-FFF2-40B4-BE49-F238E27FC236}">
                    <a16:creationId xmlns:a16="http://schemas.microsoft.com/office/drawing/2014/main" id="{17AF094A-CC75-5E4B-A667-E1F011282AD0}"/>
                  </a:ext>
                </a:extLst>
              </p:cNvPr>
              <p:cNvSpPr txBox="1"/>
              <p:nvPr/>
            </p:nvSpPr>
            <p:spPr>
              <a:xfrm>
                <a:off x="6153150" y="2560042"/>
                <a:ext cx="152400" cy="492443"/>
              </a:xfrm>
              <a:prstGeom prst="rect">
                <a:avLst/>
              </a:prstGeom>
              <a:noFill/>
            </p:spPr>
            <p:txBody>
              <a:bodyPr wrap="square" lIns="0" tIns="0" rIns="0" bIns="0" rtlCol="0">
                <a:spAutoFit/>
              </a:bodyPr>
              <a:lstStyle/>
              <a:p>
                <a:r>
                  <a:rPr lang="en-US" sz="3200" dirty="0"/>
                  <a:t>*</a:t>
                </a:r>
              </a:p>
            </p:txBody>
          </p:sp>
          <p:sp>
            <p:nvSpPr>
              <p:cNvPr id="121" name="Rectangle 120">
                <a:extLst>
                  <a:ext uri="{FF2B5EF4-FFF2-40B4-BE49-F238E27FC236}">
                    <a16:creationId xmlns:a16="http://schemas.microsoft.com/office/drawing/2014/main" id="{0C178C4F-C195-7148-88E2-A1B6D8509562}"/>
                  </a:ext>
                </a:extLst>
              </p:cNvPr>
              <p:cNvSpPr/>
              <p:nvPr/>
            </p:nvSpPr>
            <p:spPr>
              <a:xfrm>
                <a:off x="6099174" y="2560042"/>
                <a:ext cx="307976" cy="316508"/>
              </a:xfrm>
              <a:prstGeom prst="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spcBef>
                    <a:spcPts val="600"/>
                  </a:spcBef>
                </a:pPr>
                <a:endParaRPr lang="en-US" sz="3200" dirty="0"/>
              </a:p>
            </p:txBody>
          </p:sp>
        </p:grpSp>
        <p:cxnSp>
          <p:nvCxnSpPr>
            <p:cNvPr id="131" name="Curved Connector 130">
              <a:extLst>
                <a:ext uri="{FF2B5EF4-FFF2-40B4-BE49-F238E27FC236}">
                  <a16:creationId xmlns:a16="http://schemas.microsoft.com/office/drawing/2014/main" id="{C0757090-21F9-8D4D-AEE7-159E502F5239}"/>
                </a:ext>
              </a:extLst>
            </p:cNvPr>
            <p:cNvCxnSpPr>
              <a:cxnSpLocks/>
              <a:stCxn id="9" idx="5"/>
              <a:endCxn id="121" idx="1"/>
            </p:cNvCxnSpPr>
            <p:nvPr/>
          </p:nvCxnSpPr>
          <p:spPr>
            <a:xfrm flipV="1">
              <a:off x="5744920" y="2007100"/>
              <a:ext cx="855052" cy="1854009"/>
            </a:xfrm>
            <a:prstGeom prst="curvedConnector3">
              <a:avLst>
                <a:gd name="adj1" fmla="val 50000"/>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4" name="Curved Connector 133">
              <a:extLst>
                <a:ext uri="{FF2B5EF4-FFF2-40B4-BE49-F238E27FC236}">
                  <a16:creationId xmlns:a16="http://schemas.microsoft.com/office/drawing/2014/main" id="{ADE8AC38-A4F9-0242-BC7E-3110BE8AD73F}"/>
                </a:ext>
              </a:extLst>
            </p:cNvPr>
            <p:cNvCxnSpPr>
              <a:cxnSpLocks/>
              <a:endCxn id="121" idx="1"/>
            </p:cNvCxnSpPr>
            <p:nvPr/>
          </p:nvCxnSpPr>
          <p:spPr>
            <a:xfrm flipV="1">
              <a:off x="5541226" y="2007100"/>
              <a:ext cx="1058746" cy="87969"/>
            </a:xfrm>
            <a:prstGeom prst="curvedConnector3">
              <a:avLst>
                <a:gd name="adj1" fmla="val 50000"/>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49" name="Curved Connector 148">
              <a:extLst>
                <a:ext uri="{FF2B5EF4-FFF2-40B4-BE49-F238E27FC236}">
                  <a16:creationId xmlns:a16="http://schemas.microsoft.com/office/drawing/2014/main" id="{DBAFE8E2-1AA2-ED4F-86BF-6C73CC18EF4B}"/>
                </a:ext>
              </a:extLst>
            </p:cNvPr>
            <p:cNvCxnSpPr>
              <a:cxnSpLocks/>
              <a:stCxn id="121" idx="3"/>
              <a:endCxn id="57" idx="0"/>
            </p:cNvCxnSpPr>
            <p:nvPr/>
          </p:nvCxnSpPr>
          <p:spPr>
            <a:xfrm flipV="1">
              <a:off x="6907948" y="1691396"/>
              <a:ext cx="1332476" cy="315704"/>
            </a:xfrm>
            <a:prstGeom prst="curvedConnector4">
              <a:avLst>
                <a:gd name="adj1" fmla="val 25547"/>
                <a:gd name="adj2" fmla="val 172410"/>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176" name="Rectangle 175">
            <a:extLst>
              <a:ext uri="{FF2B5EF4-FFF2-40B4-BE49-F238E27FC236}">
                <a16:creationId xmlns:a16="http://schemas.microsoft.com/office/drawing/2014/main" id="{68676E30-68CC-7142-8815-C8F2951A1B48}"/>
              </a:ext>
            </a:extLst>
          </p:cNvPr>
          <p:cNvSpPr/>
          <p:nvPr/>
        </p:nvSpPr>
        <p:spPr>
          <a:xfrm>
            <a:off x="945074" y="3925530"/>
            <a:ext cx="257383" cy="84104"/>
          </a:xfrm>
          <a:prstGeom prst="rect">
            <a:avLst/>
          </a:prstGeom>
          <a:noFill/>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9" name="TextBox 178">
            <a:extLst>
              <a:ext uri="{FF2B5EF4-FFF2-40B4-BE49-F238E27FC236}">
                <a16:creationId xmlns:a16="http://schemas.microsoft.com/office/drawing/2014/main" id="{9B9D9DB4-FC26-6943-9A69-621C10F798D6}"/>
              </a:ext>
            </a:extLst>
          </p:cNvPr>
          <p:cNvSpPr txBox="1"/>
          <p:nvPr/>
        </p:nvSpPr>
        <p:spPr>
          <a:xfrm>
            <a:off x="4027721" y="4916120"/>
            <a:ext cx="1139859" cy="821074"/>
          </a:xfrm>
          <a:prstGeom prst="rect">
            <a:avLst/>
          </a:prstGeom>
          <a:solidFill>
            <a:schemeClr val="tx2">
              <a:lumMod val="20000"/>
              <a:lumOff val="80000"/>
            </a:schemeClr>
          </a:solidFill>
          <a:ln w="19050">
            <a:solidFill>
              <a:schemeClr val="accent1">
                <a:lumMod val="75000"/>
              </a:schemeClr>
            </a:solidFill>
            <a:prstDash val="sysDash"/>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1600" dirty="0"/>
              <a:t>Feature correlation module</a:t>
            </a:r>
          </a:p>
        </p:txBody>
      </p:sp>
      <p:cxnSp>
        <p:nvCxnSpPr>
          <p:cNvPr id="180" name="Straight Arrow Connector 179">
            <a:extLst>
              <a:ext uri="{FF2B5EF4-FFF2-40B4-BE49-F238E27FC236}">
                <a16:creationId xmlns:a16="http://schemas.microsoft.com/office/drawing/2014/main" id="{2FB3426B-7C2F-784D-9825-C418C9A9A9A8}"/>
              </a:ext>
            </a:extLst>
          </p:cNvPr>
          <p:cNvCxnSpPr>
            <a:cxnSpLocks/>
            <a:stCxn id="176" idx="3"/>
            <a:endCxn id="179" idx="1"/>
          </p:cNvCxnSpPr>
          <p:nvPr/>
        </p:nvCxnSpPr>
        <p:spPr>
          <a:xfrm>
            <a:off x="1202457" y="3967582"/>
            <a:ext cx="2825264" cy="1359075"/>
          </a:xfrm>
          <a:prstGeom prst="straightConnector1">
            <a:avLst/>
          </a:prstGeom>
          <a:ln w="19050">
            <a:solidFill>
              <a:srgbClr val="00B050"/>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83" name="Straight Arrow Connector 182">
            <a:extLst>
              <a:ext uri="{FF2B5EF4-FFF2-40B4-BE49-F238E27FC236}">
                <a16:creationId xmlns:a16="http://schemas.microsoft.com/office/drawing/2014/main" id="{FACAF4E6-C3C9-3A4C-80F2-9B8A52D84FC3}"/>
              </a:ext>
            </a:extLst>
          </p:cNvPr>
          <p:cNvCxnSpPr>
            <a:cxnSpLocks/>
            <a:stCxn id="9" idx="3"/>
            <a:endCxn id="179" idx="0"/>
          </p:cNvCxnSpPr>
          <p:nvPr/>
        </p:nvCxnSpPr>
        <p:spPr>
          <a:xfrm flipH="1">
            <a:off x="4597651" y="4594618"/>
            <a:ext cx="2396" cy="321502"/>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grpSp>
        <p:nvGrpSpPr>
          <p:cNvPr id="212" name="Group 211">
            <a:extLst>
              <a:ext uri="{FF2B5EF4-FFF2-40B4-BE49-F238E27FC236}">
                <a16:creationId xmlns:a16="http://schemas.microsoft.com/office/drawing/2014/main" id="{2A00E464-7A15-BA4C-B677-1F48B9719DA8}"/>
              </a:ext>
            </a:extLst>
          </p:cNvPr>
          <p:cNvGrpSpPr/>
          <p:nvPr/>
        </p:nvGrpSpPr>
        <p:grpSpPr>
          <a:xfrm>
            <a:off x="5167580" y="4637114"/>
            <a:ext cx="3611629" cy="1121819"/>
            <a:chOff x="5167580" y="4647746"/>
            <a:chExt cx="3611629" cy="1121819"/>
          </a:xfrm>
        </p:grpSpPr>
        <p:cxnSp>
          <p:nvCxnSpPr>
            <p:cNvPr id="188" name="Straight Arrow Connector 187">
              <a:extLst>
                <a:ext uri="{FF2B5EF4-FFF2-40B4-BE49-F238E27FC236}">
                  <a16:creationId xmlns:a16="http://schemas.microsoft.com/office/drawing/2014/main" id="{2783799E-40D7-E245-9968-DC69FBF5EAD2}"/>
                </a:ext>
              </a:extLst>
            </p:cNvPr>
            <p:cNvCxnSpPr>
              <a:cxnSpLocks/>
              <a:stCxn id="179" idx="3"/>
              <a:endCxn id="193" idx="1"/>
            </p:cNvCxnSpPr>
            <p:nvPr/>
          </p:nvCxnSpPr>
          <p:spPr>
            <a:xfrm flipV="1">
              <a:off x="5167580" y="5313286"/>
              <a:ext cx="2128184" cy="24003"/>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91" name="Rectangle 190">
              <a:extLst>
                <a:ext uri="{FF2B5EF4-FFF2-40B4-BE49-F238E27FC236}">
                  <a16:creationId xmlns:a16="http://schemas.microsoft.com/office/drawing/2014/main" id="{0F156955-A227-494A-9A22-0589B2A7C571}"/>
                </a:ext>
              </a:extLst>
            </p:cNvPr>
            <p:cNvSpPr/>
            <p:nvPr/>
          </p:nvSpPr>
          <p:spPr>
            <a:xfrm>
              <a:off x="7475870" y="4647746"/>
              <a:ext cx="1303339" cy="912559"/>
            </a:xfrm>
            <a:prstGeom prst="rect">
              <a:avLst/>
            </a:prstGeom>
            <a:solidFill>
              <a:schemeClr val="bg1"/>
            </a:solidFill>
            <a:ln w="19050">
              <a:solidFill>
                <a:srgbClr val="00B05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2" name="Rectangle 191">
              <a:extLst>
                <a:ext uri="{FF2B5EF4-FFF2-40B4-BE49-F238E27FC236}">
                  <a16:creationId xmlns:a16="http://schemas.microsoft.com/office/drawing/2014/main" id="{8D02F561-53EA-9E40-8F94-5806A367C9E6}"/>
                </a:ext>
              </a:extLst>
            </p:cNvPr>
            <p:cNvSpPr/>
            <p:nvPr/>
          </p:nvSpPr>
          <p:spPr>
            <a:xfrm>
              <a:off x="7397364" y="4745299"/>
              <a:ext cx="1303339" cy="912559"/>
            </a:xfrm>
            <a:prstGeom prst="rect">
              <a:avLst/>
            </a:prstGeom>
            <a:solidFill>
              <a:schemeClr val="bg1"/>
            </a:solidFill>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3" name="Rectangle 192">
              <a:extLst>
                <a:ext uri="{FF2B5EF4-FFF2-40B4-BE49-F238E27FC236}">
                  <a16:creationId xmlns:a16="http://schemas.microsoft.com/office/drawing/2014/main" id="{558C6C76-7B6A-D54C-9FCF-D9D322E35FF1}"/>
                </a:ext>
              </a:extLst>
            </p:cNvPr>
            <p:cNvSpPr/>
            <p:nvPr/>
          </p:nvSpPr>
          <p:spPr>
            <a:xfrm>
              <a:off x="7295764" y="4857006"/>
              <a:ext cx="1303339" cy="912559"/>
            </a:xfrm>
            <a:prstGeom prst="rect">
              <a:avLst/>
            </a:prstGeom>
            <a:solidFill>
              <a:schemeClr val="bg1"/>
            </a:solidFill>
            <a:ln w="19050">
              <a:solidFill>
                <a:srgbClr val="00B05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208" name="Group 207">
            <a:extLst>
              <a:ext uri="{FF2B5EF4-FFF2-40B4-BE49-F238E27FC236}">
                <a16:creationId xmlns:a16="http://schemas.microsoft.com/office/drawing/2014/main" id="{83CC1EF1-535A-B645-83C0-CADB11A982D8}"/>
              </a:ext>
            </a:extLst>
          </p:cNvPr>
          <p:cNvGrpSpPr/>
          <p:nvPr/>
        </p:nvGrpSpPr>
        <p:grpSpPr>
          <a:xfrm>
            <a:off x="5205681" y="1792471"/>
            <a:ext cx="3404061" cy="2058006"/>
            <a:chOff x="5450230" y="1803103"/>
            <a:chExt cx="3404061" cy="2058006"/>
          </a:xfrm>
        </p:grpSpPr>
        <p:sp>
          <p:nvSpPr>
            <p:cNvPr id="58" name="Rectangle 57">
              <a:extLst>
                <a:ext uri="{FF2B5EF4-FFF2-40B4-BE49-F238E27FC236}">
                  <a16:creationId xmlns:a16="http://schemas.microsoft.com/office/drawing/2014/main" id="{FF63FBC4-92B7-6F4E-BDBA-980E8B75842E}"/>
                </a:ext>
              </a:extLst>
            </p:cNvPr>
            <p:cNvSpPr/>
            <p:nvPr/>
          </p:nvSpPr>
          <p:spPr>
            <a:xfrm>
              <a:off x="7550952" y="1803103"/>
              <a:ext cx="1303339" cy="912559"/>
            </a:xfrm>
            <a:prstGeom prst="rect">
              <a:avLst/>
            </a:prstGeom>
            <a:solidFill>
              <a:schemeClr val="bg1"/>
            </a:solidFill>
            <a:ln w="19050">
              <a:solidFill>
                <a:srgbClr val="FF0000"/>
              </a:solidFill>
              <a:prstDash val="sysDo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8" name="Curved Connector 77">
              <a:extLst>
                <a:ext uri="{FF2B5EF4-FFF2-40B4-BE49-F238E27FC236}">
                  <a16:creationId xmlns:a16="http://schemas.microsoft.com/office/drawing/2014/main" id="{2DF0A2D5-CDD4-2A45-B65A-DB384F3AD216}"/>
                </a:ext>
              </a:extLst>
            </p:cNvPr>
            <p:cNvCxnSpPr>
              <a:cxnSpLocks/>
              <a:endCxn id="127" idx="1"/>
            </p:cNvCxnSpPr>
            <p:nvPr/>
          </p:nvCxnSpPr>
          <p:spPr>
            <a:xfrm flipV="1">
              <a:off x="5450230" y="2594774"/>
              <a:ext cx="1149742" cy="45910"/>
            </a:xfrm>
            <a:prstGeom prst="curvedConnector3">
              <a:avLst>
                <a:gd name="adj1" fmla="val 61598"/>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9" name="Curved Connector 78">
              <a:extLst>
                <a:ext uri="{FF2B5EF4-FFF2-40B4-BE49-F238E27FC236}">
                  <a16:creationId xmlns:a16="http://schemas.microsoft.com/office/drawing/2014/main" id="{5BC2B17C-E453-A545-A904-39ED487A2A7B}"/>
                </a:ext>
              </a:extLst>
            </p:cNvPr>
            <p:cNvCxnSpPr>
              <a:cxnSpLocks/>
              <a:stCxn id="9" idx="5"/>
              <a:endCxn id="127" idx="2"/>
            </p:cNvCxnSpPr>
            <p:nvPr/>
          </p:nvCxnSpPr>
          <p:spPr>
            <a:xfrm flipV="1">
              <a:off x="5796699" y="2753028"/>
              <a:ext cx="957261" cy="1108081"/>
            </a:xfrm>
            <a:prstGeom prst="curvedConnector2">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2" name="Curved Connector 81">
              <a:extLst>
                <a:ext uri="{FF2B5EF4-FFF2-40B4-BE49-F238E27FC236}">
                  <a16:creationId xmlns:a16="http://schemas.microsoft.com/office/drawing/2014/main" id="{975F0DCD-6A38-E049-BC01-8085DE700A14}"/>
                </a:ext>
              </a:extLst>
            </p:cNvPr>
            <p:cNvCxnSpPr>
              <a:cxnSpLocks/>
              <a:stCxn id="127" idx="3"/>
              <a:endCxn id="58" idx="1"/>
            </p:cNvCxnSpPr>
            <p:nvPr/>
          </p:nvCxnSpPr>
          <p:spPr>
            <a:xfrm flipV="1">
              <a:off x="6907948" y="2259383"/>
              <a:ext cx="643004" cy="335391"/>
            </a:xfrm>
            <a:prstGeom prst="curvedConnector3">
              <a:avLst>
                <a:gd name="adj1" fmla="val 50000"/>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grpSp>
          <p:nvGrpSpPr>
            <p:cNvPr id="125" name="Group 124">
              <a:extLst>
                <a:ext uri="{FF2B5EF4-FFF2-40B4-BE49-F238E27FC236}">
                  <a16:creationId xmlns:a16="http://schemas.microsoft.com/office/drawing/2014/main" id="{A731BBD5-095E-BA4A-AC51-EB8DE10313FF}"/>
                </a:ext>
              </a:extLst>
            </p:cNvPr>
            <p:cNvGrpSpPr/>
            <p:nvPr/>
          </p:nvGrpSpPr>
          <p:grpSpPr>
            <a:xfrm>
              <a:off x="6599972" y="2436520"/>
              <a:ext cx="307976" cy="492443"/>
              <a:chOff x="6099174" y="2560042"/>
              <a:chExt cx="307976" cy="492443"/>
            </a:xfrm>
          </p:grpSpPr>
          <p:sp>
            <p:nvSpPr>
              <p:cNvPr id="126" name="TextBox 125">
                <a:extLst>
                  <a:ext uri="{FF2B5EF4-FFF2-40B4-BE49-F238E27FC236}">
                    <a16:creationId xmlns:a16="http://schemas.microsoft.com/office/drawing/2014/main" id="{330CEA86-A69C-064E-BCDD-7F3B3E4EA811}"/>
                  </a:ext>
                </a:extLst>
              </p:cNvPr>
              <p:cNvSpPr txBox="1"/>
              <p:nvPr/>
            </p:nvSpPr>
            <p:spPr>
              <a:xfrm>
                <a:off x="6153150" y="2560042"/>
                <a:ext cx="152400" cy="492443"/>
              </a:xfrm>
              <a:prstGeom prst="rect">
                <a:avLst/>
              </a:prstGeom>
              <a:noFill/>
            </p:spPr>
            <p:txBody>
              <a:bodyPr wrap="square" lIns="0" tIns="0" rIns="0" bIns="0" rtlCol="0">
                <a:spAutoFit/>
              </a:bodyPr>
              <a:lstStyle/>
              <a:p>
                <a:r>
                  <a:rPr lang="en-US" sz="3200" dirty="0"/>
                  <a:t>*</a:t>
                </a:r>
              </a:p>
            </p:txBody>
          </p:sp>
          <p:sp>
            <p:nvSpPr>
              <p:cNvPr id="127" name="Rectangle 126">
                <a:extLst>
                  <a:ext uri="{FF2B5EF4-FFF2-40B4-BE49-F238E27FC236}">
                    <a16:creationId xmlns:a16="http://schemas.microsoft.com/office/drawing/2014/main" id="{42053B7C-CD37-8F4B-963E-9D96EB18F3BA}"/>
                  </a:ext>
                </a:extLst>
              </p:cNvPr>
              <p:cNvSpPr/>
              <p:nvPr/>
            </p:nvSpPr>
            <p:spPr>
              <a:xfrm>
                <a:off x="6099174" y="2560042"/>
                <a:ext cx="307976" cy="316508"/>
              </a:xfrm>
              <a:prstGeom prst="rect">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spcBef>
                    <a:spcPts val="600"/>
                  </a:spcBef>
                </a:pPr>
                <a:endParaRPr lang="en-US" sz="3200" dirty="0"/>
              </a:p>
            </p:txBody>
          </p:sp>
        </p:grpSp>
      </p:grpSp>
      <p:grpSp>
        <p:nvGrpSpPr>
          <p:cNvPr id="214" name="Group 213">
            <a:extLst>
              <a:ext uri="{FF2B5EF4-FFF2-40B4-BE49-F238E27FC236}">
                <a16:creationId xmlns:a16="http://schemas.microsoft.com/office/drawing/2014/main" id="{E3396D76-2738-7848-B393-18A932BE6D28}"/>
              </a:ext>
            </a:extLst>
          </p:cNvPr>
          <p:cNvGrpSpPr/>
          <p:nvPr/>
        </p:nvGrpSpPr>
        <p:grpSpPr>
          <a:xfrm>
            <a:off x="8699323" y="1691682"/>
            <a:ext cx="2691572" cy="905557"/>
            <a:chOff x="8751102" y="1702314"/>
            <a:chExt cx="2691572" cy="905557"/>
          </a:xfrm>
        </p:grpSpPr>
        <p:cxnSp>
          <p:nvCxnSpPr>
            <p:cNvPr id="163" name="Straight Arrow Connector 162">
              <a:extLst>
                <a:ext uri="{FF2B5EF4-FFF2-40B4-BE49-F238E27FC236}">
                  <a16:creationId xmlns:a16="http://schemas.microsoft.com/office/drawing/2014/main" id="{B723D6C5-DF8B-D74F-8B39-B32AE9800F86}"/>
                </a:ext>
              </a:extLst>
            </p:cNvPr>
            <p:cNvCxnSpPr>
              <a:cxnSpLocks/>
              <a:stCxn id="57" idx="3"/>
              <a:endCxn id="167" idx="1"/>
            </p:cNvCxnSpPr>
            <p:nvPr/>
          </p:nvCxnSpPr>
          <p:spPr>
            <a:xfrm flipV="1">
              <a:off x="8751102" y="2147675"/>
              <a:ext cx="334333" cy="1"/>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67" name="TextBox 166">
              <a:extLst>
                <a:ext uri="{FF2B5EF4-FFF2-40B4-BE49-F238E27FC236}">
                  <a16:creationId xmlns:a16="http://schemas.microsoft.com/office/drawing/2014/main" id="{495868D9-01A2-8948-8C5B-7689556DAF63}"/>
                </a:ext>
              </a:extLst>
            </p:cNvPr>
            <p:cNvSpPr txBox="1"/>
            <p:nvPr/>
          </p:nvSpPr>
          <p:spPr>
            <a:xfrm>
              <a:off x="9085435" y="1778343"/>
              <a:ext cx="908911" cy="738664"/>
            </a:xfrm>
            <a:prstGeom prst="rect">
              <a:avLst/>
            </a:prstGeom>
            <a:solidFill>
              <a:schemeClr val="accent4">
                <a:lumMod val="40000"/>
                <a:lumOff val="60000"/>
              </a:schemeClr>
            </a:solidFill>
            <a:ln>
              <a:solidFill>
                <a:schemeClr val="tx1"/>
              </a:solidFill>
            </a:ln>
          </p:spPr>
          <p:txBody>
            <a:bodyPr wrap="square" lIns="0" tIns="0" rIns="0" bIns="0" rtlCol="0">
              <a:spAutoFit/>
            </a:bodyPr>
            <a:lstStyle/>
            <a:p>
              <a:pPr algn="ctr"/>
              <a:r>
                <a:rPr lang="en-US" sz="1600" dirty="0"/>
                <a:t>Density Prediction Module</a:t>
              </a:r>
            </a:p>
          </p:txBody>
        </p:sp>
        <p:cxnSp>
          <p:nvCxnSpPr>
            <p:cNvPr id="170" name="Straight Arrow Connector 169">
              <a:extLst>
                <a:ext uri="{FF2B5EF4-FFF2-40B4-BE49-F238E27FC236}">
                  <a16:creationId xmlns:a16="http://schemas.microsoft.com/office/drawing/2014/main" id="{B18F9407-AB2E-6449-86C4-B903A40AAD11}"/>
                </a:ext>
              </a:extLst>
            </p:cNvPr>
            <p:cNvCxnSpPr>
              <a:cxnSpLocks/>
              <a:stCxn id="167" idx="3"/>
              <a:endCxn id="213" idx="1"/>
            </p:cNvCxnSpPr>
            <p:nvPr/>
          </p:nvCxnSpPr>
          <p:spPr>
            <a:xfrm>
              <a:off x="9994346" y="2147675"/>
              <a:ext cx="243808" cy="7418"/>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pic>
          <p:nvPicPr>
            <p:cNvPr id="213" name="Picture 212">
              <a:extLst>
                <a:ext uri="{FF2B5EF4-FFF2-40B4-BE49-F238E27FC236}">
                  <a16:creationId xmlns:a16="http://schemas.microsoft.com/office/drawing/2014/main" id="{13B48AFC-760D-8742-AE2C-CA77256836B3}"/>
                </a:ext>
              </a:extLst>
            </p:cNvPr>
            <p:cNvPicPr>
              <a:picLocks noChangeAspect="1"/>
            </p:cNvPicPr>
            <p:nvPr/>
          </p:nvPicPr>
          <p:blipFill>
            <a:blip r:embed="rId4"/>
            <a:stretch>
              <a:fillRect/>
            </a:stretch>
          </p:blipFill>
          <p:spPr>
            <a:xfrm>
              <a:off x="10238154" y="1702314"/>
              <a:ext cx="1204520" cy="905557"/>
            </a:xfrm>
            <a:prstGeom prst="rect">
              <a:avLst/>
            </a:prstGeom>
          </p:spPr>
        </p:pic>
      </p:grpSp>
      <p:grpSp>
        <p:nvGrpSpPr>
          <p:cNvPr id="7" name="Group 6">
            <a:extLst>
              <a:ext uri="{FF2B5EF4-FFF2-40B4-BE49-F238E27FC236}">
                <a16:creationId xmlns:a16="http://schemas.microsoft.com/office/drawing/2014/main" id="{A0E965CC-DEB8-A243-8C17-FB388A536C4C}"/>
              </a:ext>
            </a:extLst>
          </p:cNvPr>
          <p:cNvGrpSpPr/>
          <p:nvPr/>
        </p:nvGrpSpPr>
        <p:grpSpPr>
          <a:xfrm>
            <a:off x="8700703" y="4731960"/>
            <a:ext cx="2687632" cy="905256"/>
            <a:chOff x="8945252" y="4742592"/>
            <a:chExt cx="2687632" cy="905256"/>
          </a:xfrm>
        </p:grpSpPr>
        <p:cxnSp>
          <p:nvCxnSpPr>
            <p:cNvPr id="197" name="Straight Arrow Connector 196">
              <a:extLst>
                <a:ext uri="{FF2B5EF4-FFF2-40B4-BE49-F238E27FC236}">
                  <a16:creationId xmlns:a16="http://schemas.microsoft.com/office/drawing/2014/main" id="{6999C94C-CEC1-EB4A-89E3-BAB53CFE6717}"/>
                </a:ext>
              </a:extLst>
            </p:cNvPr>
            <p:cNvCxnSpPr>
              <a:cxnSpLocks/>
              <a:stCxn id="192" idx="3"/>
              <a:endCxn id="198" idx="1"/>
            </p:cNvCxnSpPr>
            <p:nvPr/>
          </p:nvCxnSpPr>
          <p:spPr>
            <a:xfrm>
              <a:off x="8945252" y="5201579"/>
              <a:ext cx="309849" cy="5722"/>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98" name="TextBox 197">
              <a:extLst>
                <a:ext uri="{FF2B5EF4-FFF2-40B4-BE49-F238E27FC236}">
                  <a16:creationId xmlns:a16="http://schemas.microsoft.com/office/drawing/2014/main" id="{7951BBEE-D1D9-6545-87AA-4BC1CDA60FA7}"/>
                </a:ext>
              </a:extLst>
            </p:cNvPr>
            <p:cNvSpPr txBox="1"/>
            <p:nvPr/>
          </p:nvSpPr>
          <p:spPr>
            <a:xfrm>
              <a:off x="9255101" y="4837969"/>
              <a:ext cx="908911" cy="738664"/>
            </a:xfrm>
            <a:prstGeom prst="rect">
              <a:avLst/>
            </a:prstGeom>
            <a:solidFill>
              <a:schemeClr val="accent4">
                <a:lumMod val="40000"/>
                <a:lumOff val="60000"/>
              </a:schemeClr>
            </a:solidFill>
            <a:ln>
              <a:solidFill>
                <a:schemeClr val="tx1"/>
              </a:solidFill>
            </a:ln>
          </p:spPr>
          <p:txBody>
            <a:bodyPr wrap="square" lIns="0" tIns="0" rIns="0" bIns="0" rtlCol="0">
              <a:spAutoFit/>
            </a:bodyPr>
            <a:lstStyle/>
            <a:p>
              <a:pPr algn="ctr"/>
              <a:r>
                <a:rPr lang="en-US" sz="1600" dirty="0"/>
                <a:t>Density Prediction Module</a:t>
              </a:r>
            </a:p>
          </p:txBody>
        </p:sp>
        <p:cxnSp>
          <p:nvCxnSpPr>
            <p:cNvPr id="199" name="Straight Arrow Connector 198">
              <a:extLst>
                <a:ext uri="{FF2B5EF4-FFF2-40B4-BE49-F238E27FC236}">
                  <a16:creationId xmlns:a16="http://schemas.microsoft.com/office/drawing/2014/main" id="{5EA75AA6-320A-8D49-B789-1012E6C7A837}"/>
                </a:ext>
              </a:extLst>
            </p:cNvPr>
            <p:cNvCxnSpPr>
              <a:cxnSpLocks/>
              <a:stCxn id="198" idx="3"/>
              <a:endCxn id="2" idx="1"/>
            </p:cNvCxnSpPr>
            <p:nvPr/>
          </p:nvCxnSpPr>
          <p:spPr>
            <a:xfrm flipV="1">
              <a:off x="10164012" y="5195220"/>
              <a:ext cx="263315" cy="12081"/>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pic>
          <p:nvPicPr>
            <p:cNvPr id="2" name="Picture 1">
              <a:extLst>
                <a:ext uri="{FF2B5EF4-FFF2-40B4-BE49-F238E27FC236}">
                  <a16:creationId xmlns:a16="http://schemas.microsoft.com/office/drawing/2014/main" id="{4D4E5018-5603-5346-B5B1-D69A504F88CC}"/>
                </a:ext>
              </a:extLst>
            </p:cNvPr>
            <p:cNvPicPr>
              <a:picLocks noChangeAspect="1"/>
            </p:cNvPicPr>
            <p:nvPr/>
          </p:nvPicPr>
          <p:blipFill>
            <a:blip r:embed="rId5"/>
            <a:stretch>
              <a:fillRect/>
            </a:stretch>
          </p:blipFill>
          <p:spPr>
            <a:xfrm>
              <a:off x="10427327" y="4742592"/>
              <a:ext cx="1205557" cy="905256"/>
            </a:xfrm>
            <a:prstGeom prst="rect">
              <a:avLst/>
            </a:prstGeom>
          </p:spPr>
        </p:pic>
      </p:grpSp>
      <p:grpSp>
        <p:nvGrpSpPr>
          <p:cNvPr id="26" name="Group 25">
            <a:extLst>
              <a:ext uri="{FF2B5EF4-FFF2-40B4-BE49-F238E27FC236}">
                <a16:creationId xmlns:a16="http://schemas.microsoft.com/office/drawing/2014/main" id="{0C97C873-F5A8-0141-8554-F8504365E6B6}"/>
              </a:ext>
            </a:extLst>
          </p:cNvPr>
          <p:cNvGrpSpPr/>
          <p:nvPr/>
        </p:nvGrpSpPr>
        <p:grpSpPr>
          <a:xfrm>
            <a:off x="10311926" y="2597239"/>
            <a:ext cx="1693723" cy="2134721"/>
            <a:chOff x="10311926" y="2597239"/>
            <a:chExt cx="1693723" cy="2134721"/>
          </a:xfrm>
        </p:grpSpPr>
        <p:pic>
          <p:nvPicPr>
            <p:cNvPr id="10" name="Picture 9">
              <a:extLst>
                <a:ext uri="{FF2B5EF4-FFF2-40B4-BE49-F238E27FC236}">
                  <a16:creationId xmlns:a16="http://schemas.microsoft.com/office/drawing/2014/main" id="{9BE56262-AF98-8443-9815-6E4D4B2F4DFB}"/>
                </a:ext>
              </a:extLst>
            </p:cNvPr>
            <p:cNvPicPr>
              <a:picLocks noChangeAspect="1"/>
            </p:cNvPicPr>
            <p:nvPr/>
          </p:nvPicPr>
          <p:blipFill>
            <a:blip r:embed="rId6"/>
            <a:stretch>
              <a:fillRect/>
            </a:stretch>
          </p:blipFill>
          <p:spPr>
            <a:xfrm>
              <a:off x="10800092" y="3209263"/>
              <a:ext cx="1205557" cy="910673"/>
            </a:xfrm>
            <a:prstGeom prst="rect">
              <a:avLst/>
            </a:prstGeom>
          </p:spPr>
        </p:pic>
        <p:cxnSp>
          <p:nvCxnSpPr>
            <p:cNvPr id="86" name="Straight Arrow Connector 85">
              <a:extLst>
                <a:ext uri="{FF2B5EF4-FFF2-40B4-BE49-F238E27FC236}">
                  <a16:creationId xmlns:a16="http://schemas.microsoft.com/office/drawing/2014/main" id="{7D84057B-0807-A04A-8F1C-4C7CDDCA73F8}"/>
                </a:ext>
              </a:extLst>
            </p:cNvPr>
            <p:cNvCxnSpPr>
              <a:cxnSpLocks/>
              <a:stCxn id="2" idx="0"/>
              <a:endCxn id="10" idx="2"/>
            </p:cNvCxnSpPr>
            <p:nvPr/>
          </p:nvCxnSpPr>
          <p:spPr>
            <a:xfrm flipV="1">
              <a:off x="10785557" y="4119936"/>
              <a:ext cx="617314" cy="612024"/>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9" name="Straight Arrow Connector 88">
              <a:extLst>
                <a:ext uri="{FF2B5EF4-FFF2-40B4-BE49-F238E27FC236}">
                  <a16:creationId xmlns:a16="http://schemas.microsoft.com/office/drawing/2014/main" id="{DE4B3474-AF47-2543-BC39-FF1BBFAF9F90}"/>
                </a:ext>
              </a:extLst>
            </p:cNvPr>
            <p:cNvCxnSpPr>
              <a:cxnSpLocks/>
              <a:stCxn id="213" idx="2"/>
              <a:endCxn id="10" idx="0"/>
            </p:cNvCxnSpPr>
            <p:nvPr/>
          </p:nvCxnSpPr>
          <p:spPr>
            <a:xfrm>
              <a:off x="10788635" y="2597239"/>
              <a:ext cx="614236" cy="612024"/>
            </a:xfrm>
            <a:prstGeom prst="straightConnector1">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C89B4772-1E23-1842-AF78-7336D43810AC}"/>
                </a:ext>
              </a:extLst>
            </p:cNvPr>
            <p:cNvSpPr txBox="1"/>
            <p:nvPr/>
          </p:nvSpPr>
          <p:spPr>
            <a:xfrm>
              <a:off x="10311926" y="3482088"/>
              <a:ext cx="482504" cy="246221"/>
            </a:xfrm>
            <a:prstGeom prst="rect">
              <a:avLst/>
            </a:prstGeom>
            <a:noFill/>
          </p:spPr>
          <p:txBody>
            <a:bodyPr wrap="none" lIns="0" tIns="0" rIns="0" bIns="0" rtlCol="0">
              <a:spAutoFit/>
            </a:bodyPr>
            <a:lstStyle/>
            <a:p>
              <a:r>
                <a:rPr lang="en-US" sz="1600" dirty="0"/>
                <a:t>Mean</a:t>
              </a:r>
            </a:p>
          </p:txBody>
        </p:sp>
      </p:grpSp>
    </p:spTree>
    <p:extLst>
      <p:ext uri="{BB962C8B-B14F-4D97-AF65-F5344CB8AC3E}">
        <p14:creationId xmlns:p14="http://schemas.microsoft.com/office/powerpoint/2010/main" val="285359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1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3" grpId="0" animBg="1"/>
      <p:bldP spid="53" grpId="0" animBg="1"/>
      <p:bldP spid="176" grpId="0" animBg="1"/>
      <p:bldP spid="17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14D311-4472-8941-8416-E01B9DACB686}"/>
              </a:ext>
            </a:extLst>
          </p:cNvPr>
          <p:cNvSpPr>
            <a:spLocks noGrp="1"/>
          </p:cNvSpPr>
          <p:nvPr>
            <p:ph type="sldNum" sz="quarter" idx="12"/>
          </p:nvPr>
        </p:nvSpPr>
        <p:spPr/>
        <p:txBody>
          <a:bodyPr/>
          <a:lstStyle/>
          <a:p>
            <a:fld id="{1C61D857-B0CF-F041-8A1E-44C76D59D89D}" type="slidenum">
              <a:rPr lang="en-US" smtClean="0"/>
              <a:pPr/>
              <a:t>14</a:t>
            </a:fld>
            <a:endParaRPr lang="en-US" dirty="0"/>
          </a:p>
        </p:txBody>
      </p:sp>
      <p:sp>
        <p:nvSpPr>
          <p:cNvPr id="4" name="Title 3">
            <a:extLst>
              <a:ext uri="{FF2B5EF4-FFF2-40B4-BE49-F238E27FC236}">
                <a16:creationId xmlns:a16="http://schemas.microsoft.com/office/drawing/2014/main" id="{13411D32-E5EA-BA46-AAC4-F458C56D95DD}"/>
              </a:ext>
            </a:extLst>
          </p:cNvPr>
          <p:cNvSpPr>
            <a:spLocks noGrp="1"/>
          </p:cNvSpPr>
          <p:nvPr>
            <p:ph type="title"/>
          </p:nvPr>
        </p:nvSpPr>
        <p:spPr/>
        <p:txBody>
          <a:bodyPr/>
          <a:lstStyle/>
          <a:p>
            <a:r>
              <a:rPr lang="en-US" dirty="0"/>
              <a:t>Density Prediction Module</a:t>
            </a:r>
          </a:p>
        </p:txBody>
      </p:sp>
      <p:graphicFrame>
        <p:nvGraphicFramePr>
          <p:cNvPr id="11" name="Table 11">
            <a:extLst>
              <a:ext uri="{FF2B5EF4-FFF2-40B4-BE49-F238E27FC236}">
                <a16:creationId xmlns:a16="http://schemas.microsoft.com/office/drawing/2014/main" id="{1F324494-EE92-6243-AAD7-A731C92ABACE}"/>
              </a:ext>
            </a:extLst>
          </p:cNvPr>
          <p:cNvGraphicFramePr>
            <a:graphicFrameLocks noGrp="1"/>
          </p:cNvGraphicFramePr>
          <p:nvPr>
            <p:extLst>
              <p:ext uri="{D42A27DB-BD31-4B8C-83A1-F6EECF244321}">
                <p14:modId xmlns:p14="http://schemas.microsoft.com/office/powerpoint/2010/main" val="850462096"/>
              </p:ext>
            </p:extLst>
          </p:nvPr>
        </p:nvGraphicFramePr>
        <p:xfrm>
          <a:off x="4745066" y="966577"/>
          <a:ext cx="1583600" cy="5191760"/>
        </p:xfrm>
        <a:graphic>
          <a:graphicData uri="http://schemas.openxmlformats.org/drawingml/2006/table">
            <a:tbl>
              <a:tblPr firstRow="1" bandRow="1">
                <a:tableStyleId>{5940675A-B579-460E-94D1-54222C63F5DA}</a:tableStyleId>
              </a:tblPr>
              <a:tblGrid>
                <a:gridCol w="1583600">
                  <a:extLst>
                    <a:ext uri="{9D8B030D-6E8A-4147-A177-3AD203B41FA5}">
                      <a16:colId xmlns:a16="http://schemas.microsoft.com/office/drawing/2014/main" val="3887510804"/>
                    </a:ext>
                  </a:extLst>
                </a:gridCol>
              </a:tblGrid>
              <a:tr h="370840">
                <a:tc>
                  <a:txBody>
                    <a:bodyPr/>
                    <a:lstStyle/>
                    <a:p>
                      <a:pPr algn="ctr"/>
                      <a:r>
                        <a:rPr lang="en-US" dirty="0"/>
                        <a:t>Conv 196x7x7</a:t>
                      </a:r>
                    </a:p>
                  </a:txBody>
                  <a:tcPr/>
                </a:tc>
                <a:extLst>
                  <a:ext uri="{0D108BD9-81ED-4DB2-BD59-A6C34878D82A}">
                    <a16:rowId xmlns:a16="http://schemas.microsoft.com/office/drawing/2014/main" val="3974582048"/>
                  </a:ext>
                </a:extLst>
              </a:tr>
              <a:tr h="370840">
                <a:tc>
                  <a:txBody>
                    <a:bodyPr/>
                    <a:lstStyle/>
                    <a:p>
                      <a:pPr algn="ctr"/>
                      <a:r>
                        <a:rPr lang="en-US" dirty="0"/>
                        <a:t>RELU</a:t>
                      </a:r>
                    </a:p>
                  </a:txBody>
                  <a:tcPr/>
                </a:tc>
                <a:extLst>
                  <a:ext uri="{0D108BD9-81ED-4DB2-BD59-A6C34878D82A}">
                    <a16:rowId xmlns:a16="http://schemas.microsoft.com/office/drawing/2014/main" val="1468362446"/>
                  </a:ext>
                </a:extLst>
              </a:tr>
              <a:tr h="370840">
                <a:tc>
                  <a:txBody>
                    <a:bodyPr/>
                    <a:lstStyle/>
                    <a:p>
                      <a:pPr algn="ctr"/>
                      <a:r>
                        <a:rPr lang="en-US" dirty="0" err="1"/>
                        <a:t>Upsample</a:t>
                      </a:r>
                      <a:r>
                        <a:rPr lang="en-US" dirty="0"/>
                        <a:t> x2</a:t>
                      </a:r>
                    </a:p>
                  </a:txBody>
                  <a:tcPr/>
                </a:tc>
                <a:extLst>
                  <a:ext uri="{0D108BD9-81ED-4DB2-BD59-A6C34878D82A}">
                    <a16:rowId xmlns:a16="http://schemas.microsoft.com/office/drawing/2014/main" val="644218477"/>
                  </a:ext>
                </a:extLst>
              </a:tr>
              <a:tr h="370840">
                <a:tc>
                  <a:txBody>
                    <a:bodyPr/>
                    <a:lstStyle/>
                    <a:p>
                      <a:pPr algn="ctr"/>
                      <a:r>
                        <a:rPr lang="en-US" dirty="0"/>
                        <a:t>Conv 128x5x5</a:t>
                      </a:r>
                    </a:p>
                  </a:txBody>
                  <a:tcPr/>
                </a:tc>
                <a:extLst>
                  <a:ext uri="{0D108BD9-81ED-4DB2-BD59-A6C34878D82A}">
                    <a16:rowId xmlns:a16="http://schemas.microsoft.com/office/drawing/2014/main" val="3950474180"/>
                  </a:ext>
                </a:extLst>
              </a:tr>
              <a:tr h="370840">
                <a:tc>
                  <a:txBody>
                    <a:bodyPr/>
                    <a:lstStyle/>
                    <a:p>
                      <a:pPr algn="ctr"/>
                      <a:r>
                        <a:rPr lang="en-US" dirty="0"/>
                        <a:t>RELU</a:t>
                      </a:r>
                    </a:p>
                  </a:txBody>
                  <a:tcPr/>
                </a:tc>
                <a:extLst>
                  <a:ext uri="{0D108BD9-81ED-4DB2-BD59-A6C34878D82A}">
                    <a16:rowId xmlns:a16="http://schemas.microsoft.com/office/drawing/2014/main" val="317000270"/>
                  </a:ext>
                </a:extLst>
              </a:tr>
              <a:tr h="370840">
                <a:tc>
                  <a:txBody>
                    <a:bodyPr/>
                    <a:lstStyle/>
                    <a:p>
                      <a:pPr algn="ctr"/>
                      <a:r>
                        <a:rPr lang="en-US" dirty="0" err="1"/>
                        <a:t>Upsample</a:t>
                      </a:r>
                      <a:r>
                        <a:rPr lang="en-US" dirty="0"/>
                        <a:t> x2</a:t>
                      </a:r>
                    </a:p>
                  </a:txBody>
                  <a:tcPr/>
                </a:tc>
                <a:extLst>
                  <a:ext uri="{0D108BD9-81ED-4DB2-BD59-A6C34878D82A}">
                    <a16:rowId xmlns:a16="http://schemas.microsoft.com/office/drawing/2014/main" val="660017646"/>
                  </a:ext>
                </a:extLst>
              </a:tr>
              <a:tr h="370840">
                <a:tc>
                  <a:txBody>
                    <a:bodyPr/>
                    <a:lstStyle/>
                    <a:p>
                      <a:pPr algn="ctr"/>
                      <a:r>
                        <a:rPr lang="en-US" dirty="0"/>
                        <a:t>RELU</a:t>
                      </a:r>
                    </a:p>
                  </a:txBody>
                  <a:tcPr/>
                </a:tc>
                <a:extLst>
                  <a:ext uri="{0D108BD9-81ED-4DB2-BD59-A6C34878D82A}">
                    <a16:rowId xmlns:a16="http://schemas.microsoft.com/office/drawing/2014/main" val="2242127998"/>
                  </a:ext>
                </a:extLst>
              </a:tr>
              <a:tr h="370840">
                <a:tc>
                  <a:txBody>
                    <a:bodyPr/>
                    <a:lstStyle/>
                    <a:p>
                      <a:pPr algn="ctr"/>
                      <a:r>
                        <a:rPr lang="en-US" dirty="0"/>
                        <a:t>Conv 64x3x3</a:t>
                      </a:r>
                    </a:p>
                  </a:txBody>
                  <a:tcPr/>
                </a:tc>
                <a:extLst>
                  <a:ext uri="{0D108BD9-81ED-4DB2-BD59-A6C34878D82A}">
                    <a16:rowId xmlns:a16="http://schemas.microsoft.com/office/drawing/2014/main" val="2436163798"/>
                  </a:ext>
                </a:extLst>
              </a:tr>
              <a:tr h="370840">
                <a:tc>
                  <a:txBody>
                    <a:bodyPr/>
                    <a:lstStyle/>
                    <a:p>
                      <a:pPr algn="ctr"/>
                      <a:r>
                        <a:rPr lang="en-US" dirty="0"/>
                        <a:t>RELU</a:t>
                      </a:r>
                    </a:p>
                  </a:txBody>
                  <a:tcPr/>
                </a:tc>
                <a:extLst>
                  <a:ext uri="{0D108BD9-81ED-4DB2-BD59-A6C34878D82A}">
                    <a16:rowId xmlns:a16="http://schemas.microsoft.com/office/drawing/2014/main" val="3641088474"/>
                  </a:ext>
                </a:extLst>
              </a:tr>
              <a:tr h="370840">
                <a:tc>
                  <a:txBody>
                    <a:bodyPr/>
                    <a:lstStyle/>
                    <a:p>
                      <a:pPr algn="ctr"/>
                      <a:r>
                        <a:rPr lang="en-US" dirty="0" err="1"/>
                        <a:t>Upsample</a:t>
                      </a:r>
                      <a:r>
                        <a:rPr lang="en-US" dirty="0"/>
                        <a:t> x2</a:t>
                      </a:r>
                    </a:p>
                  </a:txBody>
                  <a:tcPr/>
                </a:tc>
                <a:extLst>
                  <a:ext uri="{0D108BD9-81ED-4DB2-BD59-A6C34878D82A}">
                    <a16:rowId xmlns:a16="http://schemas.microsoft.com/office/drawing/2014/main" val="819763455"/>
                  </a:ext>
                </a:extLst>
              </a:tr>
              <a:tr h="370840">
                <a:tc>
                  <a:txBody>
                    <a:bodyPr/>
                    <a:lstStyle/>
                    <a:p>
                      <a:pPr algn="ctr"/>
                      <a:r>
                        <a:rPr lang="en-US" dirty="0"/>
                        <a:t>Conv 32x1x1</a:t>
                      </a:r>
                    </a:p>
                  </a:txBody>
                  <a:tcPr/>
                </a:tc>
                <a:extLst>
                  <a:ext uri="{0D108BD9-81ED-4DB2-BD59-A6C34878D82A}">
                    <a16:rowId xmlns:a16="http://schemas.microsoft.com/office/drawing/2014/main" val="2587062971"/>
                  </a:ext>
                </a:extLst>
              </a:tr>
              <a:tr h="370840">
                <a:tc>
                  <a:txBody>
                    <a:bodyPr/>
                    <a:lstStyle/>
                    <a:p>
                      <a:pPr algn="ctr"/>
                      <a:r>
                        <a:rPr lang="en-US" dirty="0"/>
                        <a:t>RELU</a:t>
                      </a:r>
                    </a:p>
                  </a:txBody>
                  <a:tcPr/>
                </a:tc>
                <a:extLst>
                  <a:ext uri="{0D108BD9-81ED-4DB2-BD59-A6C34878D82A}">
                    <a16:rowId xmlns:a16="http://schemas.microsoft.com/office/drawing/2014/main" val="504422927"/>
                  </a:ext>
                </a:extLst>
              </a:tr>
              <a:tr h="370840">
                <a:tc>
                  <a:txBody>
                    <a:bodyPr/>
                    <a:lstStyle/>
                    <a:p>
                      <a:pPr algn="ctr"/>
                      <a:r>
                        <a:rPr lang="en-US" dirty="0"/>
                        <a:t>Conv 1x1x1</a:t>
                      </a:r>
                    </a:p>
                  </a:txBody>
                  <a:tcPr/>
                </a:tc>
                <a:extLst>
                  <a:ext uri="{0D108BD9-81ED-4DB2-BD59-A6C34878D82A}">
                    <a16:rowId xmlns:a16="http://schemas.microsoft.com/office/drawing/2014/main" val="2825137136"/>
                  </a:ext>
                </a:extLst>
              </a:tr>
              <a:tr h="370840">
                <a:tc>
                  <a:txBody>
                    <a:bodyPr/>
                    <a:lstStyle/>
                    <a:p>
                      <a:pPr algn="ctr"/>
                      <a:r>
                        <a:rPr lang="en-US" dirty="0"/>
                        <a:t>RELU</a:t>
                      </a:r>
                    </a:p>
                  </a:txBody>
                  <a:tcPr/>
                </a:tc>
                <a:extLst>
                  <a:ext uri="{0D108BD9-81ED-4DB2-BD59-A6C34878D82A}">
                    <a16:rowId xmlns:a16="http://schemas.microsoft.com/office/drawing/2014/main" val="3087871753"/>
                  </a:ext>
                </a:extLst>
              </a:tr>
            </a:tbl>
          </a:graphicData>
        </a:graphic>
      </p:graphicFrame>
    </p:spTree>
    <p:extLst>
      <p:ext uri="{BB962C8B-B14F-4D97-AF65-F5344CB8AC3E}">
        <p14:creationId xmlns:p14="http://schemas.microsoft.com/office/powerpoint/2010/main" val="2528044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7040FC-BC7E-C546-B67E-9A4B771113D5}"/>
              </a:ext>
            </a:extLst>
          </p:cNvPr>
          <p:cNvSpPr>
            <a:spLocks noGrp="1"/>
          </p:cNvSpPr>
          <p:nvPr>
            <p:ph type="sldNum" sz="quarter" idx="12"/>
          </p:nvPr>
        </p:nvSpPr>
        <p:spPr/>
        <p:txBody>
          <a:bodyPr/>
          <a:lstStyle/>
          <a:p>
            <a:fld id="{1C61D857-B0CF-F041-8A1E-44C76D59D89D}" type="slidenum">
              <a:rPr lang="en-US" smtClean="0"/>
              <a:pPr/>
              <a:t>15</a:t>
            </a:fld>
            <a:endParaRPr lang="en-US" dirty="0"/>
          </a:p>
        </p:txBody>
      </p:sp>
      <p:sp>
        <p:nvSpPr>
          <p:cNvPr id="4" name="Title 3">
            <a:extLst>
              <a:ext uri="{FF2B5EF4-FFF2-40B4-BE49-F238E27FC236}">
                <a16:creationId xmlns:a16="http://schemas.microsoft.com/office/drawing/2014/main" id="{E0DD89D4-5823-0F43-AD9C-421BCF9CAF76}"/>
              </a:ext>
            </a:extLst>
          </p:cNvPr>
          <p:cNvSpPr>
            <a:spLocks noGrp="1"/>
          </p:cNvSpPr>
          <p:nvPr>
            <p:ph type="title"/>
          </p:nvPr>
        </p:nvSpPr>
        <p:spPr/>
        <p:txBody>
          <a:bodyPr/>
          <a:lstStyle/>
          <a:p>
            <a:r>
              <a:rPr lang="en-US" dirty="0"/>
              <a:t>Training </a:t>
            </a:r>
            <a:r>
              <a:rPr lang="en-US" dirty="0" err="1"/>
              <a:t>FamNet</a:t>
            </a:r>
            <a:endParaRPr lang="en-US" dirty="0"/>
          </a:p>
        </p:txBody>
      </p:sp>
      <p:grpSp>
        <p:nvGrpSpPr>
          <p:cNvPr id="7" name="Group 6">
            <a:extLst>
              <a:ext uri="{FF2B5EF4-FFF2-40B4-BE49-F238E27FC236}">
                <a16:creationId xmlns:a16="http://schemas.microsoft.com/office/drawing/2014/main" id="{65128E07-C70F-F549-8960-B58D51321B53}"/>
              </a:ext>
            </a:extLst>
          </p:cNvPr>
          <p:cNvGrpSpPr/>
          <p:nvPr/>
        </p:nvGrpSpPr>
        <p:grpSpPr>
          <a:xfrm>
            <a:off x="3784065" y="3252305"/>
            <a:ext cx="2564202" cy="506453"/>
            <a:chOff x="3759013" y="3778397"/>
            <a:chExt cx="2564202" cy="506453"/>
          </a:xfrm>
        </p:grpSpPr>
        <p:sp>
          <p:nvSpPr>
            <p:cNvPr id="5" name="Right Brace 4">
              <a:extLst>
                <a:ext uri="{FF2B5EF4-FFF2-40B4-BE49-F238E27FC236}">
                  <a16:creationId xmlns:a16="http://schemas.microsoft.com/office/drawing/2014/main" id="{92115B32-4545-814B-AAEC-C1F45C236C4E}"/>
                </a:ext>
              </a:extLst>
            </p:cNvPr>
            <p:cNvSpPr/>
            <p:nvPr/>
          </p:nvSpPr>
          <p:spPr>
            <a:xfrm rot="5400000">
              <a:off x="4943114" y="2594296"/>
              <a:ext cx="195999" cy="2564202"/>
            </a:xfrm>
            <a:prstGeom prst="rightBrace">
              <a:avLst/>
            </a:prstGeom>
            <a:ln w="28575">
              <a:solidFill>
                <a:schemeClr val="tx1">
                  <a:lumMod val="65000"/>
                  <a:lumOff val="35000"/>
                </a:schemeClr>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EDDD3CA0-9961-F043-90DA-EAB4C70F3A99}"/>
                </a:ext>
              </a:extLst>
            </p:cNvPr>
            <p:cNvSpPr txBox="1"/>
            <p:nvPr/>
          </p:nvSpPr>
          <p:spPr>
            <a:xfrm>
              <a:off x="4042587" y="4007851"/>
              <a:ext cx="2051825" cy="276999"/>
            </a:xfrm>
            <a:prstGeom prst="rect">
              <a:avLst/>
            </a:prstGeom>
            <a:noFill/>
          </p:spPr>
          <p:txBody>
            <a:bodyPr wrap="square" lIns="0" tIns="0" rIns="0" bIns="0" rtlCol="0">
              <a:spAutoFit/>
            </a:bodyPr>
            <a:lstStyle/>
            <a:p>
              <a:pPr algn="ctr"/>
              <a:r>
                <a:rPr lang="en-US" sz="1800" dirty="0">
                  <a:solidFill>
                    <a:srgbClr val="FF0000"/>
                  </a:solidFill>
                </a:rPr>
                <a:t>Frozen during training</a:t>
              </a:r>
            </a:p>
          </p:txBody>
        </p:sp>
      </p:grpSp>
      <p:sp>
        <p:nvSpPr>
          <p:cNvPr id="8" name="TextBox 7">
            <a:extLst>
              <a:ext uri="{FF2B5EF4-FFF2-40B4-BE49-F238E27FC236}">
                <a16:creationId xmlns:a16="http://schemas.microsoft.com/office/drawing/2014/main" id="{0AAD7A26-0584-5C41-A38B-89028BBA760D}"/>
              </a:ext>
            </a:extLst>
          </p:cNvPr>
          <p:cNvSpPr txBox="1"/>
          <p:nvPr/>
        </p:nvSpPr>
        <p:spPr>
          <a:xfrm>
            <a:off x="8825102" y="3721180"/>
            <a:ext cx="2353593" cy="276999"/>
          </a:xfrm>
          <a:prstGeom prst="rect">
            <a:avLst/>
          </a:prstGeom>
          <a:noFill/>
        </p:spPr>
        <p:txBody>
          <a:bodyPr wrap="none" lIns="0" tIns="0" rIns="0" bIns="0" rtlCol="0">
            <a:spAutoFit/>
          </a:bodyPr>
          <a:lstStyle/>
          <a:p>
            <a:r>
              <a:rPr lang="en-US" sz="1800" dirty="0"/>
              <a:t>Sum Squared Differences</a:t>
            </a:r>
          </a:p>
        </p:txBody>
      </p:sp>
      <p:pic>
        <p:nvPicPr>
          <p:cNvPr id="28" name="Picture 27">
            <a:extLst>
              <a:ext uri="{FF2B5EF4-FFF2-40B4-BE49-F238E27FC236}">
                <a16:creationId xmlns:a16="http://schemas.microsoft.com/office/drawing/2014/main" id="{E0B51248-6CFE-7C4C-BD4D-C3ABB4AD1ADA}"/>
              </a:ext>
            </a:extLst>
          </p:cNvPr>
          <p:cNvPicPr>
            <a:picLocks noChangeAspect="1"/>
          </p:cNvPicPr>
          <p:nvPr/>
        </p:nvPicPr>
        <p:blipFill>
          <a:blip r:embed="rId3"/>
          <a:stretch>
            <a:fillRect/>
          </a:stretch>
        </p:blipFill>
        <p:spPr>
          <a:xfrm>
            <a:off x="8876525" y="1918156"/>
            <a:ext cx="2229911" cy="1682496"/>
          </a:xfrm>
          <a:prstGeom prst="rect">
            <a:avLst/>
          </a:prstGeom>
        </p:spPr>
      </p:pic>
      <p:cxnSp>
        <p:nvCxnSpPr>
          <p:cNvPr id="29" name="Straight Arrow Connector 28">
            <a:extLst>
              <a:ext uri="{FF2B5EF4-FFF2-40B4-BE49-F238E27FC236}">
                <a16:creationId xmlns:a16="http://schemas.microsoft.com/office/drawing/2014/main" id="{61EF05D1-64EC-8A45-800E-F4424D1DDD4C}"/>
              </a:ext>
            </a:extLst>
          </p:cNvPr>
          <p:cNvCxnSpPr>
            <a:cxnSpLocks/>
            <a:stCxn id="33" idx="3"/>
            <a:endCxn id="30" idx="1"/>
          </p:cNvCxnSpPr>
          <p:nvPr/>
        </p:nvCxnSpPr>
        <p:spPr>
          <a:xfrm flipV="1">
            <a:off x="3200400" y="2758738"/>
            <a:ext cx="621069" cy="1"/>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5">
            <a:extLst>
              <a:ext uri="{FF2B5EF4-FFF2-40B4-BE49-F238E27FC236}">
                <a16:creationId xmlns:a16="http://schemas.microsoft.com/office/drawing/2014/main" id="{48863DC3-90D0-5B47-B1BB-864BC68CC532}"/>
              </a:ext>
            </a:extLst>
          </p:cNvPr>
          <p:cNvSpPr txBox="1"/>
          <p:nvPr/>
        </p:nvSpPr>
        <p:spPr>
          <a:xfrm>
            <a:off x="3821469" y="2389406"/>
            <a:ext cx="946048" cy="738664"/>
          </a:xfrm>
          <a:prstGeom prst="rect">
            <a:avLst/>
          </a:prstGeom>
          <a:solidFill>
            <a:schemeClr val="accent6">
              <a:lumMod val="40000"/>
              <a:lumOff val="60000"/>
            </a:schemeClr>
          </a:solidFill>
          <a:ln w="19050">
            <a:solidFill>
              <a:schemeClr val="accent6">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Feature Extraction</a:t>
            </a:r>
            <a:endParaRPr lang="en-US" sz="1400" dirty="0">
              <a:cs typeface="Calibri"/>
            </a:endParaRPr>
          </a:p>
          <a:p>
            <a:pPr algn="ctr"/>
            <a:r>
              <a:rPr lang="en-US" sz="1400" dirty="0">
                <a:cs typeface="Calibri"/>
              </a:rPr>
              <a:t>Module</a:t>
            </a:r>
          </a:p>
        </p:txBody>
      </p:sp>
      <p:sp>
        <p:nvSpPr>
          <p:cNvPr id="31" name="TextBox 30">
            <a:extLst>
              <a:ext uri="{FF2B5EF4-FFF2-40B4-BE49-F238E27FC236}">
                <a16:creationId xmlns:a16="http://schemas.microsoft.com/office/drawing/2014/main" id="{C69DAFD4-B7C3-774A-ACA6-280FAF2A2170}"/>
              </a:ext>
            </a:extLst>
          </p:cNvPr>
          <p:cNvSpPr txBox="1"/>
          <p:nvPr/>
        </p:nvSpPr>
        <p:spPr>
          <a:xfrm>
            <a:off x="3510934" y="1410290"/>
            <a:ext cx="1298572" cy="2278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Exemplar Boxes</a:t>
            </a:r>
            <a:endParaRPr lang="en-US" dirty="0"/>
          </a:p>
        </p:txBody>
      </p:sp>
      <p:pic>
        <p:nvPicPr>
          <p:cNvPr id="33" name="Picture 32" descr="A picture containing outdoor, nature, reef, several&#10;&#10;Description automatically generated">
            <a:extLst>
              <a:ext uri="{FF2B5EF4-FFF2-40B4-BE49-F238E27FC236}">
                <a16:creationId xmlns:a16="http://schemas.microsoft.com/office/drawing/2014/main" id="{1068C39A-7D64-2645-BC58-5BC031588CAB}"/>
              </a:ext>
            </a:extLst>
          </p:cNvPr>
          <p:cNvPicPr>
            <a:picLocks noChangeAspect="1"/>
          </p:cNvPicPr>
          <p:nvPr/>
        </p:nvPicPr>
        <p:blipFill>
          <a:blip r:embed="rId4"/>
          <a:stretch>
            <a:fillRect/>
          </a:stretch>
        </p:blipFill>
        <p:spPr>
          <a:xfrm>
            <a:off x="950912" y="1916825"/>
            <a:ext cx="2249488" cy="1683827"/>
          </a:xfrm>
          <a:prstGeom prst="rect">
            <a:avLst/>
          </a:prstGeom>
        </p:spPr>
      </p:pic>
      <p:sp>
        <p:nvSpPr>
          <p:cNvPr id="34" name="TextBox 25">
            <a:extLst>
              <a:ext uri="{FF2B5EF4-FFF2-40B4-BE49-F238E27FC236}">
                <a16:creationId xmlns:a16="http://schemas.microsoft.com/office/drawing/2014/main" id="{4BFB1C0C-4F16-254C-AD32-C451339C341C}"/>
              </a:ext>
            </a:extLst>
          </p:cNvPr>
          <p:cNvSpPr txBox="1"/>
          <p:nvPr/>
        </p:nvSpPr>
        <p:spPr>
          <a:xfrm>
            <a:off x="5289117" y="2389406"/>
            <a:ext cx="1034099" cy="738664"/>
          </a:xfrm>
          <a:prstGeom prst="rect">
            <a:avLst/>
          </a:prstGeom>
          <a:solidFill>
            <a:schemeClr val="tx2">
              <a:lumMod val="20000"/>
              <a:lumOff val="80000"/>
            </a:schemeClr>
          </a:solidFill>
          <a:ln w="19050">
            <a:solidFill>
              <a:schemeClr val="accent1">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Feature Correlation</a:t>
            </a:r>
            <a:endParaRPr lang="en-US" sz="1400" dirty="0">
              <a:cs typeface="Calibri"/>
            </a:endParaRPr>
          </a:p>
          <a:p>
            <a:pPr algn="ctr"/>
            <a:r>
              <a:rPr lang="en-US" sz="1400" dirty="0">
                <a:cs typeface="Calibri"/>
              </a:rPr>
              <a:t>Module</a:t>
            </a:r>
          </a:p>
        </p:txBody>
      </p:sp>
      <p:cxnSp>
        <p:nvCxnSpPr>
          <p:cNvPr id="35" name="Straight Arrow Connector 34">
            <a:extLst>
              <a:ext uri="{FF2B5EF4-FFF2-40B4-BE49-F238E27FC236}">
                <a16:creationId xmlns:a16="http://schemas.microsoft.com/office/drawing/2014/main" id="{84FD54CB-CB6A-DC4C-877B-0B679C165890}"/>
              </a:ext>
            </a:extLst>
          </p:cNvPr>
          <p:cNvCxnSpPr>
            <a:cxnSpLocks/>
            <a:stCxn id="30" idx="3"/>
            <a:endCxn id="34" idx="1"/>
          </p:cNvCxnSpPr>
          <p:nvPr/>
        </p:nvCxnSpPr>
        <p:spPr>
          <a:xfrm>
            <a:off x="4767517" y="2758738"/>
            <a:ext cx="52160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25">
            <a:extLst>
              <a:ext uri="{FF2B5EF4-FFF2-40B4-BE49-F238E27FC236}">
                <a16:creationId xmlns:a16="http://schemas.microsoft.com/office/drawing/2014/main" id="{0AD6776E-D785-924D-A658-5383ABE0408D}"/>
              </a:ext>
            </a:extLst>
          </p:cNvPr>
          <p:cNvSpPr txBox="1"/>
          <p:nvPr/>
        </p:nvSpPr>
        <p:spPr>
          <a:xfrm>
            <a:off x="6908083" y="2391444"/>
            <a:ext cx="1034099" cy="738664"/>
          </a:xfrm>
          <a:prstGeom prst="rect">
            <a:avLst/>
          </a:prstGeom>
          <a:solidFill>
            <a:schemeClr val="accent4">
              <a:lumMod val="40000"/>
              <a:lumOff val="60000"/>
            </a:schemeClr>
          </a:solidFill>
          <a:ln w="19050">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Density Prediction Module</a:t>
            </a:r>
            <a:endParaRPr lang="en-US" sz="1400" dirty="0">
              <a:cs typeface="Calibri"/>
            </a:endParaRPr>
          </a:p>
        </p:txBody>
      </p:sp>
      <p:cxnSp>
        <p:nvCxnSpPr>
          <p:cNvPr id="37" name="Straight Arrow Connector 36">
            <a:extLst>
              <a:ext uri="{FF2B5EF4-FFF2-40B4-BE49-F238E27FC236}">
                <a16:creationId xmlns:a16="http://schemas.microsoft.com/office/drawing/2014/main" id="{D816F0D8-67CD-3840-AFEF-AD6B267F91B1}"/>
              </a:ext>
            </a:extLst>
          </p:cNvPr>
          <p:cNvCxnSpPr>
            <a:cxnSpLocks/>
            <a:stCxn id="34" idx="3"/>
            <a:endCxn id="36" idx="1"/>
          </p:cNvCxnSpPr>
          <p:nvPr/>
        </p:nvCxnSpPr>
        <p:spPr>
          <a:xfrm>
            <a:off x="6323216" y="2758738"/>
            <a:ext cx="584867" cy="203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9E7D5A2-C886-8246-9E83-BF839489A951}"/>
              </a:ext>
            </a:extLst>
          </p:cNvPr>
          <p:cNvSpPr/>
          <p:nvPr/>
        </p:nvSpPr>
        <p:spPr>
          <a:xfrm>
            <a:off x="1847056" y="3251570"/>
            <a:ext cx="457200" cy="190500"/>
          </a:xfrm>
          <a:prstGeom prst="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9" name="Rectangle 38">
            <a:extLst>
              <a:ext uri="{FF2B5EF4-FFF2-40B4-BE49-F238E27FC236}">
                <a16:creationId xmlns:a16="http://schemas.microsoft.com/office/drawing/2014/main" id="{219C775C-B369-8847-BAF5-038723E3FA9C}"/>
              </a:ext>
            </a:extLst>
          </p:cNvPr>
          <p:cNvSpPr/>
          <p:nvPr/>
        </p:nvSpPr>
        <p:spPr>
          <a:xfrm>
            <a:off x="1802164" y="2518584"/>
            <a:ext cx="361173" cy="149466"/>
          </a:xfrm>
          <a:prstGeom prst="rect">
            <a:avLst/>
          </a:prstGeom>
          <a:noFill/>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40" name="Elbow Connector 39">
            <a:extLst>
              <a:ext uri="{FF2B5EF4-FFF2-40B4-BE49-F238E27FC236}">
                <a16:creationId xmlns:a16="http://schemas.microsoft.com/office/drawing/2014/main" id="{14BDD40D-5814-8143-8AEB-458B0672725B}"/>
              </a:ext>
            </a:extLst>
          </p:cNvPr>
          <p:cNvCxnSpPr>
            <a:stCxn id="33" idx="0"/>
            <a:endCxn id="34" idx="0"/>
          </p:cNvCxnSpPr>
          <p:nvPr/>
        </p:nvCxnSpPr>
        <p:spPr>
          <a:xfrm rot="16200000" flipH="1">
            <a:off x="3704620" y="287860"/>
            <a:ext cx="472581" cy="3730511"/>
          </a:xfrm>
          <a:prstGeom prst="bentConnector3">
            <a:avLst>
              <a:gd name="adj1" fmla="val -48373"/>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6FC6A408-364A-EC42-9FFF-4B613B18364A}"/>
              </a:ext>
            </a:extLst>
          </p:cNvPr>
          <p:cNvCxnSpPr>
            <a:cxnSpLocks/>
            <a:stCxn id="36" idx="3"/>
          </p:cNvCxnSpPr>
          <p:nvPr/>
        </p:nvCxnSpPr>
        <p:spPr>
          <a:xfrm flipV="1">
            <a:off x="7942182" y="2758739"/>
            <a:ext cx="934343" cy="203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F04A4F2-A8BF-4F4D-8F70-64294B46D573}"/>
              </a:ext>
            </a:extLst>
          </p:cNvPr>
          <p:cNvGrpSpPr/>
          <p:nvPr/>
        </p:nvGrpSpPr>
        <p:grpSpPr>
          <a:xfrm>
            <a:off x="6825082" y="4236325"/>
            <a:ext cx="4281354" cy="1645920"/>
            <a:chOff x="6825082" y="4236325"/>
            <a:chExt cx="4281354" cy="1645920"/>
          </a:xfrm>
        </p:grpSpPr>
        <p:sp>
          <p:nvSpPr>
            <p:cNvPr id="26" name="TextBox 25">
              <a:extLst>
                <a:ext uri="{FF2B5EF4-FFF2-40B4-BE49-F238E27FC236}">
                  <a16:creationId xmlns:a16="http://schemas.microsoft.com/office/drawing/2014/main" id="{338CC7A4-0C54-504C-8E91-4481F0DD8BD0}"/>
                </a:ext>
              </a:extLst>
            </p:cNvPr>
            <p:cNvSpPr txBox="1"/>
            <p:nvPr/>
          </p:nvSpPr>
          <p:spPr>
            <a:xfrm>
              <a:off x="6825082" y="4670323"/>
              <a:ext cx="1918219" cy="830997"/>
            </a:xfrm>
            <a:prstGeom prst="rect">
              <a:avLst/>
            </a:prstGeom>
            <a:noFill/>
          </p:spPr>
          <p:txBody>
            <a:bodyPr wrap="square" lIns="0" tIns="0" rIns="0" bIns="0" rtlCol="0">
              <a:spAutoFit/>
            </a:bodyPr>
            <a:lstStyle/>
            <a:p>
              <a:pPr algn="ctr"/>
              <a:r>
                <a:rPr lang="en-US" sz="1800" dirty="0"/>
                <a:t>Gaussian-smoothed</a:t>
              </a:r>
            </a:p>
            <a:p>
              <a:pPr algn="ctr"/>
              <a:r>
                <a:rPr lang="en-US" sz="1800" dirty="0"/>
                <a:t>Ground-truth</a:t>
              </a:r>
            </a:p>
            <a:p>
              <a:pPr algn="ctr"/>
              <a:r>
                <a:rPr lang="en-US" sz="1800" dirty="0"/>
                <a:t>dot map</a:t>
              </a:r>
            </a:p>
          </p:txBody>
        </p:sp>
        <p:pic>
          <p:nvPicPr>
            <p:cNvPr id="2" name="Picture 1">
              <a:extLst>
                <a:ext uri="{FF2B5EF4-FFF2-40B4-BE49-F238E27FC236}">
                  <a16:creationId xmlns:a16="http://schemas.microsoft.com/office/drawing/2014/main" id="{1F6118B8-DC59-FE4D-BD0F-C661451028F0}"/>
                </a:ext>
              </a:extLst>
            </p:cNvPr>
            <p:cNvPicPr>
              <a:picLocks/>
            </p:cNvPicPr>
            <p:nvPr/>
          </p:nvPicPr>
          <p:blipFill>
            <a:blip r:embed="rId5"/>
            <a:stretch>
              <a:fillRect/>
            </a:stretch>
          </p:blipFill>
          <p:spPr>
            <a:xfrm>
              <a:off x="8875300" y="4236325"/>
              <a:ext cx="2231136" cy="1645920"/>
            </a:xfrm>
            <a:prstGeom prst="rect">
              <a:avLst/>
            </a:prstGeom>
          </p:spPr>
        </p:pic>
      </p:grpSp>
      <p:sp>
        <p:nvSpPr>
          <p:cNvPr id="11" name="TextBox 10">
            <a:extLst>
              <a:ext uri="{FF2B5EF4-FFF2-40B4-BE49-F238E27FC236}">
                <a16:creationId xmlns:a16="http://schemas.microsoft.com/office/drawing/2014/main" id="{F4EC62D0-82B0-6149-9B22-24B6F22D23D5}"/>
              </a:ext>
            </a:extLst>
          </p:cNvPr>
          <p:cNvSpPr txBox="1"/>
          <p:nvPr/>
        </p:nvSpPr>
        <p:spPr>
          <a:xfrm>
            <a:off x="6856298" y="5985923"/>
            <a:ext cx="4250138" cy="738664"/>
          </a:xfrm>
          <a:prstGeom prst="rect">
            <a:avLst/>
          </a:prstGeom>
          <a:noFill/>
        </p:spPr>
        <p:txBody>
          <a:bodyPr wrap="none" lIns="0" tIns="0" rIns="0" bIns="0" rtlCol="0">
            <a:spAutoFit/>
          </a:bodyPr>
          <a:lstStyle/>
          <a:p>
            <a:r>
              <a:rPr lang="en-US" sz="1600" b="1" dirty="0"/>
              <a:t>We should’ve used optimal transport loss:</a:t>
            </a:r>
          </a:p>
          <a:p>
            <a:r>
              <a:rPr lang="en-US" sz="1600" dirty="0"/>
              <a:t>Distribution Matching for Crowd Counting.</a:t>
            </a:r>
            <a:br>
              <a:rPr lang="en-US" sz="1600" dirty="0"/>
            </a:br>
            <a:r>
              <a:rPr lang="en-US" sz="1600" dirty="0"/>
              <a:t>B. Wang, H. Liu, D. Samaras, M. Hoai. </a:t>
            </a:r>
            <a:r>
              <a:rPr lang="en-US" sz="1600" dirty="0" err="1"/>
              <a:t>NeurIPS</a:t>
            </a:r>
            <a:r>
              <a:rPr lang="en-US" sz="1600" dirty="0"/>
              <a:t> 2020</a:t>
            </a:r>
          </a:p>
        </p:txBody>
      </p:sp>
    </p:spTree>
    <p:extLst>
      <p:ext uri="{BB962C8B-B14F-4D97-AF65-F5344CB8AC3E}">
        <p14:creationId xmlns:p14="http://schemas.microsoft.com/office/powerpoint/2010/main" val="305044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E7040FC-BC7E-C546-B67E-9A4B771113D5}"/>
              </a:ext>
            </a:extLst>
          </p:cNvPr>
          <p:cNvSpPr>
            <a:spLocks noGrp="1"/>
          </p:cNvSpPr>
          <p:nvPr>
            <p:ph type="sldNum" sz="quarter" idx="12"/>
          </p:nvPr>
        </p:nvSpPr>
        <p:spPr/>
        <p:txBody>
          <a:bodyPr/>
          <a:lstStyle/>
          <a:p>
            <a:fld id="{1C61D857-B0CF-F041-8A1E-44C76D59D89D}" type="slidenum">
              <a:rPr lang="en-US" smtClean="0"/>
              <a:pPr/>
              <a:t>16</a:t>
            </a:fld>
            <a:endParaRPr lang="en-US" dirty="0"/>
          </a:p>
        </p:txBody>
      </p:sp>
      <p:sp>
        <p:nvSpPr>
          <p:cNvPr id="4" name="Title 3">
            <a:extLst>
              <a:ext uri="{FF2B5EF4-FFF2-40B4-BE49-F238E27FC236}">
                <a16:creationId xmlns:a16="http://schemas.microsoft.com/office/drawing/2014/main" id="{E0DD89D4-5823-0F43-AD9C-421BCF9CAF76}"/>
              </a:ext>
            </a:extLst>
          </p:cNvPr>
          <p:cNvSpPr>
            <a:spLocks noGrp="1"/>
          </p:cNvSpPr>
          <p:nvPr>
            <p:ph type="title"/>
          </p:nvPr>
        </p:nvSpPr>
        <p:spPr/>
        <p:txBody>
          <a:bodyPr>
            <a:normAutofit/>
          </a:bodyPr>
          <a:lstStyle/>
          <a:p>
            <a:r>
              <a:rPr lang="en-US" dirty="0"/>
              <a:t>Inference and Test-time Adaptation</a:t>
            </a:r>
          </a:p>
        </p:txBody>
      </p:sp>
      <p:grpSp>
        <p:nvGrpSpPr>
          <p:cNvPr id="6" name="Group 5">
            <a:extLst>
              <a:ext uri="{FF2B5EF4-FFF2-40B4-BE49-F238E27FC236}">
                <a16:creationId xmlns:a16="http://schemas.microsoft.com/office/drawing/2014/main" id="{9A9E3010-10C9-404E-B9F3-E38C29213172}"/>
              </a:ext>
            </a:extLst>
          </p:cNvPr>
          <p:cNvGrpSpPr/>
          <p:nvPr/>
        </p:nvGrpSpPr>
        <p:grpSpPr>
          <a:xfrm>
            <a:off x="950912" y="1410290"/>
            <a:ext cx="10155524" cy="2190362"/>
            <a:chOff x="950912" y="1410290"/>
            <a:chExt cx="10155524" cy="2190362"/>
          </a:xfrm>
        </p:grpSpPr>
        <p:pic>
          <p:nvPicPr>
            <p:cNvPr id="2" name="Picture 1">
              <a:extLst>
                <a:ext uri="{FF2B5EF4-FFF2-40B4-BE49-F238E27FC236}">
                  <a16:creationId xmlns:a16="http://schemas.microsoft.com/office/drawing/2014/main" id="{A34166C5-B4B9-FD4E-B4EF-96E263420693}"/>
                </a:ext>
              </a:extLst>
            </p:cNvPr>
            <p:cNvPicPr>
              <a:picLocks noChangeAspect="1"/>
            </p:cNvPicPr>
            <p:nvPr/>
          </p:nvPicPr>
          <p:blipFill>
            <a:blip r:embed="rId3"/>
            <a:stretch>
              <a:fillRect/>
            </a:stretch>
          </p:blipFill>
          <p:spPr>
            <a:xfrm>
              <a:off x="8876525" y="1918156"/>
              <a:ext cx="2229911" cy="1682496"/>
            </a:xfrm>
            <a:prstGeom prst="rect">
              <a:avLst/>
            </a:prstGeom>
          </p:spPr>
        </p:pic>
        <p:cxnSp>
          <p:nvCxnSpPr>
            <p:cNvPr id="32" name="Straight Arrow Connector 31">
              <a:extLst>
                <a:ext uri="{FF2B5EF4-FFF2-40B4-BE49-F238E27FC236}">
                  <a16:creationId xmlns:a16="http://schemas.microsoft.com/office/drawing/2014/main" id="{39D8052D-4FC6-464E-8A92-AF03E321FC85}"/>
                </a:ext>
              </a:extLst>
            </p:cNvPr>
            <p:cNvCxnSpPr>
              <a:cxnSpLocks/>
              <a:stCxn id="58" idx="3"/>
              <a:endCxn id="45" idx="1"/>
            </p:cNvCxnSpPr>
            <p:nvPr/>
          </p:nvCxnSpPr>
          <p:spPr>
            <a:xfrm flipV="1">
              <a:off x="3200400" y="2758738"/>
              <a:ext cx="621069" cy="1"/>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25">
              <a:extLst>
                <a:ext uri="{FF2B5EF4-FFF2-40B4-BE49-F238E27FC236}">
                  <a16:creationId xmlns:a16="http://schemas.microsoft.com/office/drawing/2014/main" id="{88EDB23A-A476-4A48-97BB-470994E4154F}"/>
                </a:ext>
              </a:extLst>
            </p:cNvPr>
            <p:cNvSpPr txBox="1"/>
            <p:nvPr/>
          </p:nvSpPr>
          <p:spPr>
            <a:xfrm>
              <a:off x="3821469" y="2389406"/>
              <a:ext cx="946048" cy="738664"/>
            </a:xfrm>
            <a:prstGeom prst="rect">
              <a:avLst/>
            </a:prstGeom>
            <a:solidFill>
              <a:schemeClr val="accent6">
                <a:lumMod val="40000"/>
                <a:lumOff val="60000"/>
              </a:schemeClr>
            </a:solidFill>
            <a:ln w="19050">
              <a:solidFill>
                <a:schemeClr val="accent6">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Feature Extraction</a:t>
              </a:r>
              <a:endParaRPr lang="en-US" sz="1400" dirty="0">
                <a:cs typeface="Calibri"/>
              </a:endParaRPr>
            </a:p>
            <a:p>
              <a:pPr algn="ctr"/>
              <a:r>
                <a:rPr lang="en-US" sz="1400" dirty="0">
                  <a:cs typeface="Calibri"/>
                </a:rPr>
                <a:t>Module</a:t>
              </a:r>
            </a:p>
          </p:txBody>
        </p:sp>
        <p:sp>
          <p:nvSpPr>
            <p:cNvPr id="49" name="TextBox 30">
              <a:extLst>
                <a:ext uri="{FF2B5EF4-FFF2-40B4-BE49-F238E27FC236}">
                  <a16:creationId xmlns:a16="http://schemas.microsoft.com/office/drawing/2014/main" id="{4868B770-E069-6E47-BFA6-86E4918E034D}"/>
                </a:ext>
              </a:extLst>
            </p:cNvPr>
            <p:cNvSpPr txBox="1"/>
            <p:nvPr/>
          </p:nvSpPr>
          <p:spPr>
            <a:xfrm>
              <a:off x="3510934" y="1410290"/>
              <a:ext cx="1298572" cy="2278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Exemplar Boxes</a:t>
              </a:r>
              <a:endParaRPr lang="en-US" dirty="0"/>
            </a:p>
          </p:txBody>
        </p:sp>
        <p:pic>
          <p:nvPicPr>
            <p:cNvPr id="58" name="Picture 57" descr="A picture containing outdoor, nature, reef, several&#10;&#10;Description automatically generated">
              <a:extLst>
                <a:ext uri="{FF2B5EF4-FFF2-40B4-BE49-F238E27FC236}">
                  <a16:creationId xmlns:a16="http://schemas.microsoft.com/office/drawing/2014/main" id="{46235A3C-C6C4-0F43-841B-57F65049087A}"/>
                </a:ext>
              </a:extLst>
            </p:cNvPr>
            <p:cNvPicPr>
              <a:picLocks noChangeAspect="1"/>
            </p:cNvPicPr>
            <p:nvPr/>
          </p:nvPicPr>
          <p:blipFill>
            <a:blip r:embed="rId4"/>
            <a:stretch>
              <a:fillRect/>
            </a:stretch>
          </p:blipFill>
          <p:spPr>
            <a:xfrm>
              <a:off x="950912" y="1916825"/>
              <a:ext cx="2249488" cy="1683827"/>
            </a:xfrm>
            <a:prstGeom prst="rect">
              <a:avLst/>
            </a:prstGeom>
          </p:spPr>
        </p:pic>
        <p:sp>
          <p:nvSpPr>
            <p:cNvPr id="59" name="TextBox 25">
              <a:extLst>
                <a:ext uri="{FF2B5EF4-FFF2-40B4-BE49-F238E27FC236}">
                  <a16:creationId xmlns:a16="http://schemas.microsoft.com/office/drawing/2014/main" id="{9A2AF305-1A32-BF41-842F-27EF6FD82B28}"/>
                </a:ext>
              </a:extLst>
            </p:cNvPr>
            <p:cNvSpPr txBox="1"/>
            <p:nvPr/>
          </p:nvSpPr>
          <p:spPr>
            <a:xfrm>
              <a:off x="5289117" y="2389406"/>
              <a:ext cx="1034099" cy="738664"/>
            </a:xfrm>
            <a:prstGeom prst="rect">
              <a:avLst/>
            </a:prstGeom>
            <a:solidFill>
              <a:schemeClr val="tx2">
                <a:lumMod val="20000"/>
                <a:lumOff val="80000"/>
              </a:schemeClr>
            </a:solidFill>
            <a:ln w="19050">
              <a:solidFill>
                <a:schemeClr val="accent1">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Feature Correlation</a:t>
              </a:r>
              <a:endParaRPr lang="en-US" sz="1400" dirty="0">
                <a:cs typeface="Calibri"/>
              </a:endParaRPr>
            </a:p>
            <a:p>
              <a:pPr algn="ctr"/>
              <a:r>
                <a:rPr lang="en-US" sz="1400" dirty="0">
                  <a:cs typeface="Calibri"/>
                </a:rPr>
                <a:t>Module</a:t>
              </a:r>
            </a:p>
          </p:txBody>
        </p:sp>
        <p:cxnSp>
          <p:nvCxnSpPr>
            <p:cNvPr id="63" name="Straight Arrow Connector 62">
              <a:extLst>
                <a:ext uri="{FF2B5EF4-FFF2-40B4-BE49-F238E27FC236}">
                  <a16:creationId xmlns:a16="http://schemas.microsoft.com/office/drawing/2014/main" id="{9286F1FE-1A35-FA40-ABD9-FEB194720E66}"/>
                </a:ext>
              </a:extLst>
            </p:cNvPr>
            <p:cNvCxnSpPr>
              <a:cxnSpLocks/>
              <a:stCxn id="45" idx="3"/>
              <a:endCxn id="59" idx="1"/>
            </p:cNvCxnSpPr>
            <p:nvPr/>
          </p:nvCxnSpPr>
          <p:spPr>
            <a:xfrm>
              <a:off x="4767517" y="2758738"/>
              <a:ext cx="52160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25">
              <a:extLst>
                <a:ext uri="{FF2B5EF4-FFF2-40B4-BE49-F238E27FC236}">
                  <a16:creationId xmlns:a16="http://schemas.microsoft.com/office/drawing/2014/main" id="{2EFCDB97-3298-4E4B-9E74-2BE7BC1EC8F7}"/>
                </a:ext>
              </a:extLst>
            </p:cNvPr>
            <p:cNvSpPr txBox="1"/>
            <p:nvPr/>
          </p:nvSpPr>
          <p:spPr>
            <a:xfrm>
              <a:off x="6908083" y="2391444"/>
              <a:ext cx="1034099" cy="738664"/>
            </a:xfrm>
            <a:prstGeom prst="rect">
              <a:avLst/>
            </a:prstGeom>
            <a:solidFill>
              <a:schemeClr val="accent4">
                <a:lumMod val="40000"/>
                <a:lumOff val="60000"/>
              </a:schemeClr>
            </a:solidFill>
            <a:ln w="19050">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Density Prediction Module</a:t>
              </a:r>
              <a:endParaRPr lang="en-US" sz="1400" dirty="0">
                <a:cs typeface="Calibri"/>
              </a:endParaRPr>
            </a:p>
          </p:txBody>
        </p:sp>
        <p:cxnSp>
          <p:nvCxnSpPr>
            <p:cNvPr id="68" name="Straight Arrow Connector 67">
              <a:extLst>
                <a:ext uri="{FF2B5EF4-FFF2-40B4-BE49-F238E27FC236}">
                  <a16:creationId xmlns:a16="http://schemas.microsoft.com/office/drawing/2014/main" id="{E890398A-75AB-3346-8F72-837A6CFE06D4}"/>
                </a:ext>
              </a:extLst>
            </p:cNvPr>
            <p:cNvCxnSpPr>
              <a:cxnSpLocks/>
              <a:stCxn id="59" idx="3"/>
              <a:endCxn id="67" idx="1"/>
            </p:cNvCxnSpPr>
            <p:nvPr/>
          </p:nvCxnSpPr>
          <p:spPr>
            <a:xfrm>
              <a:off x="6323216" y="2758738"/>
              <a:ext cx="584867" cy="203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77227ED1-D05E-4643-9FA6-66CCEF05DD4F}"/>
                </a:ext>
              </a:extLst>
            </p:cNvPr>
            <p:cNvSpPr/>
            <p:nvPr/>
          </p:nvSpPr>
          <p:spPr>
            <a:xfrm>
              <a:off x="1847056" y="3251570"/>
              <a:ext cx="457200" cy="190500"/>
            </a:xfrm>
            <a:prstGeom prst="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2" name="Rectangle 71">
              <a:extLst>
                <a:ext uri="{FF2B5EF4-FFF2-40B4-BE49-F238E27FC236}">
                  <a16:creationId xmlns:a16="http://schemas.microsoft.com/office/drawing/2014/main" id="{82A63D50-C748-7842-A1BE-3EAAD14DD37B}"/>
                </a:ext>
              </a:extLst>
            </p:cNvPr>
            <p:cNvSpPr/>
            <p:nvPr/>
          </p:nvSpPr>
          <p:spPr>
            <a:xfrm>
              <a:off x="1802164" y="2518584"/>
              <a:ext cx="361173" cy="149466"/>
            </a:xfrm>
            <a:prstGeom prst="rect">
              <a:avLst/>
            </a:prstGeom>
            <a:noFill/>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4" name="Elbow Connector 73">
              <a:extLst>
                <a:ext uri="{FF2B5EF4-FFF2-40B4-BE49-F238E27FC236}">
                  <a16:creationId xmlns:a16="http://schemas.microsoft.com/office/drawing/2014/main" id="{0E6C5B81-94D2-1A4F-8602-D1E4FEDC4283}"/>
                </a:ext>
              </a:extLst>
            </p:cNvPr>
            <p:cNvCxnSpPr>
              <a:stCxn id="58" idx="0"/>
              <a:endCxn id="59" idx="0"/>
            </p:cNvCxnSpPr>
            <p:nvPr/>
          </p:nvCxnSpPr>
          <p:spPr>
            <a:xfrm rot="16200000" flipH="1">
              <a:off x="3704620" y="287860"/>
              <a:ext cx="472581" cy="3730511"/>
            </a:xfrm>
            <a:prstGeom prst="bentConnector3">
              <a:avLst>
                <a:gd name="adj1" fmla="val -48373"/>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B7BCD597-516D-C54F-A2E5-79770C37FBAA}"/>
                </a:ext>
              </a:extLst>
            </p:cNvPr>
            <p:cNvCxnSpPr>
              <a:cxnSpLocks/>
              <a:stCxn id="67" idx="3"/>
            </p:cNvCxnSpPr>
            <p:nvPr/>
          </p:nvCxnSpPr>
          <p:spPr>
            <a:xfrm flipV="1">
              <a:off x="7942182" y="2758739"/>
              <a:ext cx="934343" cy="203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AB456241-C33B-5948-947D-75438AD3A10C}"/>
              </a:ext>
            </a:extLst>
          </p:cNvPr>
          <p:cNvSpPr/>
          <p:nvPr/>
        </p:nvSpPr>
        <p:spPr>
          <a:xfrm>
            <a:off x="9796991" y="3265345"/>
            <a:ext cx="457200" cy="190500"/>
          </a:xfrm>
          <a:prstGeom prst="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9" name="Rectangle 78">
            <a:extLst>
              <a:ext uri="{FF2B5EF4-FFF2-40B4-BE49-F238E27FC236}">
                <a16:creationId xmlns:a16="http://schemas.microsoft.com/office/drawing/2014/main" id="{BF446359-374C-0A46-9F70-E8B14F78E11C}"/>
              </a:ext>
            </a:extLst>
          </p:cNvPr>
          <p:cNvSpPr/>
          <p:nvPr/>
        </p:nvSpPr>
        <p:spPr>
          <a:xfrm>
            <a:off x="9739159" y="2519542"/>
            <a:ext cx="343589" cy="148508"/>
          </a:xfrm>
          <a:prstGeom prst="rect">
            <a:avLst/>
          </a:prstGeom>
          <a:noFill/>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E1D43E01-57EC-3C46-9886-E17503B02400}"/>
              </a:ext>
            </a:extLst>
          </p:cNvPr>
          <p:cNvGrpSpPr/>
          <p:nvPr/>
        </p:nvGrpSpPr>
        <p:grpSpPr>
          <a:xfrm>
            <a:off x="7379320" y="1312879"/>
            <a:ext cx="2576136" cy="1081407"/>
            <a:chOff x="7379320" y="1688659"/>
            <a:chExt cx="2576136" cy="1081407"/>
          </a:xfrm>
        </p:grpSpPr>
        <p:pic>
          <p:nvPicPr>
            <p:cNvPr id="22" name="Picture 21" descr="A picture containing shape&#10;&#10;Description automatically generated">
              <a:extLst>
                <a:ext uri="{FF2B5EF4-FFF2-40B4-BE49-F238E27FC236}">
                  <a16:creationId xmlns:a16="http://schemas.microsoft.com/office/drawing/2014/main" id="{3BAFDBB5-B2D8-464E-B786-A3F299A0996B}"/>
                </a:ext>
              </a:extLst>
            </p:cNvPr>
            <p:cNvPicPr>
              <a:picLocks noChangeAspect="1"/>
            </p:cNvPicPr>
            <p:nvPr/>
          </p:nvPicPr>
          <p:blipFill>
            <a:blip r:embed="rId5"/>
            <a:stretch>
              <a:fillRect/>
            </a:stretch>
          </p:blipFill>
          <p:spPr>
            <a:xfrm>
              <a:off x="8433379" y="1688659"/>
              <a:ext cx="671157" cy="328144"/>
            </a:xfrm>
            <a:prstGeom prst="rect">
              <a:avLst/>
            </a:prstGeom>
          </p:spPr>
        </p:pic>
        <p:cxnSp>
          <p:nvCxnSpPr>
            <p:cNvPr id="23" name="Elbow Connector 22">
              <a:extLst>
                <a:ext uri="{FF2B5EF4-FFF2-40B4-BE49-F238E27FC236}">
                  <a16:creationId xmlns:a16="http://schemas.microsoft.com/office/drawing/2014/main" id="{2DEC5EF5-96AF-A84A-A63B-EB7D5F8C04A8}"/>
                </a:ext>
              </a:extLst>
            </p:cNvPr>
            <p:cNvCxnSpPr/>
            <p:nvPr/>
          </p:nvCxnSpPr>
          <p:spPr>
            <a:xfrm rot="16200000" flipH="1" flipV="1">
              <a:off x="8430078" y="1244689"/>
              <a:ext cx="474619" cy="2576136"/>
            </a:xfrm>
            <a:prstGeom prst="bentConnector3">
              <a:avLst>
                <a:gd name="adj1" fmla="val -48165"/>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grpSp>
      <p:pic>
        <p:nvPicPr>
          <p:cNvPr id="8" name="Picture 7">
            <a:extLst>
              <a:ext uri="{FF2B5EF4-FFF2-40B4-BE49-F238E27FC236}">
                <a16:creationId xmlns:a16="http://schemas.microsoft.com/office/drawing/2014/main" id="{92F5149D-9CA3-7542-9069-7A1427801324}"/>
              </a:ext>
            </a:extLst>
          </p:cNvPr>
          <p:cNvPicPr>
            <a:picLocks noChangeAspect="1"/>
          </p:cNvPicPr>
          <p:nvPr/>
        </p:nvPicPr>
        <p:blipFill>
          <a:blip r:embed="rId6"/>
          <a:stretch>
            <a:fillRect/>
          </a:stretch>
        </p:blipFill>
        <p:spPr>
          <a:xfrm>
            <a:off x="11224580" y="2389406"/>
            <a:ext cx="393700" cy="381000"/>
          </a:xfrm>
          <a:prstGeom prst="rect">
            <a:avLst/>
          </a:prstGeom>
        </p:spPr>
      </p:pic>
    </p:spTree>
    <p:extLst>
      <p:ext uri="{BB962C8B-B14F-4D97-AF65-F5344CB8AC3E}">
        <p14:creationId xmlns:p14="http://schemas.microsoft.com/office/powerpoint/2010/main" val="57585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4166C5-B4B9-FD4E-B4EF-96E263420693}"/>
              </a:ext>
            </a:extLst>
          </p:cNvPr>
          <p:cNvPicPr>
            <a:picLocks noChangeAspect="1"/>
          </p:cNvPicPr>
          <p:nvPr/>
        </p:nvPicPr>
        <p:blipFill>
          <a:blip r:embed="rId3"/>
          <a:stretch>
            <a:fillRect/>
          </a:stretch>
        </p:blipFill>
        <p:spPr>
          <a:xfrm>
            <a:off x="8876525" y="1918156"/>
            <a:ext cx="2229911" cy="1682496"/>
          </a:xfrm>
          <a:prstGeom prst="rect">
            <a:avLst/>
          </a:prstGeom>
        </p:spPr>
      </p:pic>
      <p:sp>
        <p:nvSpPr>
          <p:cNvPr id="3" name="Slide Number Placeholder 2">
            <a:extLst>
              <a:ext uri="{FF2B5EF4-FFF2-40B4-BE49-F238E27FC236}">
                <a16:creationId xmlns:a16="http://schemas.microsoft.com/office/drawing/2014/main" id="{5E7040FC-BC7E-C546-B67E-9A4B771113D5}"/>
              </a:ext>
            </a:extLst>
          </p:cNvPr>
          <p:cNvSpPr>
            <a:spLocks noGrp="1"/>
          </p:cNvSpPr>
          <p:nvPr>
            <p:ph type="sldNum" sz="quarter" idx="12"/>
          </p:nvPr>
        </p:nvSpPr>
        <p:spPr/>
        <p:txBody>
          <a:bodyPr/>
          <a:lstStyle/>
          <a:p>
            <a:fld id="{1C61D857-B0CF-F041-8A1E-44C76D59D89D}" type="slidenum">
              <a:rPr lang="en-US" smtClean="0"/>
              <a:pPr/>
              <a:t>17</a:t>
            </a:fld>
            <a:endParaRPr lang="en-US" dirty="0"/>
          </a:p>
        </p:txBody>
      </p:sp>
      <p:sp>
        <p:nvSpPr>
          <p:cNvPr id="4" name="Title 3">
            <a:extLst>
              <a:ext uri="{FF2B5EF4-FFF2-40B4-BE49-F238E27FC236}">
                <a16:creationId xmlns:a16="http://schemas.microsoft.com/office/drawing/2014/main" id="{E0DD89D4-5823-0F43-AD9C-421BCF9CAF76}"/>
              </a:ext>
            </a:extLst>
          </p:cNvPr>
          <p:cNvSpPr>
            <a:spLocks noGrp="1"/>
          </p:cNvSpPr>
          <p:nvPr>
            <p:ph type="title"/>
          </p:nvPr>
        </p:nvSpPr>
        <p:spPr/>
        <p:txBody>
          <a:bodyPr>
            <a:normAutofit/>
          </a:bodyPr>
          <a:lstStyle/>
          <a:p>
            <a:r>
              <a:rPr lang="en-US" dirty="0"/>
              <a:t>Inference and Test-time Adaptation</a:t>
            </a:r>
          </a:p>
        </p:txBody>
      </p:sp>
      <p:cxnSp>
        <p:nvCxnSpPr>
          <p:cNvPr id="32" name="Straight Arrow Connector 31">
            <a:extLst>
              <a:ext uri="{FF2B5EF4-FFF2-40B4-BE49-F238E27FC236}">
                <a16:creationId xmlns:a16="http://schemas.microsoft.com/office/drawing/2014/main" id="{39D8052D-4FC6-464E-8A92-AF03E321FC85}"/>
              </a:ext>
            </a:extLst>
          </p:cNvPr>
          <p:cNvCxnSpPr>
            <a:cxnSpLocks/>
            <a:stCxn id="58" idx="3"/>
            <a:endCxn id="45" idx="1"/>
          </p:cNvCxnSpPr>
          <p:nvPr/>
        </p:nvCxnSpPr>
        <p:spPr>
          <a:xfrm flipV="1">
            <a:off x="3200400" y="2758738"/>
            <a:ext cx="621069" cy="1"/>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25">
            <a:extLst>
              <a:ext uri="{FF2B5EF4-FFF2-40B4-BE49-F238E27FC236}">
                <a16:creationId xmlns:a16="http://schemas.microsoft.com/office/drawing/2014/main" id="{88EDB23A-A476-4A48-97BB-470994E4154F}"/>
              </a:ext>
            </a:extLst>
          </p:cNvPr>
          <p:cNvSpPr txBox="1"/>
          <p:nvPr/>
        </p:nvSpPr>
        <p:spPr>
          <a:xfrm>
            <a:off x="3821469" y="2389406"/>
            <a:ext cx="946048" cy="738664"/>
          </a:xfrm>
          <a:prstGeom prst="rect">
            <a:avLst/>
          </a:prstGeom>
          <a:solidFill>
            <a:schemeClr val="accent6">
              <a:lumMod val="40000"/>
              <a:lumOff val="60000"/>
            </a:schemeClr>
          </a:solidFill>
          <a:ln w="19050">
            <a:solidFill>
              <a:schemeClr val="accent6">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Feature Extraction</a:t>
            </a:r>
            <a:endParaRPr lang="en-US" sz="1400" dirty="0">
              <a:cs typeface="Calibri"/>
            </a:endParaRPr>
          </a:p>
          <a:p>
            <a:pPr algn="ctr"/>
            <a:r>
              <a:rPr lang="en-US" sz="1400" dirty="0">
                <a:cs typeface="Calibri"/>
              </a:rPr>
              <a:t>Module</a:t>
            </a:r>
          </a:p>
        </p:txBody>
      </p:sp>
      <p:sp>
        <p:nvSpPr>
          <p:cNvPr id="49" name="TextBox 30">
            <a:extLst>
              <a:ext uri="{FF2B5EF4-FFF2-40B4-BE49-F238E27FC236}">
                <a16:creationId xmlns:a16="http://schemas.microsoft.com/office/drawing/2014/main" id="{4868B770-E069-6E47-BFA6-86E4918E034D}"/>
              </a:ext>
            </a:extLst>
          </p:cNvPr>
          <p:cNvSpPr txBox="1"/>
          <p:nvPr/>
        </p:nvSpPr>
        <p:spPr>
          <a:xfrm>
            <a:off x="3510934" y="1410290"/>
            <a:ext cx="1298572" cy="2278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Exemplar Boxes</a:t>
            </a:r>
            <a:endParaRPr lang="en-US" dirty="0"/>
          </a:p>
        </p:txBody>
      </p:sp>
      <p:pic>
        <p:nvPicPr>
          <p:cNvPr id="58" name="Picture 57" descr="A picture containing outdoor, nature, reef, several&#10;&#10;Description automatically generated">
            <a:extLst>
              <a:ext uri="{FF2B5EF4-FFF2-40B4-BE49-F238E27FC236}">
                <a16:creationId xmlns:a16="http://schemas.microsoft.com/office/drawing/2014/main" id="{46235A3C-C6C4-0F43-841B-57F65049087A}"/>
              </a:ext>
            </a:extLst>
          </p:cNvPr>
          <p:cNvPicPr>
            <a:picLocks noChangeAspect="1"/>
          </p:cNvPicPr>
          <p:nvPr/>
        </p:nvPicPr>
        <p:blipFill>
          <a:blip r:embed="rId4"/>
          <a:stretch>
            <a:fillRect/>
          </a:stretch>
        </p:blipFill>
        <p:spPr>
          <a:xfrm>
            <a:off x="950912" y="1916825"/>
            <a:ext cx="2249488" cy="1683827"/>
          </a:xfrm>
          <a:prstGeom prst="rect">
            <a:avLst/>
          </a:prstGeom>
        </p:spPr>
      </p:pic>
      <p:sp>
        <p:nvSpPr>
          <p:cNvPr id="59" name="TextBox 25">
            <a:extLst>
              <a:ext uri="{FF2B5EF4-FFF2-40B4-BE49-F238E27FC236}">
                <a16:creationId xmlns:a16="http://schemas.microsoft.com/office/drawing/2014/main" id="{9A2AF305-1A32-BF41-842F-27EF6FD82B28}"/>
              </a:ext>
            </a:extLst>
          </p:cNvPr>
          <p:cNvSpPr txBox="1"/>
          <p:nvPr/>
        </p:nvSpPr>
        <p:spPr>
          <a:xfrm>
            <a:off x="5289117" y="2389406"/>
            <a:ext cx="1034099" cy="738664"/>
          </a:xfrm>
          <a:prstGeom prst="rect">
            <a:avLst/>
          </a:prstGeom>
          <a:solidFill>
            <a:schemeClr val="tx2">
              <a:lumMod val="20000"/>
              <a:lumOff val="80000"/>
            </a:schemeClr>
          </a:solidFill>
          <a:ln w="19050">
            <a:solidFill>
              <a:schemeClr val="accent1">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Feature Correlation</a:t>
            </a:r>
            <a:endParaRPr lang="en-US" sz="1400" dirty="0">
              <a:cs typeface="Calibri"/>
            </a:endParaRPr>
          </a:p>
          <a:p>
            <a:pPr algn="ctr"/>
            <a:r>
              <a:rPr lang="en-US" sz="1400" dirty="0">
                <a:cs typeface="Calibri"/>
              </a:rPr>
              <a:t>Module</a:t>
            </a:r>
          </a:p>
        </p:txBody>
      </p:sp>
      <p:cxnSp>
        <p:nvCxnSpPr>
          <p:cNvPr id="63" name="Straight Arrow Connector 62">
            <a:extLst>
              <a:ext uri="{FF2B5EF4-FFF2-40B4-BE49-F238E27FC236}">
                <a16:creationId xmlns:a16="http://schemas.microsoft.com/office/drawing/2014/main" id="{9286F1FE-1A35-FA40-ABD9-FEB194720E66}"/>
              </a:ext>
            </a:extLst>
          </p:cNvPr>
          <p:cNvCxnSpPr>
            <a:cxnSpLocks/>
            <a:stCxn id="45" idx="3"/>
            <a:endCxn id="59" idx="1"/>
          </p:cNvCxnSpPr>
          <p:nvPr/>
        </p:nvCxnSpPr>
        <p:spPr>
          <a:xfrm>
            <a:off x="4767517" y="2758738"/>
            <a:ext cx="521600" cy="0"/>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25">
            <a:extLst>
              <a:ext uri="{FF2B5EF4-FFF2-40B4-BE49-F238E27FC236}">
                <a16:creationId xmlns:a16="http://schemas.microsoft.com/office/drawing/2014/main" id="{2EFCDB97-3298-4E4B-9E74-2BE7BC1EC8F7}"/>
              </a:ext>
            </a:extLst>
          </p:cNvPr>
          <p:cNvSpPr txBox="1"/>
          <p:nvPr/>
        </p:nvSpPr>
        <p:spPr>
          <a:xfrm>
            <a:off x="6908083" y="2391444"/>
            <a:ext cx="1034099" cy="738664"/>
          </a:xfrm>
          <a:prstGeom prst="rect">
            <a:avLst/>
          </a:prstGeom>
          <a:solidFill>
            <a:schemeClr val="accent4">
              <a:lumMod val="40000"/>
              <a:lumOff val="60000"/>
            </a:schemeClr>
          </a:solidFill>
          <a:ln w="19050">
            <a:solidFill>
              <a:schemeClr val="accent4">
                <a:lumMod val="75000"/>
              </a:schemeClr>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dirty="0"/>
              <a:t>Density Prediction Module</a:t>
            </a:r>
            <a:endParaRPr lang="en-US" sz="1400" dirty="0">
              <a:cs typeface="Calibri"/>
            </a:endParaRPr>
          </a:p>
        </p:txBody>
      </p:sp>
      <p:cxnSp>
        <p:nvCxnSpPr>
          <p:cNvPr id="68" name="Straight Arrow Connector 67">
            <a:extLst>
              <a:ext uri="{FF2B5EF4-FFF2-40B4-BE49-F238E27FC236}">
                <a16:creationId xmlns:a16="http://schemas.microsoft.com/office/drawing/2014/main" id="{E890398A-75AB-3346-8F72-837A6CFE06D4}"/>
              </a:ext>
            </a:extLst>
          </p:cNvPr>
          <p:cNvCxnSpPr>
            <a:cxnSpLocks/>
            <a:stCxn id="59" idx="3"/>
            <a:endCxn id="67" idx="1"/>
          </p:cNvCxnSpPr>
          <p:nvPr/>
        </p:nvCxnSpPr>
        <p:spPr>
          <a:xfrm>
            <a:off x="6323216" y="2758738"/>
            <a:ext cx="584867" cy="2038"/>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77227ED1-D05E-4643-9FA6-66CCEF05DD4F}"/>
              </a:ext>
            </a:extLst>
          </p:cNvPr>
          <p:cNvSpPr/>
          <p:nvPr/>
        </p:nvSpPr>
        <p:spPr>
          <a:xfrm>
            <a:off x="1847056" y="3251570"/>
            <a:ext cx="457200" cy="190500"/>
          </a:xfrm>
          <a:prstGeom prst="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2" name="Rectangle 71">
            <a:extLst>
              <a:ext uri="{FF2B5EF4-FFF2-40B4-BE49-F238E27FC236}">
                <a16:creationId xmlns:a16="http://schemas.microsoft.com/office/drawing/2014/main" id="{82A63D50-C748-7842-A1BE-3EAAD14DD37B}"/>
              </a:ext>
            </a:extLst>
          </p:cNvPr>
          <p:cNvSpPr/>
          <p:nvPr/>
        </p:nvSpPr>
        <p:spPr>
          <a:xfrm>
            <a:off x="1802164" y="2518584"/>
            <a:ext cx="361173" cy="149466"/>
          </a:xfrm>
          <a:prstGeom prst="rect">
            <a:avLst/>
          </a:prstGeom>
          <a:noFill/>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74" name="Elbow Connector 73">
            <a:extLst>
              <a:ext uri="{FF2B5EF4-FFF2-40B4-BE49-F238E27FC236}">
                <a16:creationId xmlns:a16="http://schemas.microsoft.com/office/drawing/2014/main" id="{0E6C5B81-94D2-1A4F-8602-D1E4FEDC4283}"/>
              </a:ext>
            </a:extLst>
          </p:cNvPr>
          <p:cNvCxnSpPr>
            <a:stCxn id="58" idx="0"/>
            <a:endCxn id="59" idx="0"/>
          </p:cNvCxnSpPr>
          <p:nvPr/>
        </p:nvCxnSpPr>
        <p:spPr>
          <a:xfrm rot="16200000" flipH="1">
            <a:off x="3704620" y="287860"/>
            <a:ext cx="472581" cy="3730511"/>
          </a:xfrm>
          <a:prstGeom prst="bentConnector3">
            <a:avLst>
              <a:gd name="adj1" fmla="val -48373"/>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a:extLst>
              <a:ext uri="{FF2B5EF4-FFF2-40B4-BE49-F238E27FC236}">
                <a16:creationId xmlns:a16="http://schemas.microsoft.com/office/drawing/2014/main" id="{B7BCD597-516D-C54F-A2E5-79770C37FBAA}"/>
              </a:ext>
            </a:extLst>
          </p:cNvPr>
          <p:cNvCxnSpPr>
            <a:cxnSpLocks/>
            <a:stCxn id="67" idx="3"/>
          </p:cNvCxnSpPr>
          <p:nvPr/>
        </p:nvCxnSpPr>
        <p:spPr>
          <a:xfrm flipV="1">
            <a:off x="7942182" y="2758739"/>
            <a:ext cx="934343" cy="2037"/>
          </a:xfrm>
          <a:prstGeom prst="straightConnector1">
            <a:avLst/>
          </a:prstGeom>
          <a:ln w="1905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AB456241-C33B-5948-947D-75438AD3A10C}"/>
              </a:ext>
            </a:extLst>
          </p:cNvPr>
          <p:cNvSpPr/>
          <p:nvPr/>
        </p:nvSpPr>
        <p:spPr>
          <a:xfrm>
            <a:off x="9796991" y="3265345"/>
            <a:ext cx="457200" cy="190500"/>
          </a:xfrm>
          <a:prstGeom prst="rect">
            <a:avLst/>
          </a:prstGeom>
          <a:noFill/>
          <a:ln w="190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9" name="Rectangle 78">
            <a:extLst>
              <a:ext uri="{FF2B5EF4-FFF2-40B4-BE49-F238E27FC236}">
                <a16:creationId xmlns:a16="http://schemas.microsoft.com/office/drawing/2014/main" id="{BF446359-374C-0A46-9F70-E8B14F78E11C}"/>
              </a:ext>
            </a:extLst>
          </p:cNvPr>
          <p:cNvSpPr/>
          <p:nvPr/>
        </p:nvSpPr>
        <p:spPr>
          <a:xfrm>
            <a:off x="9739159" y="2519542"/>
            <a:ext cx="343589" cy="148508"/>
          </a:xfrm>
          <a:prstGeom prst="rect">
            <a:avLst/>
          </a:prstGeom>
          <a:noFill/>
          <a:ln w="190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E1D43E01-57EC-3C46-9886-E17503B02400}"/>
              </a:ext>
            </a:extLst>
          </p:cNvPr>
          <p:cNvGrpSpPr/>
          <p:nvPr/>
        </p:nvGrpSpPr>
        <p:grpSpPr>
          <a:xfrm>
            <a:off x="7379320" y="1312879"/>
            <a:ext cx="2576136" cy="1081407"/>
            <a:chOff x="7379320" y="1688659"/>
            <a:chExt cx="2576136" cy="1081407"/>
          </a:xfrm>
        </p:grpSpPr>
        <p:pic>
          <p:nvPicPr>
            <p:cNvPr id="22" name="Picture 21" descr="A picture containing shape&#10;&#10;Description automatically generated">
              <a:extLst>
                <a:ext uri="{FF2B5EF4-FFF2-40B4-BE49-F238E27FC236}">
                  <a16:creationId xmlns:a16="http://schemas.microsoft.com/office/drawing/2014/main" id="{3BAFDBB5-B2D8-464E-B786-A3F299A0996B}"/>
                </a:ext>
              </a:extLst>
            </p:cNvPr>
            <p:cNvPicPr>
              <a:picLocks noChangeAspect="1"/>
            </p:cNvPicPr>
            <p:nvPr/>
          </p:nvPicPr>
          <p:blipFill>
            <a:blip r:embed="rId5"/>
            <a:stretch>
              <a:fillRect/>
            </a:stretch>
          </p:blipFill>
          <p:spPr>
            <a:xfrm>
              <a:off x="8433379" y="1688659"/>
              <a:ext cx="671157" cy="328144"/>
            </a:xfrm>
            <a:prstGeom prst="rect">
              <a:avLst/>
            </a:prstGeom>
          </p:spPr>
        </p:pic>
        <p:cxnSp>
          <p:nvCxnSpPr>
            <p:cNvPr id="23" name="Elbow Connector 22">
              <a:extLst>
                <a:ext uri="{FF2B5EF4-FFF2-40B4-BE49-F238E27FC236}">
                  <a16:creationId xmlns:a16="http://schemas.microsoft.com/office/drawing/2014/main" id="{2DEC5EF5-96AF-A84A-A63B-EB7D5F8C04A8}"/>
                </a:ext>
              </a:extLst>
            </p:cNvPr>
            <p:cNvCxnSpPr/>
            <p:nvPr/>
          </p:nvCxnSpPr>
          <p:spPr>
            <a:xfrm rot="16200000" flipH="1" flipV="1">
              <a:off x="8430078" y="1244689"/>
              <a:ext cx="474619" cy="2576136"/>
            </a:xfrm>
            <a:prstGeom prst="bentConnector3">
              <a:avLst>
                <a:gd name="adj1" fmla="val -48165"/>
              </a:avLst>
            </a:prstGeom>
            <a:ln w="19050">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grpSp>
      <p:pic>
        <p:nvPicPr>
          <p:cNvPr id="8" name="Picture 7">
            <a:extLst>
              <a:ext uri="{FF2B5EF4-FFF2-40B4-BE49-F238E27FC236}">
                <a16:creationId xmlns:a16="http://schemas.microsoft.com/office/drawing/2014/main" id="{92F5149D-9CA3-7542-9069-7A1427801324}"/>
              </a:ext>
            </a:extLst>
          </p:cNvPr>
          <p:cNvPicPr>
            <a:picLocks noChangeAspect="1"/>
          </p:cNvPicPr>
          <p:nvPr/>
        </p:nvPicPr>
        <p:blipFill>
          <a:blip r:embed="rId6"/>
          <a:stretch>
            <a:fillRect/>
          </a:stretch>
        </p:blipFill>
        <p:spPr>
          <a:xfrm>
            <a:off x="11224580" y="2389406"/>
            <a:ext cx="393700" cy="381000"/>
          </a:xfrm>
          <a:prstGeom prst="rect">
            <a:avLst/>
          </a:prstGeom>
        </p:spPr>
      </p:pic>
      <p:sp>
        <p:nvSpPr>
          <p:cNvPr id="9" name="TextBox 8">
            <a:extLst>
              <a:ext uri="{FF2B5EF4-FFF2-40B4-BE49-F238E27FC236}">
                <a16:creationId xmlns:a16="http://schemas.microsoft.com/office/drawing/2014/main" id="{D71B5BF1-9BB2-9441-A5A4-8168F1BA389C}"/>
              </a:ext>
            </a:extLst>
          </p:cNvPr>
          <p:cNvSpPr txBox="1"/>
          <p:nvPr/>
        </p:nvSpPr>
        <p:spPr>
          <a:xfrm>
            <a:off x="10224583" y="2407085"/>
            <a:ext cx="270908" cy="369332"/>
          </a:xfrm>
          <a:prstGeom prst="rect">
            <a:avLst/>
          </a:prstGeom>
          <a:solidFill>
            <a:schemeClr val="accent3">
              <a:lumMod val="60000"/>
              <a:lumOff val="40000"/>
            </a:schemeClr>
          </a:solidFill>
        </p:spPr>
        <p:txBody>
          <a:bodyPr wrap="none" lIns="0" tIns="0" rIns="0" bIns="0" rtlCol="0">
            <a:spAutoFit/>
          </a:bodyPr>
          <a:lstStyle/>
          <a:p>
            <a:r>
              <a:rPr lang="en-US" dirty="0"/>
              <a:t>B</a:t>
            </a:r>
            <a:r>
              <a:rPr lang="en-US" baseline="-25000" dirty="0"/>
              <a:t>2</a:t>
            </a:r>
            <a:endParaRPr lang="en-US" sz="2400" baseline="-25000" dirty="0"/>
          </a:p>
        </p:txBody>
      </p:sp>
      <p:sp>
        <p:nvSpPr>
          <p:cNvPr id="29" name="TextBox 28">
            <a:extLst>
              <a:ext uri="{FF2B5EF4-FFF2-40B4-BE49-F238E27FC236}">
                <a16:creationId xmlns:a16="http://schemas.microsoft.com/office/drawing/2014/main" id="{A04B31A7-1C08-5B48-8600-C0D09D3E3898}"/>
              </a:ext>
            </a:extLst>
          </p:cNvPr>
          <p:cNvSpPr txBox="1"/>
          <p:nvPr/>
        </p:nvSpPr>
        <p:spPr>
          <a:xfrm>
            <a:off x="10360037" y="3162154"/>
            <a:ext cx="270908" cy="369332"/>
          </a:xfrm>
          <a:prstGeom prst="rect">
            <a:avLst/>
          </a:prstGeom>
          <a:solidFill>
            <a:schemeClr val="accent2">
              <a:lumMod val="40000"/>
              <a:lumOff val="60000"/>
            </a:schemeClr>
          </a:solidFill>
        </p:spPr>
        <p:txBody>
          <a:bodyPr wrap="none" lIns="0" tIns="0" rIns="0" bIns="0" rtlCol="0">
            <a:spAutoFit/>
          </a:bodyPr>
          <a:lstStyle/>
          <a:p>
            <a:r>
              <a:rPr lang="en-US" dirty="0"/>
              <a:t>B</a:t>
            </a:r>
            <a:r>
              <a:rPr lang="en-US" baseline="-25000" dirty="0"/>
              <a:t>1</a:t>
            </a:r>
            <a:endParaRPr lang="en-US" sz="2400" baseline="-25000" dirty="0"/>
          </a:p>
        </p:txBody>
      </p:sp>
      <p:grpSp>
        <p:nvGrpSpPr>
          <p:cNvPr id="15" name="Group 14">
            <a:extLst>
              <a:ext uri="{FF2B5EF4-FFF2-40B4-BE49-F238E27FC236}">
                <a16:creationId xmlns:a16="http://schemas.microsoft.com/office/drawing/2014/main" id="{A57A3AEA-0035-EE48-AAD2-7C5204656FC5}"/>
              </a:ext>
            </a:extLst>
          </p:cNvPr>
          <p:cNvGrpSpPr/>
          <p:nvPr/>
        </p:nvGrpSpPr>
        <p:grpSpPr>
          <a:xfrm>
            <a:off x="458523" y="4934195"/>
            <a:ext cx="6859741" cy="580809"/>
            <a:chOff x="418392" y="4814032"/>
            <a:chExt cx="6859741" cy="580809"/>
          </a:xfrm>
        </p:grpSpPr>
        <p:sp>
          <p:nvSpPr>
            <p:cNvPr id="34" name="TextBox 33">
              <a:extLst>
                <a:ext uri="{FF2B5EF4-FFF2-40B4-BE49-F238E27FC236}">
                  <a16:creationId xmlns:a16="http://schemas.microsoft.com/office/drawing/2014/main" id="{24CB1E20-AB63-5E41-9A3B-254EC27FA356}"/>
                </a:ext>
              </a:extLst>
            </p:cNvPr>
            <p:cNvSpPr txBox="1"/>
            <p:nvPr/>
          </p:nvSpPr>
          <p:spPr>
            <a:xfrm>
              <a:off x="418392" y="4814032"/>
              <a:ext cx="2456698" cy="369332"/>
            </a:xfrm>
            <a:prstGeom prst="rect">
              <a:avLst/>
            </a:prstGeom>
            <a:noFill/>
          </p:spPr>
          <p:txBody>
            <a:bodyPr wrap="none" lIns="0" tIns="0" rIns="0" bIns="0" rtlCol="0">
              <a:spAutoFit/>
            </a:bodyPr>
            <a:lstStyle/>
            <a:p>
              <a:pPr indent="-182880">
                <a:buFont typeface="Arial" charset="0"/>
                <a:buChar char="•"/>
              </a:pPr>
              <a:r>
                <a:rPr lang="en-US" sz="2400" dirty="0"/>
                <a:t>Perturbation Loss:</a:t>
              </a:r>
            </a:p>
          </p:txBody>
        </p:sp>
        <p:pic>
          <p:nvPicPr>
            <p:cNvPr id="14" name="Picture 13">
              <a:extLst>
                <a:ext uri="{FF2B5EF4-FFF2-40B4-BE49-F238E27FC236}">
                  <a16:creationId xmlns:a16="http://schemas.microsoft.com/office/drawing/2014/main" id="{003B9ED0-A2DB-594B-B719-19F7742F151E}"/>
                </a:ext>
              </a:extLst>
            </p:cNvPr>
            <p:cNvPicPr>
              <a:picLocks noChangeAspect="1"/>
            </p:cNvPicPr>
            <p:nvPr/>
          </p:nvPicPr>
          <p:blipFill>
            <a:blip r:embed="rId7"/>
            <a:stretch>
              <a:fillRect/>
            </a:stretch>
          </p:blipFill>
          <p:spPr>
            <a:xfrm>
              <a:off x="3145905" y="4818252"/>
              <a:ext cx="4132228" cy="576589"/>
            </a:xfrm>
            <a:prstGeom prst="rect">
              <a:avLst/>
            </a:prstGeom>
          </p:spPr>
        </p:pic>
      </p:grpSp>
      <p:grpSp>
        <p:nvGrpSpPr>
          <p:cNvPr id="35" name="Group 34">
            <a:extLst>
              <a:ext uri="{FF2B5EF4-FFF2-40B4-BE49-F238E27FC236}">
                <a16:creationId xmlns:a16="http://schemas.microsoft.com/office/drawing/2014/main" id="{4A2AA20B-BA48-314D-832E-65F0EEECAF70}"/>
              </a:ext>
            </a:extLst>
          </p:cNvPr>
          <p:cNvGrpSpPr/>
          <p:nvPr/>
        </p:nvGrpSpPr>
        <p:grpSpPr>
          <a:xfrm>
            <a:off x="458523" y="3990234"/>
            <a:ext cx="6964774" cy="560023"/>
            <a:chOff x="418392" y="4814032"/>
            <a:chExt cx="6964774" cy="560023"/>
          </a:xfrm>
        </p:grpSpPr>
        <p:sp>
          <p:nvSpPr>
            <p:cNvPr id="36" name="TextBox 35">
              <a:extLst>
                <a:ext uri="{FF2B5EF4-FFF2-40B4-BE49-F238E27FC236}">
                  <a16:creationId xmlns:a16="http://schemas.microsoft.com/office/drawing/2014/main" id="{E7111DC2-0D30-6145-A160-0DEB170EBD86}"/>
                </a:ext>
              </a:extLst>
            </p:cNvPr>
            <p:cNvSpPr txBox="1"/>
            <p:nvPr/>
          </p:nvSpPr>
          <p:spPr>
            <a:xfrm>
              <a:off x="418392" y="4814032"/>
              <a:ext cx="2170146" cy="369332"/>
            </a:xfrm>
            <a:prstGeom prst="rect">
              <a:avLst/>
            </a:prstGeom>
            <a:noFill/>
          </p:spPr>
          <p:txBody>
            <a:bodyPr wrap="none" lIns="0" tIns="0" rIns="0" bIns="0" rtlCol="0">
              <a:spAutoFit/>
            </a:bodyPr>
            <a:lstStyle/>
            <a:p>
              <a:pPr indent="-182880">
                <a:buFont typeface="Arial" charset="0"/>
                <a:buChar char="•"/>
              </a:pPr>
              <a:r>
                <a:rPr lang="en-US" sz="2400" dirty="0"/>
                <a:t>Min-count Loss:</a:t>
              </a:r>
            </a:p>
          </p:txBody>
        </p:sp>
        <p:pic>
          <p:nvPicPr>
            <p:cNvPr id="37" name="Picture 36">
              <a:extLst>
                <a:ext uri="{FF2B5EF4-FFF2-40B4-BE49-F238E27FC236}">
                  <a16:creationId xmlns:a16="http://schemas.microsoft.com/office/drawing/2014/main" id="{0D22F681-B746-E64A-BF42-41CCDF1FDAB8}"/>
                </a:ext>
              </a:extLst>
            </p:cNvPr>
            <p:cNvPicPr>
              <a:picLocks noChangeAspect="1"/>
            </p:cNvPicPr>
            <p:nvPr/>
          </p:nvPicPr>
          <p:blipFill>
            <a:blip r:embed="rId8"/>
            <a:stretch>
              <a:fillRect/>
            </a:stretch>
          </p:blipFill>
          <p:spPr>
            <a:xfrm>
              <a:off x="3178422" y="4836690"/>
              <a:ext cx="4204744" cy="537365"/>
            </a:xfrm>
            <a:prstGeom prst="rect">
              <a:avLst/>
            </a:prstGeom>
          </p:spPr>
        </p:pic>
      </p:grpSp>
      <p:grpSp>
        <p:nvGrpSpPr>
          <p:cNvPr id="20" name="Group 19">
            <a:extLst>
              <a:ext uri="{FF2B5EF4-FFF2-40B4-BE49-F238E27FC236}">
                <a16:creationId xmlns:a16="http://schemas.microsoft.com/office/drawing/2014/main" id="{B751399E-77B7-5A47-932D-381A75A6B921}"/>
              </a:ext>
            </a:extLst>
          </p:cNvPr>
          <p:cNvGrpSpPr/>
          <p:nvPr/>
        </p:nvGrpSpPr>
        <p:grpSpPr>
          <a:xfrm>
            <a:off x="458523" y="5903162"/>
            <a:ext cx="7405404" cy="369332"/>
            <a:chOff x="458523" y="5903162"/>
            <a:chExt cx="7405404" cy="369332"/>
          </a:xfrm>
        </p:grpSpPr>
        <p:sp>
          <p:nvSpPr>
            <p:cNvPr id="6" name="TextBox 5">
              <a:extLst>
                <a:ext uri="{FF2B5EF4-FFF2-40B4-BE49-F238E27FC236}">
                  <a16:creationId xmlns:a16="http://schemas.microsoft.com/office/drawing/2014/main" id="{F190A592-6DEF-D043-ABED-D214EEDB3507}"/>
                </a:ext>
              </a:extLst>
            </p:cNvPr>
            <p:cNvSpPr txBox="1"/>
            <p:nvPr/>
          </p:nvSpPr>
          <p:spPr>
            <a:xfrm>
              <a:off x="458523" y="5903162"/>
              <a:ext cx="2255746" cy="369332"/>
            </a:xfrm>
            <a:prstGeom prst="rect">
              <a:avLst/>
            </a:prstGeom>
            <a:noFill/>
          </p:spPr>
          <p:txBody>
            <a:bodyPr wrap="none" lIns="0" tIns="0" rIns="0" bIns="0" rtlCol="0">
              <a:spAutoFit/>
            </a:bodyPr>
            <a:lstStyle/>
            <a:p>
              <a:pPr indent="-182880">
                <a:buFont typeface="Arial" charset="0"/>
                <a:buChar char="•"/>
              </a:pPr>
              <a:r>
                <a:rPr lang="en-US" sz="2400" dirty="0"/>
                <a:t>Adaptation Loss:</a:t>
              </a:r>
            </a:p>
          </p:txBody>
        </p:sp>
        <p:pic>
          <p:nvPicPr>
            <p:cNvPr id="10" name="Picture 9">
              <a:extLst>
                <a:ext uri="{FF2B5EF4-FFF2-40B4-BE49-F238E27FC236}">
                  <a16:creationId xmlns:a16="http://schemas.microsoft.com/office/drawing/2014/main" id="{C353F8BD-E496-E448-A909-1C663E3F5B88}"/>
                </a:ext>
              </a:extLst>
            </p:cNvPr>
            <p:cNvPicPr>
              <a:picLocks noChangeAspect="1"/>
            </p:cNvPicPr>
            <p:nvPr/>
          </p:nvPicPr>
          <p:blipFill>
            <a:blip r:embed="rId9"/>
            <a:stretch>
              <a:fillRect/>
            </a:stretch>
          </p:blipFill>
          <p:spPr>
            <a:xfrm>
              <a:off x="3186036" y="5939106"/>
              <a:ext cx="4677891" cy="285723"/>
            </a:xfrm>
            <a:prstGeom prst="rect">
              <a:avLst/>
            </a:prstGeom>
          </p:spPr>
        </p:pic>
      </p:grpSp>
      <p:grpSp>
        <p:nvGrpSpPr>
          <p:cNvPr id="33" name="Group 32">
            <a:extLst>
              <a:ext uri="{FF2B5EF4-FFF2-40B4-BE49-F238E27FC236}">
                <a16:creationId xmlns:a16="http://schemas.microsoft.com/office/drawing/2014/main" id="{1A6F5971-48C5-7E40-9132-4678FE773A8A}"/>
              </a:ext>
            </a:extLst>
          </p:cNvPr>
          <p:cNvGrpSpPr/>
          <p:nvPr/>
        </p:nvGrpSpPr>
        <p:grpSpPr>
          <a:xfrm>
            <a:off x="9955456" y="2689573"/>
            <a:ext cx="2121938" cy="1613041"/>
            <a:chOff x="9955456" y="2689573"/>
            <a:chExt cx="2121938" cy="1613041"/>
          </a:xfrm>
        </p:grpSpPr>
        <p:pic>
          <p:nvPicPr>
            <p:cNvPr id="38" name="Picture 37">
              <a:extLst>
                <a:ext uri="{FF2B5EF4-FFF2-40B4-BE49-F238E27FC236}">
                  <a16:creationId xmlns:a16="http://schemas.microsoft.com/office/drawing/2014/main" id="{5BE1C472-9313-3241-9F3A-B08343C74154}"/>
                </a:ext>
              </a:extLst>
            </p:cNvPr>
            <p:cNvPicPr>
              <a:picLocks noChangeAspect="1"/>
            </p:cNvPicPr>
            <p:nvPr/>
          </p:nvPicPr>
          <p:blipFill>
            <a:blip r:embed="rId10"/>
            <a:stretch>
              <a:fillRect/>
            </a:stretch>
          </p:blipFill>
          <p:spPr>
            <a:xfrm>
              <a:off x="10605956" y="3826849"/>
              <a:ext cx="1471438" cy="475765"/>
            </a:xfrm>
            <a:prstGeom prst="rect">
              <a:avLst/>
            </a:prstGeom>
          </p:spPr>
        </p:pic>
        <p:cxnSp>
          <p:nvCxnSpPr>
            <p:cNvPr id="39" name="Straight Arrow Connector 38">
              <a:extLst>
                <a:ext uri="{FF2B5EF4-FFF2-40B4-BE49-F238E27FC236}">
                  <a16:creationId xmlns:a16="http://schemas.microsoft.com/office/drawing/2014/main" id="{D51FA133-07A4-3C4A-8082-382678DC81A1}"/>
                </a:ext>
              </a:extLst>
            </p:cNvPr>
            <p:cNvCxnSpPr>
              <a:cxnSpLocks/>
              <a:endCxn id="38" idx="0"/>
            </p:cNvCxnSpPr>
            <p:nvPr/>
          </p:nvCxnSpPr>
          <p:spPr>
            <a:xfrm>
              <a:off x="9955456" y="2689573"/>
              <a:ext cx="1386219" cy="1137276"/>
            </a:xfrm>
            <a:prstGeom prst="straightConnector1">
              <a:avLst/>
            </a:prstGeom>
            <a:ln w="19050">
              <a:solidFill>
                <a:srgbClr val="00B050"/>
              </a:solidFill>
              <a:headEnd type="none" w="med" len="med"/>
              <a:tailEnd type="triangle"/>
            </a:ln>
          </p:spPr>
          <p:style>
            <a:lnRef idx="1">
              <a:schemeClr val="dk1"/>
            </a:lnRef>
            <a:fillRef idx="0">
              <a:schemeClr val="dk1"/>
            </a:fillRef>
            <a:effectRef idx="0">
              <a:schemeClr val="dk1"/>
            </a:effectRef>
            <a:fontRef idx="minor">
              <a:schemeClr val="tx1"/>
            </a:fontRef>
          </p:style>
        </p:cxnSp>
      </p:grpSp>
      <p:grpSp>
        <p:nvGrpSpPr>
          <p:cNvPr id="40" name="Group 39">
            <a:extLst>
              <a:ext uri="{FF2B5EF4-FFF2-40B4-BE49-F238E27FC236}">
                <a16:creationId xmlns:a16="http://schemas.microsoft.com/office/drawing/2014/main" id="{9AEC79FB-D77D-D346-AB57-DE8D986F1155}"/>
              </a:ext>
            </a:extLst>
          </p:cNvPr>
          <p:cNvGrpSpPr/>
          <p:nvPr/>
        </p:nvGrpSpPr>
        <p:grpSpPr>
          <a:xfrm>
            <a:off x="8822673" y="3462355"/>
            <a:ext cx="1471438" cy="795406"/>
            <a:chOff x="8822673" y="3462355"/>
            <a:chExt cx="1471438" cy="795406"/>
          </a:xfrm>
        </p:grpSpPr>
        <p:pic>
          <p:nvPicPr>
            <p:cNvPr id="41" name="Picture 40">
              <a:extLst>
                <a:ext uri="{FF2B5EF4-FFF2-40B4-BE49-F238E27FC236}">
                  <a16:creationId xmlns:a16="http://schemas.microsoft.com/office/drawing/2014/main" id="{0D1E90E5-871A-7949-A4EC-0B1325D05F99}"/>
                </a:ext>
              </a:extLst>
            </p:cNvPr>
            <p:cNvPicPr>
              <a:picLocks noChangeAspect="1"/>
            </p:cNvPicPr>
            <p:nvPr/>
          </p:nvPicPr>
          <p:blipFill>
            <a:blip r:embed="rId11"/>
            <a:stretch>
              <a:fillRect/>
            </a:stretch>
          </p:blipFill>
          <p:spPr>
            <a:xfrm>
              <a:off x="8822673" y="3781996"/>
              <a:ext cx="1471438" cy="475765"/>
            </a:xfrm>
            <a:prstGeom prst="rect">
              <a:avLst/>
            </a:prstGeom>
          </p:spPr>
        </p:pic>
        <p:cxnSp>
          <p:nvCxnSpPr>
            <p:cNvPr id="42" name="Straight Arrow Connector 41">
              <a:extLst>
                <a:ext uri="{FF2B5EF4-FFF2-40B4-BE49-F238E27FC236}">
                  <a16:creationId xmlns:a16="http://schemas.microsoft.com/office/drawing/2014/main" id="{6DC12E5D-A735-7D48-A271-39A78A3AB74A}"/>
                </a:ext>
              </a:extLst>
            </p:cNvPr>
            <p:cNvCxnSpPr>
              <a:cxnSpLocks/>
              <a:endCxn id="41" idx="0"/>
            </p:cNvCxnSpPr>
            <p:nvPr/>
          </p:nvCxnSpPr>
          <p:spPr>
            <a:xfrm flipH="1">
              <a:off x="9558392" y="3462355"/>
              <a:ext cx="467200" cy="319641"/>
            </a:xfrm>
            <a:prstGeom prst="straightConnector1">
              <a:avLst/>
            </a:prstGeom>
            <a:ln w="1905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grpSp>
      <p:grpSp>
        <p:nvGrpSpPr>
          <p:cNvPr id="46" name="Group 45">
            <a:extLst>
              <a:ext uri="{FF2B5EF4-FFF2-40B4-BE49-F238E27FC236}">
                <a16:creationId xmlns:a16="http://schemas.microsoft.com/office/drawing/2014/main" id="{CDA1484F-43E5-D441-AD0E-76202FFE3E52}"/>
              </a:ext>
            </a:extLst>
          </p:cNvPr>
          <p:cNvGrpSpPr/>
          <p:nvPr/>
        </p:nvGrpSpPr>
        <p:grpSpPr>
          <a:xfrm>
            <a:off x="8822673" y="3455845"/>
            <a:ext cx="1202918" cy="1856865"/>
            <a:chOff x="8822673" y="3455845"/>
            <a:chExt cx="1202918" cy="1856865"/>
          </a:xfrm>
        </p:grpSpPr>
        <p:pic>
          <p:nvPicPr>
            <p:cNvPr id="47" name="Picture 46" descr="Chart, surface chart&#10;&#10;Description automatically generated">
              <a:extLst>
                <a:ext uri="{FF2B5EF4-FFF2-40B4-BE49-F238E27FC236}">
                  <a16:creationId xmlns:a16="http://schemas.microsoft.com/office/drawing/2014/main" id="{A56DF42A-8128-0A49-AD72-5D8E97E044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22673" y="4793649"/>
              <a:ext cx="821408" cy="519061"/>
            </a:xfrm>
            <a:prstGeom prst="rect">
              <a:avLst/>
            </a:prstGeom>
          </p:spPr>
        </p:pic>
        <p:cxnSp>
          <p:nvCxnSpPr>
            <p:cNvPr id="48" name="Straight Arrow Connector 47">
              <a:extLst>
                <a:ext uri="{FF2B5EF4-FFF2-40B4-BE49-F238E27FC236}">
                  <a16:creationId xmlns:a16="http://schemas.microsoft.com/office/drawing/2014/main" id="{1A8FBE75-95E8-484F-BC43-BF18FAB43F67}"/>
                </a:ext>
              </a:extLst>
            </p:cNvPr>
            <p:cNvCxnSpPr>
              <a:cxnSpLocks/>
              <a:stCxn id="78" idx="2"/>
              <a:endCxn id="47" idx="3"/>
            </p:cNvCxnSpPr>
            <p:nvPr/>
          </p:nvCxnSpPr>
          <p:spPr>
            <a:xfrm flipH="1">
              <a:off x="9644081" y="3455845"/>
              <a:ext cx="381510" cy="1597335"/>
            </a:xfrm>
            <a:prstGeom prst="straightConnector1">
              <a:avLst/>
            </a:prstGeom>
            <a:ln w="19050">
              <a:solidFill>
                <a:srgbClr val="FF0000"/>
              </a:solidFill>
              <a:headEnd type="none" w="med" len="med"/>
              <a:tailEnd type="triangle"/>
            </a:ln>
          </p:spPr>
          <p:style>
            <a:lnRef idx="1">
              <a:schemeClr val="dk1"/>
            </a:lnRef>
            <a:fillRef idx="0">
              <a:schemeClr val="dk1"/>
            </a:fillRef>
            <a:effectRef idx="0">
              <a:schemeClr val="dk1"/>
            </a:effectRef>
            <a:fontRef idx="minor">
              <a:schemeClr val="tx1"/>
            </a:fontRef>
          </p:style>
        </p:cxnSp>
      </p:grpSp>
      <p:grpSp>
        <p:nvGrpSpPr>
          <p:cNvPr id="50" name="Group 49">
            <a:extLst>
              <a:ext uri="{FF2B5EF4-FFF2-40B4-BE49-F238E27FC236}">
                <a16:creationId xmlns:a16="http://schemas.microsoft.com/office/drawing/2014/main" id="{D1DAE279-7051-604A-B53F-003CFBED60BE}"/>
              </a:ext>
            </a:extLst>
          </p:cNvPr>
          <p:cNvGrpSpPr/>
          <p:nvPr/>
        </p:nvGrpSpPr>
        <p:grpSpPr>
          <a:xfrm>
            <a:off x="9955456" y="2674560"/>
            <a:ext cx="1297793" cy="2630510"/>
            <a:chOff x="9955456" y="2674560"/>
            <a:chExt cx="1297793" cy="2630510"/>
          </a:xfrm>
        </p:grpSpPr>
        <p:pic>
          <p:nvPicPr>
            <p:cNvPr id="51" name="Picture 50" descr="Chart, surface chart&#10;&#10;Description automatically generated">
              <a:extLst>
                <a:ext uri="{FF2B5EF4-FFF2-40B4-BE49-F238E27FC236}">
                  <a16:creationId xmlns:a16="http://schemas.microsoft.com/office/drawing/2014/main" id="{08D86913-ED5E-8D43-8FCF-070ADDFFE36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0633" y="4850064"/>
              <a:ext cx="682616" cy="455006"/>
            </a:xfrm>
            <a:prstGeom prst="rect">
              <a:avLst/>
            </a:prstGeom>
          </p:spPr>
        </p:pic>
        <p:cxnSp>
          <p:nvCxnSpPr>
            <p:cNvPr id="52" name="Straight Arrow Connector 51">
              <a:extLst>
                <a:ext uri="{FF2B5EF4-FFF2-40B4-BE49-F238E27FC236}">
                  <a16:creationId xmlns:a16="http://schemas.microsoft.com/office/drawing/2014/main" id="{56EBF7D4-B450-E342-9EC1-766BB798184B}"/>
                </a:ext>
              </a:extLst>
            </p:cNvPr>
            <p:cNvCxnSpPr>
              <a:cxnSpLocks/>
              <a:endCxn id="51" idx="0"/>
            </p:cNvCxnSpPr>
            <p:nvPr/>
          </p:nvCxnSpPr>
          <p:spPr>
            <a:xfrm>
              <a:off x="9955456" y="2674560"/>
              <a:ext cx="956485" cy="2175504"/>
            </a:xfrm>
            <a:prstGeom prst="straightConnector1">
              <a:avLst/>
            </a:prstGeom>
            <a:ln w="19050">
              <a:solidFill>
                <a:srgbClr val="00B050"/>
              </a:solidFill>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463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F06DE-B002-B74A-AA5A-1E637DF6FD67}"/>
              </a:ext>
            </a:extLst>
          </p:cNvPr>
          <p:cNvSpPr>
            <a:spLocks noGrp="1"/>
          </p:cNvSpPr>
          <p:nvPr>
            <p:ph idx="1"/>
          </p:nvPr>
        </p:nvSpPr>
        <p:spPr/>
        <p:txBody>
          <a:bodyPr/>
          <a:lstStyle/>
          <a:p>
            <a:r>
              <a:rPr lang="en-US" dirty="0">
                <a:solidFill>
                  <a:schemeClr val="bg1">
                    <a:lumMod val="50000"/>
                  </a:schemeClr>
                </a:solidFill>
              </a:rPr>
              <a:t>A novel method for few-shot counting</a:t>
            </a:r>
          </a:p>
          <a:p>
            <a:pPr lvl="1"/>
            <a:r>
              <a:rPr lang="en-US" dirty="0" err="1">
                <a:solidFill>
                  <a:schemeClr val="bg1">
                    <a:lumMod val="50000"/>
                  </a:schemeClr>
                </a:solidFill>
                <a:uFill>
                  <a:solidFill>
                    <a:schemeClr val="tx1"/>
                  </a:solidFill>
                </a:uFill>
              </a:rPr>
              <a:t>FamNet</a:t>
            </a:r>
            <a:r>
              <a:rPr lang="en-US" dirty="0">
                <a:solidFill>
                  <a:schemeClr val="bg1">
                    <a:lumMod val="50000"/>
                  </a:schemeClr>
                </a:solidFill>
                <a:uFill>
                  <a:solidFill>
                    <a:schemeClr val="tx1"/>
                  </a:solidFill>
                </a:uFill>
              </a:rPr>
              <a:t>: </a:t>
            </a:r>
            <a:r>
              <a:rPr lang="en-US" u="sng" dirty="0">
                <a:solidFill>
                  <a:schemeClr val="bg1">
                    <a:lumMod val="50000"/>
                  </a:schemeClr>
                </a:solidFill>
                <a:uFill>
                  <a:solidFill>
                    <a:schemeClr val="tx1"/>
                  </a:solidFill>
                </a:uFill>
              </a:rPr>
              <a:t>F</a:t>
            </a:r>
            <a:r>
              <a:rPr lang="en-US" dirty="0">
                <a:solidFill>
                  <a:schemeClr val="bg1">
                    <a:lumMod val="50000"/>
                  </a:schemeClr>
                </a:solidFill>
              </a:rPr>
              <a:t>ew-Shot </a:t>
            </a:r>
            <a:r>
              <a:rPr lang="en-US" u="sng" dirty="0">
                <a:solidFill>
                  <a:schemeClr val="bg1">
                    <a:lumMod val="50000"/>
                  </a:schemeClr>
                </a:solidFill>
                <a:uFill>
                  <a:solidFill>
                    <a:schemeClr val="tx1"/>
                  </a:solidFill>
                </a:uFill>
              </a:rPr>
              <a:t>A</a:t>
            </a:r>
            <a:r>
              <a:rPr lang="en-US" dirty="0">
                <a:solidFill>
                  <a:schemeClr val="bg1">
                    <a:lumMod val="50000"/>
                  </a:schemeClr>
                </a:solidFill>
              </a:rPr>
              <a:t>daptation And </a:t>
            </a:r>
            <a:r>
              <a:rPr lang="en-US" u="sng" dirty="0">
                <a:solidFill>
                  <a:schemeClr val="bg1">
                    <a:lumMod val="50000"/>
                  </a:schemeClr>
                </a:solidFill>
                <a:uFill>
                  <a:solidFill>
                    <a:schemeClr val="tx1"/>
                  </a:solidFill>
                </a:uFill>
              </a:rPr>
              <a:t>M</a:t>
            </a:r>
            <a:r>
              <a:rPr lang="en-US" dirty="0">
                <a:solidFill>
                  <a:schemeClr val="bg1">
                    <a:lumMod val="50000"/>
                  </a:schemeClr>
                </a:solidFill>
              </a:rPr>
              <a:t>atching </a:t>
            </a:r>
            <a:r>
              <a:rPr lang="en-US" u="sng" dirty="0">
                <a:solidFill>
                  <a:schemeClr val="bg1">
                    <a:lumMod val="50000"/>
                  </a:schemeClr>
                </a:solidFill>
                <a:uFill>
                  <a:solidFill>
                    <a:schemeClr val="tx1"/>
                  </a:solidFill>
                </a:uFill>
              </a:rPr>
              <a:t>Net</a:t>
            </a:r>
            <a:r>
              <a:rPr lang="en-US" dirty="0">
                <a:solidFill>
                  <a:schemeClr val="bg1">
                    <a:lumMod val="50000"/>
                  </a:schemeClr>
                </a:solidFill>
              </a:rPr>
              <a:t>works</a:t>
            </a:r>
          </a:p>
          <a:p>
            <a:r>
              <a:rPr lang="en-US" dirty="0">
                <a:solidFill>
                  <a:srgbClr val="C00000"/>
                </a:solidFill>
              </a:rPr>
              <a:t>A large-scale dataset for few-shot counting containing</a:t>
            </a:r>
          </a:p>
          <a:p>
            <a:pPr lvl="1"/>
            <a:r>
              <a:rPr lang="en-US" dirty="0">
                <a:solidFill>
                  <a:srgbClr val="C00000"/>
                </a:solidFill>
              </a:rPr>
              <a:t>FSC147: Few-shot Counting Dataset with 147 classes</a:t>
            </a:r>
          </a:p>
          <a:p>
            <a:r>
              <a:rPr lang="en-US" dirty="0">
                <a:solidFill>
                  <a:schemeClr val="bg1">
                    <a:lumMod val="50000"/>
                  </a:schemeClr>
                </a:solidFill>
              </a:rPr>
              <a:t>Experiments</a:t>
            </a:r>
          </a:p>
        </p:txBody>
      </p:sp>
      <p:sp>
        <p:nvSpPr>
          <p:cNvPr id="3" name="Slide Number Placeholder 2">
            <a:extLst>
              <a:ext uri="{FF2B5EF4-FFF2-40B4-BE49-F238E27FC236}">
                <a16:creationId xmlns:a16="http://schemas.microsoft.com/office/drawing/2014/main" id="{6C2BF9BA-6C5D-4445-9F42-5AA41F4FBE55}"/>
              </a:ext>
            </a:extLst>
          </p:cNvPr>
          <p:cNvSpPr>
            <a:spLocks noGrp="1"/>
          </p:cNvSpPr>
          <p:nvPr>
            <p:ph type="sldNum" sz="quarter" idx="12"/>
          </p:nvPr>
        </p:nvSpPr>
        <p:spPr/>
        <p:txBody>
          <a:bodyPr/>
          <a:lstStyle/>
          <a:p>
            <a:fld id="{1C61D857-B0CF-F041-8A1E-44C76D59D89D}" type="slidenum">
              <a:rPr lang="en-US" smtClean="0"/>
              <a:pPr/>
              <a:t>18</a:t>
            </a:fld>
            <a:endParaRPr lang="en-US" dirty="0"/>
          </a:p>
        </p:txBody>
      </p:sp>
      <p:sp>
        <p:nvSpPr>
          <p:cNvPr id="4" name="Title 3">
            <a:extLst>
              <a:ext uri="{FF2B5EF4-FFF2-40B4-BE49-F238E27FC236}">
                <a16:creationId xmlns:a16="http://schemas.microsoft.com/office/drawing/2014/main" id="{B5662225-89DC-CE45-B975-AFC4AD6F112F}"/>
              </a:ext>
            </a:extLst>
          </p:cNvPr>
          <p:cNvSpPr>
            <a:spLocks noGrp="1"/>
          </p:cNvSpPr>
          <p:nvPr>
            <p:ph type="title"/>
          </p:nvPr>
        </p:nvSpPr>
        <p:spPr/>
        <p:txBody>
          <a:bodyPr/>
          <a:lstStyle/>
          <a:p>
            <a:r>
              <a:rPr lang="en-US" dirty="0"/>
              <a:t>Talk Outline</a:t>
            </a:r>
          </a:p>
        </p:txBody>
      </p:sp>
    </p:spTree>
    <p:extLst>
      <p:ext uri="{BB962C8B-B14F-4D97-AF65-F5344CB8AC3E}">
        <p14:creationId xmlns:p14="http://schemas.microsoft.com/office/powerpoint/2010/main" val="3483200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2E2DF4-555B-8D4A-8D5F-6F54BBDAC268}"/>
              </a:ext>
            </a:extLst>
          </p:cNvPr>
          <p:cNvGrpSpPr/>
          <p:nvPr/>
        </p:nvGrpSpPr>
        <p:grpSpPr>
          <a:xfrm>
            <a:off x="4054475" y="981075"/>
            <a:ext cx="7150101" cy="4618038"/>
            <a:chOff x="4054475" y="981075"/>
            <a:chExt cx="7150101" cy="4618038"/>
          </a:xfrm>
        </p:grpSpPr>
        <p:pic>
          <p:nvPicPr>
            <p:cNvPr id="5" name="Picture 4">
              <a:extLst>
                <a:ext uri="{FF2B5EF4-FFF2-40B4-BE49-F238E27FC236}">
                  <a16:creationId xmlns:a16="http://schemas.microsoft.com/office/drawing/2014/main" id="{097C55E6-96BF-294B-901A-EC9621D1B6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54475" y="981075"/>
              <a:ext cx="1535113" cy="1536700"/>
            </a:xfrm>
            <a:prstGeom prst="rect">
              <a:avLst/>
            </a:prstGeom>
          </p:spPr>
        </p:pic>
        <p:pic>
          <p:nvPicPr>
            <p:cNvPr id="9" name="Picture 8">
              <a:extLst>
                <a:ext uri="{FF2B5EF4-FFF2-40B4-BE49-F238E27FC236}">
                  <a16:creationId xmlns:a16="http://schemas.microsoft.com/office/drawing/2014/main" id="{9F245CBE-D473-E24E-9FF0-6E2B54FFA5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54475" y="2573338"/>
              <a:ext cx="1535113" cy="1433513"/>
            </a:xfrm>
            <a:prstGeom prst="rect">
              <a:avLst/>
            </a:prstGeom>
          </p:spPr>
        </p:pic>
        <p:pic>
          <p:nvPicPr>
            <p:cNvPr id="6" name="Picture 5" descr="A person standing in a store&#10;&#10;Description automatically generated with low confidence">
              <a:extLst>
                <a:ext uri="{FF2B5EF4-FFF2-40B4-BE49-F238E27FC236}">
                  <a16:creationId xmlns:a16="http://schemas.microsoft.com/office/drawing/2014/main" id="{4E0094E4-6D57-2242-B19B-A9157C5F7E5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54475" y="4064000"/>
              <a:ext cx="1535113" cy="1535113"/>
            </a:xfrm>
            <a:prstGeom prst="rect">
              <a:avLst/>
            </a:prstGeom>
          </p:spPr>
        </p:pic>
        <p:pic>
          <p:nvPicPr>
            <p:cNvPr id="10" name="Picture 9">
              <a:extLst>
                <a:ext uri="{FF2B5EF4-FFF2-40B4-BE49-F238E27FC236}">
                  <a16:creationId xmlns:a16="http://schemas.microsoft.com/office/drawing/2014/main" id="{217F4BAC-C2BC-CC4F-82FC-04C05EF722D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45150" y="981075"/>
              <a:ext cx="2751138" cy="2751138"/>
            </a:xfrm>
            <a:prstGeom prst="rect">
              <a:avLst/>
            </a:prstGeom>
          </p:spPr>
        </p:pic>
        <p:pic>
          <p:nvPicPr>
            <p:cNvPr id="11" name="Picture 10">
              <a:extLst>
                <a:ext uri="{FF2B5EF4-FFF2-40B4-BE49-F238E27FC236}">
                  <a16:creationId xmlns:a16="http://schemas.microsoft.com/office/drawing/2014/main" id="{F497892A-7173-AA4E-9C0D-20DD8D8AB0E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453438" y="981075"/>
              <a:ext cx="2751138" cy="2751138"/>
            </a:xfrm>
            <a:prstGeom prst="rect">
              <a:avLst/>
            </a:prstGeom>
          </p:spPr>
        </p:pic>
        <p:pic>
          <p:nvPicPr>
            <p:cNvPr id="8" name="Picture 7">
              <a:extLst>
                <a:ext uri="{FF2B5EF4-FFF2-40B4-BE49-F238E27FC236}">
                  <a16:creationId xmlns:a16="http://schemas.microsoft.com/office/drawing/2014/main" id="{7BCFCE01-2C83-EF4E-A8CA-72A627A8154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45150" y="3787775"/>
              <a:ext cx="1819275" cy="1809750"/>
            </a:xfrm>
            <a:prstGeom prst="rect">
              <a:avLst/>
            </a:prstGeom>
          </p:spPr>
        </p:pic>
        <p:pic>
          <p:nvPicPr>
            <p:cNvPr id="7" name="Picture 6" descr="Scatter chart&#10;&#10;Description automatically generated">
              <a:extLst>
                <a:ext uri="{FF2B5EF4-FFF2-40B4-BE49-F238E27FC236}">
                  <a16:creationId xmlns:a16="http://schemas.microsoft.com/office/drawing/2014/main" id="{A3EC30C6-D734-5D42-B0F3-0689174F38D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21575" y="3787775"/>
              <a:ext cx="1809750" cy="1809750"/>
            </a:xfrm>
            <a:prstGeom prst="rect">
              <a:avLst/>
            </a:prstGeom>
          </p:spPr>
        </p:pic>
        <p:pic>
          <p:nvPicPr>
            <p:cNvPr id="12" name="Picture 11">
              <a:extLst>
                <a:ext uri="{FF2B5EF4-FFF2-40B4-BE49-F238E27FC236}">
                  <a16:creationId xmlns:a16="http://schemas.microsoft.com/office/drawing/2014/main" id="{741F43B8-29A0-F348-AB2A-6CA370DB61F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386888" y="3787775"/>
              <a:ext cx="1817688" cy="1809750"/>
            </a:xfrm>
            <a:prstGeom prst="rect">
              <a:avLst/>
            </a:prstGeom>
          </p:spPr>
        </p:pic>
      </p:grpSp>
      <p:sp>
        <p:nvSpPr>
          <p:cNvPr id="3" name="Slide Number Placeholder 2">
            <a:extLst>
              <a:ext uri="{FF2B5EF4-FFF2-40B4-BE49-F238E27FC236}">
                <a16:creationId xmlns:a16="http://schemas.microsoft.com/office/drawing/2014/main" id="{B8B3488A-7EAE-C249-9915-C6245C04E3CE}"/>
              </a:ext>
            </a:extLst>
          </p:cNvPr>
          <p:cNvSpPr>
            <a:spLocks noGrp="1"/>
          </p:cNvSpPr>
          <p:nvPr>
            <p:ph type="sldNum" sz="quarter" idx="12"/>
          </p:nvPr>
        </p:nvSpPr>
        <p:spPr>
          <a:xfrm>
            <a:off x="8608357" y="6356350"/>
            <a:ext cx="2742486" cy="365125"/>
          </a:xfrm>
        </p:spPr>
        <p:txBody>
          <a:bodyPr vert="horz" lIns="91440" tIns="45720" rIns="91440" bIns="45720" rtlCol="0" anchor="ctr">
            <a:normAutofit/>
          </a:bodyPr>
          <a:lstStyle/>
          <a:p>
            <a:pPr defTabSz="914400">
              <a:spcAft>
                <a:spcPts val="600"/>
              </a:spcAft>
            </a:pPr>
            <a:fld id="{1C61D857-B0CF-F041-8A1E-44C76D59D89D}" type="slidenum">
              <a:rPr lang="en-US" sz="1200" smtClean="0">
                <a:solidFill>
                  <a:schemeClr val="tx1">
                    <a:alpha val="80000"/>
                  </a:schemeClr>
                </a:solidFill>
              </a:rPr>
              <a:pPr defTabSz="914400">
                <a:spcAft>
                  <a:spcPts val="600"/>
                </a:spcAft>
              </a:pPr>
              <a:t>19</a:t>
            </a:fld>
            <a:endParaRPr lang="en-US" sz="1200">
              <a:solidFill>
                <a:schemeClr val="tx1">
                  <a:alpha val="80000"/>
                </a:schemeClr>
              </a:solidFill>
            </a:endParaRPr>
          </a:p>
        </p:txBody>
      </p:sp>
      <p:sp>
        <p:nvSpPr>
          <p:cNvPr id="4" name="Title 3">
            <a:extLst>
              <a:ext uri="{FF2B5EF4-FFF2-40B4-BE49-F238E27FC236}">
                <a16:creationId xmlns:a16="http://schemas.microsoft.com/office/drawing/2014/main" id="{D6D469BC-2704-A94D-B57A-1F127FE3CCC9}"/>
              </a:ext>
            </a:extLst>
          </p:cNvPr>
          <p:cNvSpPr>
            <a:spLocks noGrp="1"/>
          </p:cNvSpPr>
          <p:nvPr>
            <p:ph type="title"/>
          </p:nvPr>
        </p:nvSpPr>
        <p:spPr>
          <a:xfrm>
            <a:off x="694329" y="1918701"/>
            <a:ext cx="2742485" cy="2743200"/>
          </a:xfrm>
          <a:prstGeom prst="ellipse">
            <a:avLst/>
          </a:prstGeom>
          <a:solidFill>
            <a:srgbClr val="7B7B7B"/>
          </a:solidFill>
          <a:ln w="174625" cmpd="thinThick">
            <a:solidFill>
              <a:srgbClr val="7B7B7B"/>
            </a:solidFill>
          </a:ln>
        </p:spPr>
        <p:txBody>
          <a:bodyPr vert="horz" lIns="91440" tIns="45720" rIns="91440" bIns="45720" rtlCol="0" anchor="ctr">
            <a:normAutofit/>
          </a:bodyPr>
          <a:lstStyle/>
          <a:p>
            <a:pPr algn="ctr" defTabSz="914400">
              <a:lnSpc>
                <a:spcPct val="90000"/>
              </a:lnSpc>
            </a:pPr>
            <a:r>
              <a:rPr lang="en-US" sz="2600" kern="1200">
                <a:solidFill>
                  <a:srgbClr val="FFFFFF"/>
                </a:solidFill>
                <a:latin typeface="+mj-lt"/>
                <a:ea typeface="+mj-ea"/>
                <a:cs typeface="+mj-cs"/>
              </a:rPr>
              <a:t>Few-Shot Counting Dataset (FSC-147)</a:t>
            </a:r>
            <a:endParaRPr lang="en-US" sz="2600" kern="1200" dirty="0">
              <a:solidFill>
                <a:srgbClr val="FFFFFF"/>
              </a:solidFill>
              <a:latin typeface="+mj-lt"/>
              <a:ea typeface="+mj-ea"/>
              <a:cs typeface="+mj-cs"/>
            </a:endParaRPr>
          </a:p>
        </p:txBody>
      </p:sp>
      <p:sp>
        <p:nvSpPr>
          <p:cNvPr id="13" name="TextBox 12">
            <a:extLst>
              <a:ext uri="{FF2B5EF4-FFF2-40B4-BE49-F238E27FC236}">
                <a16:creationId xmlns:a16="http://schemas.microsoft.com/office/drawing/2014/main" id="{B06B0CDE-8D4B-0543-AF6F-54E8D2F7F1A5}"/>
              </a:ext>
            </a:extLst>
          </p:cNvPr>
          <p:cNvSpPr txBox="1"/>
          <p:nvPr/>
        </p:nvSpPr>
        <p:spPr>
          <a:xfrm>
            <a:off x="5196064" y="5802352"/>
            <a:ext cx="5087290" cy="553998"/>
          </a:xfrm>
          <a:prstGeom prst="rect">
            <a:avLst/>
          </a:prstGeom>
          <a:solidFill>
            <a:srgbClr val="FFFF00"/>
          </a:solidFill>
        </p:spPr>
        <p:txBody>
          <a:bodyPr wrap="none" lIns="0" tIns="0" rIns="0" bIns="0" rtlCol="0">
            <a:spAutoFit/>
          </a:bodyPr>
          <a:lstStyle/>
          <a:p>
            <a:r>
              <a:rPr lang="en-US" sz="3600" dirty="0">
                <a:solidFill>
                  <a:schemeClr val="bg1"/>
                </a:solidFill>
              </a:rPr>
              <a:t>6315 images, 344K objects </a:t>
            </a:r>
          </a:p>
        </p:txBody>
      </p:sp>
    </p:spTree>
    <p:extLst>
      <p:ext uri="{BB962C8B-B14F-4D97-AF65-F5344CB8AC3E}">
        <p14:creationId xmlns:p14="http://schemas.microsoft.com/office/powerpoint/2010/main" val="108634204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61D857-B0CF-F041-8A1E-44C76D59D89D}" type="slidenum">
              <a:rPr lang="en-US" smtClean="0"/>
              <a:pPr/>
              <a:t>2</a:t>
            </a:fld>
            <a:endParaRPr lang="en-US" dirty="0"/>
          </a:p>
        </p:txBody>
      </p:sp>
      <p:sp>
        <p:nvSpPr>
          <p:cNvPr id="4" name="Title 3"/>
          <p:cNvSpPr>
            <a:spLocks noGrp="1"/>
          </p:cNvSpPr>
          <p:nvPr>
            <p:ph type="title"/>
          </p:nvPr>
        </p:nvSpPr>
        <p:spPr/>
        <p:txBody>
          <a:bodyPr/>
          <a:lstStyle/>
          <a:p>
            <a:r>
              <a:rPr lang="en-US" dirty="0"/>
              <a:t>Have you ever wondered?</a:t>
            </a:r>
          </a:p>
        </p:txBody>
      </p:sp>
      <p:pic>
        <p:nvPicPr>
          <p:cNvPr id="6" name="Picture 5" descr="A group of birds flying in the sky&#10;&#10;Description automatically generated with medium confidence">
            <a:extLst>
              <a:ext uri="{FF2B5EF4-FFF2-40B4-BE49-F238E27FC236}">
                <a16:creationId xmlns:a16="http://schemas.microsoft.com/office/drawing/2014/main" id="{6CAA555F-18AC-634F-9E9A-4E249A93766C}"/>
              </a:ext>
            </a:extLst>
          </p:cNvPr>
          <p:cNvPicPr>
            <a:picLocks noChangeAspect="1"/>
          </p:cNvPicPr>
          <p:nvPr/>
        </p:nvPicPr>
        <p:blipFill>
          <a:blip r:embed="rId3"/>
          <a:stretch>
            <a:fillRect/>
          </a:stretch>
        </p:blipFill>
        <p:spPr>
          <a:xfrm>
            <a:off x="160499" y="769727"/>
            <a:ext cx="3672697" cy="2811673"/>
          </a:xfrm>
          <a:prstGeom prst="rect">
            <a:avLst/>
          </a:prstGeom>
        </p:spPr>
      </p:pic>
      <p:pic>
        <p:nvPicPr>
          <p:cNvPr id="7" name="Picture 6" descr="A picture containing building, outdoor, city, government building&#10;&#10;Description automatically generated">
            <a:extLst>
              <a:ext uri="{FF2B5EF4-FFF2-40B4-BE49-F238E27FC236}">
                <a16:creationId xmlns:a16="http://schemas.microsoft.com/office/drawing/2014/main" id="{F6F4CD0F-58F9-784A-9C70-4DBE25CFC3F6}"/>
              </a:ext>
            </a:extLst>
          </p:cNvPr>
          <p:cNvPicPr>
            <a:picLocks noChangeAspect="1"/>
          </p:cNvPicPr>
          <p:nvPr/>
        </p:nvPicPr>
        <p:blipFill>
          <a:blip r:embed="rId4"/>
          <a:stretch>
            <a:fillRect/>
          </a:stretch>
        </p:blipFill>
        <p:spPr>
          <a:xfrm>
            <a:off x="3948393" y="762726"/>
            <a:ext cx="4052607" cy="2811673"/>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BCCBE5FE-6269-6D4E-8AF5-9DD95B46C1B3}"/>
              </a:ext>
            </a:extLst>
          </p:cNvPr>
          <p:cNvPicPr>
            <a:picLocks noChangeAspect="1"/>
          </p:cNvPicPr>
          <p:nvPr/>
        </p:nvPicPr>
        <p:blipFill>
          <a:blip r:embed="rId5"/>
          <a:stretch>
            <a:fillRect/>
          </a:stretch>
        </p:blipFill>
        <p:spPr>
          <a:xfrm>
            <a:off x="8116198" y="762726"/>
            <a:ext cx="3961502" cy="5671326"/>
          </a:xfrm>
          <a:prstGeom prst="rect">
            <a:avLst/>
          </a:prstGeom>
        </p:spPr>
      </p:pic>
      <p:pic>
        <p:nvPicPr>
          <p:cNvPr id="13" name="Picture 12" descr="A person standing in front of a shelf of books&#10;&#10;Description automatically generated with low confidence">
            <a:extLst>
              <a:ext uri="{FF2B5EF4-FFF2-40B4-BE49-F238E27FC236}">
                <a16:creationId xmlns:a16="http://schemas.microsoft.com/office/drawing/2014/main" id="{133B55C9-CA06-294E-9AE5-32C3A67EF9D8}"/>
              </a:ext>
            </a:extLst>
          </p:cNvPr>
          <p:cNvPicPr>
            <a:picLocks noChangeAspect="1"/>
          </p:cNvPicPr>
          <p:nvPr/>
        </p:nvPicPr>
        <p:blipFill>
          <a:blip r:embed="rId6"/>
          <a:stretch>
            <a:fillRect/>
          </a:stretch>
        </p:blipFill>
        <p:spPr>
          <a:xfrm>
            <a:off x="3948391" y="3741472"/>
            <a:ext cx="4052607" cy="2692580"/>
          </a:xfrm>
          <a:prstGeom prst="rect">
            <a:avLst/>
          </a:prstGeom>
        </p:spPr>
      </p:pic>
      <p:pic>
        <p:nvPicPr>
          <p:cNvPr id="5" name="Picture 4" descr="A large crowd of people in front of a building with flags&#10;&#10;Description automatically generated with medium confidence">
            <a:extLst>
              <a:ext uri="{FF2B5EF4-FFF2-40B4-BE49-F238E27FC236}">
                <a16:creationId xmlns:a16="http://schemas.microsoft.com/office/drawing/2014/main" id="{5D48D644-1DB4-7844-9DF4-185056068FFD}"/>
              </a:ext>
            </a:extLst>
          </p:cNvPr>
          <p:cNvPicPr>
            <a:picLocks noChangeAspect="1"/>
          </p:cNvPicPr>
          <p:nvPr/>
        </p:nvPicPr>
        <p:blipFill>
          <a:blip r:embed="rId7"/>
          <a:stretch>
            <a:fillRect/>
          </a:stretch>
        </p:blipFill>
        <p:spPr>
          <a:xfrm>
            <a:off x="160499" y="3741471"/>
            <a:ext cx="3691506" cy="2692579"/>
          </a:xfrm>
          <a:prstGeom prst="rect">
            <a:avLst/>
          </a:prstGeom>
        </p:spPr>
      </p:pic>
    </p:spTree>
    <p:extLst>
      <p:ext uri="{BB962C8B-B14F-4D97-AF65-F5344CB8AC3E}">
        <p14:creationId xmlns:p14="http://schemas.microsoft.com/office/powerpoint/2010/main" val="97207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DEF798E0-B95D-6D45-912B-09C214ACADD3}"/>
              </a:ext>
            </a:extLst>
          </p:cNvPr>
          <p:cNvPicPr>
            <a:picLocks noGrp="1" noChangeAspect="1"/>
          </p:cNvPicPr>
          <p:nvPr>
            <p:ph idx="1"/>
          </p:nvPr>
        </p:nvPicPr>
        <p:blipFill>
          <a:blip r:embed="rId3"/>
          <a:stretch>
            <a:fillRect/>
          </a:stretch>
        </p:blipFill>
        <p:spPr>
          <a:xfrm>
            <a:off x="418391" y="966577"/>
            <a:ext cx="7494521" cy="5535427"/>
          </a:xfrm>
          <a:ln>
            <a:solidFill>
              <a:schemeClr val="tx1">
                <a:lumMod val="65000"/>
                <a:lumOff val="35000"/>
              </a:schemeClr>
            </a:solidFill>
          </a:ln>
        </p:spPr>
      </p:pic>
      <p:sp>
        <p:nvSpPr>
          <p:cNvPr id="3" name="Slide Number Placeholder 2">
            <a:extLst>
              <a:ext uri="{FF2B5EF4-FFF2-40B4-BE49-F238E27FC236}">
                <a16:creationId xmlns:a16="http://schemas.microsoft.com/office/drawing/2014/main" id="{EE3F03E3-F1BD-F848-AD9D-9447629CF084}"/>
              </a:ext>
            </a:extLst>
          </p:cNvPr>
          <p:cNvSpPr>
            <a:spLocks noGrp="1"/>
          </p:cNvSpPr>
          <p:nvPr>
            <p:ph type="sldNum" sz="quarter" idx="12"/>
          </p:nvPr>
        </p:nvSpPr>
        <p:spPr/>
        <p:txBody>
          <a:bodyPr/>
          <a:lstStyle/>
          <a:p>
            <a:fld id="{1C61D857-B0CF-F041-8A1E-44C76D59D89D}" type="slidenum">
              <a:rPr lang="en-US" smtClean="0"/>
              <a:pPr/>
              <a:t>20</a:t>
            </a:fld>
            <a:endParaRPr lang="en-US" dirty="0"/>
          </a:p>
        </p:txBody>
      </p:sp>
      <p:sp>
        <p:nvSpPr>
          <p:cNvPr id="4" name="Title 3">
            <a:extLst>
              <a:ext uri="{FF2B5EF4-FFF2-40B4-BE49-F238E27FC236}">
                <a16:creationId xmlns:a16="http://schemas.microsoft.com/office/drawing/2014/main" id="{FD94170E-EC17-CD46-9DEC-D8147BD2DCD8}"/>
              </a:ext>
            </a:extLst>
          </p:cNvPr>
          <p:cNvSpPr>
            <a:spLocks noGrp="1"/>
          </p:cNvSpPr>
          <p:nvPr>
            <p:ph type="title"/>
          </p:nvPr>
        </p:nvSpPr>
        <p:spPr/>
        <p:txBody>
          <a:bodyPr/>
          <a:lstStyle/>
          <a:p>
            <a:r>
              <a:rPr lang="en-US" dirty="0"/>
              <a:t>Data Source</a:t>
            </a:r>
          </a:p>
        </p:txBody>
      </p:sp>
      <p:sp>
        <p:nvSpPr>
          <p:cNvPr id="7" name="TextBox 6">
            <a:extLst>
              <a:ext uri="{FF2B5EF4-FFF2-40B4-BE49-F238E27FC236}">
                <a16:creationId xmlns:a16="http://schemas.microsoft.com/office/drawing/2014/main" id="{2B5342BE-8626-7640-99F5-0FDEACA24E0E}"/>
              </a:ext>
            </a:extLst>
          </p:cNvPr>
          <p:cNvSpPr txBox="1"/>
          <p:nvPr/>
        </p:nvSpPr>
        <p:spPr>
          <a:xfrm>
            <a:off x="1624615" y="984333"/>
            <a:ext cx="2831976" cy="276999"/>
          </a:xfrm>
          <a:prstGeom prst="rect">
            <a:avLst/>
          </a:prstGeom>
          <a:solidFill>
            <a:schemeClr val="bg1"/>
          </a:solidFill>
        </p:spPr>
        <p:txBody>
          <a:bodyPr wrap="square" lIns="0" tIns="0" rIns="0" bIns="0" rtlCol="0">
            <a:spAutoFit/>
          </a:bodyPr>
          <a:lstStyle/>
          <a:p>
            <a:r>
              <a:rPr lang="en-US" sz="1800" dirty="0"/>
              <a:t>Flock of birds</a:t>
            </a:r>
          </a:p>
        </p:txBody>
      </p:sp>
      <p:sp>
        <p:nvSpPr>
          <p:cNvPr id="8" name="TextBox 7">
            <a:extLst>
              <a:ext uri="{FF2B5EF4-FFF2-40B4-BE49-F238E27FC236}">
                <a16:creationId xmlns:a16="http://schemas.microsoft.com/office/drawing/2014/main" id="{E6FAD81D-CBCE-E549-9F3B-8BBA29A13079}"/>
              </a:ext>
            </a:extLst>
          </p:cNvPr>
          <p:cNvSpPr txBox="1"/>
          <p:nvPr/>
        </p:nvSpPr>
        <p:spPr>
          <a:xfrm>
            <a:off x="8246841" y="1265475"/>
            <a:ext cx="3523593" cy="923330"/>
          </a:xfrm>
          <a:prstGeom prst="rect">
            <a:avLst/>
          </a:prstGeom>
          <a:noFill/>
        </p:spPr>
        <p:txBody>
          <a:bodyPr wrap="none" lIns="0" tIns="0" rIns="0" bIns="0" rtlCol="0">
            <a:spAutoFit/>
          </a:bodyPr>
          <a:lstStyle/>
          <a:p>
            <a:r>
              <a:rPr lang="en-US" dirty="0"/>
              <a:t>Search keyword:</a:t>
            </a:r>
          </a:p>
          <a:p>
            <a:r>
              <a:rPr lang="en-US" sz="1800" dirty="0"/>
              <a:t>Quantity Adjective + Object Category </a:t>
            </a:r>
          </a:p>
          <a:p>
            <a:endParaRPr lang="en-US" sz="1800" dirty="0"/>
          </a:p>
        </p:txBody>
      </p:sp>
      <p:sp>
        <p:nvSpPr>
          <p:cNvPr id="9" name="TextBox 8">
            <a:extLst>
              <a:ext uri="{FF2B5EF4-FFF2-40B4-BE49-F238E27FC236}">
                <a16:creationId xmlns:a16="http://schemas.microsoft.com/office/drawing/2014/main" id="{E755A63F-9ECD-9040-A098-9110BDF178B0}"/>
              </a:ext>
            </a:extLst>
          </p:cNvPr>
          <p:cNvSpPr txBox="1"/>
          <p:nvPr/>
        </p:nvSpPr>
        <p:spPr>
          <a:xfrm>
            <a:off x="8246841" y="2188805"/>
            <a:ext cx="2393989" cy="2585323"/>
          </a:xfrm>
          <a:prstGeom prst="rect">
            <a:avLst/>
          </a:prstGeom>
          <a:noFill/>
        </p:spPr>
        <p:txBody>
          <a:bodyPr wrap="none" lIns="0" tIns="0" rIns="0" bIns="0" rtlCol="0">
            <a:spAutoFit/>
          </a:bodyPr>
          <a:lstStyle/>
          <a:p>
            <a:r>
              <a:rPr lang="en-US" dirty="0"/>
              <a:t>Example keywords:</a:t>
            </a:r>
          </a:p>
          <a:p>
            <a:pPr marL="285750" indent="-285750">
              <a:buFont typeface="Arial" panose="020B0604020202020204" pitchFamily="34" charset="0"/>
              <a:buChar char="•"/>
            </a:pPr>
            <a:r>
              <a:rPr lang="en-US" sz="1800" dirty="0"/>
              <a:t>Flock of birds</a:t>
            </a:r>
          </a:p>
          <a:p>
            <a:pPr marL="285750" indent="-285750">
              <a:buFont typeface="Arial" panose="020B0604020202020204" pitchFamily="34" charset="0"/>
              <a:buChar char="•"/>
            </a:pPr>
            <a:r>
              <a:rPr lang="en-US" sz="1800" dirty="0"/>
              <a:t>Stack of plates</a:t>
            </a:r>
          </a:p>
          <a:p>
            <a:pPr marL="285750" indent="-285750">
              <a:buFont typeface="Arial" panose="020B0604020202020204" pitchFamily="34" charset="0"/>
              <a:buChar char="•"/>
            </a:pPr>
            <a:r>
              <a:rPr lang="en-US" sz="1800" dirty="0"/>
              <a:t>Shelf of books</a:t>
            </a:r>
          </a:p>
          <a:p>
            <a:pPr marL="285750" indent="-285750">
              <a:buFont typeface="Arial" panose="020B0604020202020204" pitchFamily="34" charset="0"/>
              <a:buChar char="•"/>
            </a:pPr>
            <a:r>
              <a:rPr lang="en-US" sz="1800" dirty="0"/>
              <a:t>Row of boats</a:t>
            </a:r>
          </a:p>
          <a:p>
            <a:pPr marL="285750" indent="-285750">
              <a:buFont typeface="Arial" panose="020B0604020202020204" pitchFamily="34" charset="0"/>
              <a:buChar char="•"/>
            </a:pPr>
            <a:r>
              <a:rPr lang="en-US" sz="1800" dirty="0"/>
              <a:t>Pile of oranges</a:t>
            </a:r>
          </a:p>
          <a:p>
            <a:pPr marL="285750" indent="-285750">
              <a:buFont typeface="Arial" panose="020B0604020202020204" pitchFamily="34" charset="0"/>
              <a:buChar char="•"/>
            </a:pPr>
            <a:r>
              <a:rPr lang="en-US" sz="1800" dirty="0"/>
              <a:t>Crowd of people</a:t>
            </a:r>
          </a:p>
          <a:p>
            <a:pPr marL="285750" indent="-285750">
              <a:buFont typeface="Arial" panose="020B0604020202020204" pitchFamily="34" charset="0"/>
              <a:buChar char="•"/>
            </a:pPr>
            <a:r>
              <a:rPr lang="en-US" sz="1800" dirty="0"/>
              <a:t>Many coins </a:t>
            </a:r>
          </a:p>
          <a:p>
            <a:pPr marL="285750" indent="-285750">
              <a:buFont typeface="Arial" panose="020B0604020202020204" pitchFamily="34" charset="0"/>
              <a:buChar char="•"/>
            </a:pPr>
            <a:r>
              <a:rPr lang="en-US" sz="1800" dirty="0"/>
              <a:t>Lot of pencils</a:t>
            </a:r>
          </a:p>
        </p:txBody>
      </p:sp>
    </p:spTree>
    <p:extLst>
      <p:ext uri="{BB962C8B-B14F-4D97-AF65-F5344CB8AC3E}">
        <p14:creationId xmlns:p14="http://schemas.microsoft.com/office/powerpoint/2010/main" val="26289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6261F6-A851-0A41-9589-88F2D567D1FA}"/>
              </a:ext>
            </a:extLst>
          </p:cNvPr>
          <p:cNvSpPr>
            <a:spLocks noGrp="1"/>
          </p:cNvSpPr>
          <p:nvPr>
            <p:ph type="sldNum" sz="quarter" idx="12"/>
          </p:nvPr>
        </p:nvSpPr>
        <p:spPr/>
        <p:txBody>
          <a:bodyPr/>
          <a:lstStyle/>
          <a:p>
            <a:fld id="{1C61D857-B0CF-F041-8A1E-44C76D59D89D}" type="slidenum">
              <a:rPr lang="en-US" smtClean="0"/>
              <a:pPr/>
              <a:t>21</a:t>
            </a:fld>
            <a:endParaRPr lang="en-US" dirty="0"/>
          </a:p>
        </p:txBody>
      </p:sp>
      <p:sp>
        <p:nvSpPr>
          <p:cNvPr id="4" name="Title 3">
            <a:extLst>
              <a:ext uri="{FF2B5EF4-FFF2-40B4-BE49-F238E27FC236}">
                <a16:creationId xmlns:a16="http://schemas.microsoft.com/office/drawing/2014/main" id="{963BE5D5-ED4B-0041-AEEB-2D0470C1BAFE}"/>
              </a:ext>
            </a:extLst>
          </p:cNvPr>
          <p:cNvSpPr>
            <a:spLocks noGrp="1"/>
          </p:cNvSpPr>
          <p:nvPr>
            <p:ph type="title"/>
          </p:nvPr>
        </p:nvSpPr>
        <p:spPr/>
        <p:txBody>
          <a:bodyPr/>
          <a:lstStyle/>
          <a:p>
            <a:r>
              <a:rPr lang="en-US" dirty="0"/>
              <a:t>Categories and Super-categories</a:t>
            </a:r>
          </a:p>
        </p:txBody>
      </p:sp>
      <p:pic>
        <p:nvPicPr>
          <p:cNvPr id="7" name="Picture 6">
            <a:extLst>
              <a:ext uri="{FF2B5EF4-FFF2-40B4-BE49-F238E27FC236}">
                <a16:creationId xmlns:a16="http://schemas.microsoft.com/office/drawing/2014/main" id="{D3BB70F4-2BC7-CE40-9CDA-5162033A07B1}"/>
              </a:ext>
            </a:extLst>
          </p:cNvPr>
          <p:cNvPicPr>
            <a:picLocks noChangeAspect="1"/>
          </p:cNvPicPr>
          <p:nvPr/>
        </p:nvPicPr>
        <p:blipFill>
          <a:blip r:embed="rId3"/>
          <a:stretch>
            <a:fillRect/>
          </a:stretch>
        </p:blipFill>
        <p:spPr>
          <a:xfrm>
            <a:off x="418392" y="1379302"/>
            <a:ext cx="5343134" cy="5098677"/>
          </a:xfrm>
          <a:prstGeom prst="rect">
            <a:avLst/>
          </a:prstGeom>
        </p:spPr>
      </p:pic>
      <p:graphicFrame>
        <p:nvGraphicFramePr>
          <p:cNvPr id="5" name="Table 5">
            <a:extLst>
              <a:ext uri="{FF2B5EF4-FFF2-40B4-BE49-F238E27FC236}">
                <a16:creationId xmlns:a16="http://schemas.microsoft.com/office/drawing/2014/main" id="{143FBA3A-397C-6748-AB2E-C6C1E903935D}"/>
              </a:ext>
            </a:extLst>
          </p:cNvPr>
          <p:cNvGraphicFramePr>
            <a:graphicFrameLocks noGrp="1"/>
          </p:cNvGraphicFramePr>
          <p:nvPr>
            <p:extLst>
              <p:ext uri="{D42A27DB-BD31-4B8C-83A1-F6EECF244321}">
                <p14:modId xmlns:p14="http://schemas.microsoft.com/office/powerpoint/2010/main" val="296003774"/>
              </p:ext>
            </p:extLst>
          </p:nvPr>
        </p:nvGraphicFramePr>
        <p:xfrm>
          <a:off x="6560558" y="3372380"/>
          <a:ext cx="4700377" cy="1112520"/>
        </p:xfrm>
        <a:graphic>
          <a:graphicData uri="http://schemas.openxmlformats.org/drawingml/2006/table">
            <a:tbl>
              <a:tblPr firstRow="1" bandRow="1">
                <a:tableStyleId>{5C22544A-7EE6-4342-B048-85BDC9FD1C3A}</a:tableStyleId>
              </a:tblPr>
              <a:tblGrid>
                <a:gridCol w="1214946">
                  <a:extLst>
                    <a:ext uri="{9D8B030D-6E8A-4147-A177-3AD203B41FA5}">
                      <a16:colId xmlns:a16="http://schemas.microsoft.com/office/drawing/2014/main" val="752905350"/>
                    </a:ext>
                  </a:extLst>
                </a:gridCol>
                <a:gridCol w="698818">
                  <a:extLst>
                    <a:ext uri="{9D8B030D-6E8A-4147-A177-3AD203B41FA5}">
                      <a16:colId xmlns:a16="http://schemas.microsoft.com/office/drawing/2014/main" val="412518257"/>
                    </a:ext>
                  </a:extLst>
                </a:gridCol>
                <a:gridCol w="702691">
                  <a:extLst>
                    <a:ext uri="{9D8B030D-6E8A-4147-A177-3AD203B41FA5}">
                      <a16:colId xmlns:a16="http://schemas.microsoft.com/office/drawing/2014/main" val="2175508"/>
                    </a:ext>
                  </a:extLst>
                </a:gridCol>
                <a:gridCol w="1193673">
                  <a:extLst>
                    <a:ext uri="{9D8B030D-6E8A-4147-A177-3AD203B41FA5}">
                      <a16:colId xmlns:a16="http://schemas.microsoft.com/office/drawing/2014/main" val="3575437181"/>
                    </a:ext>
                  </a:extLst>
                </a:gridCol>
                <a:gridCol w="890249">
                  <a:extLst>
                    <a:ext uri="{9D8B030D-6E8A-4147-A177-3AD203B41FA5}">
                      <a16:colId xmlns:a16="http://schemas.microsoft.com/office/drawing/2014/main" val="150871686"/>
                    </a:ext>
                  </a:extLst>
                </a:gridCol>
              </a:tblGrid>
              <a:tr h="370840">
                <a:tc>
                  <a:txBody>
                    <a:bodyPr/>
                    <a:lstStyle/>
                    <a:p>
                      <a:endParaRPr lang="en-US" dirty="0"/>
                    </a:p>
                  </a:txBody>
                  <a:tcPr/>
                </a:tc>
                <a:tc>
                  <a:txBody>
                    <a:bodyPr/>
                    <a:lstStyle/>
                    <a:p>
                      <a:pPr algn="ctr"/>
                      <a:r>
                        <a:rPr lang="en-US" dirty="0"/>
                        <a:t>Total</a:t>
                      </a:r>
                    </a:p>
                  </a:txBody>
                  <a:tcPr/>
                </a:tc>
                <a:tc>
                  <a:txBody>
                    <a:bodyPr/>
                    <a:lstStyle/>
                    <a:p>
                      <a:pPr algn="ctr"/>
                      <a:r>
                        <a:rPr lang="en-US" dirty="0"/>
                        <a:t>Train</a:t>
                      </a:r>
                    </a:p>
                  </a:txBody>
                  <a:tcPr/>
                </a:tc>
                <a:tc>
                  <a:txBody>
                    <a:bodyPr/>
                    <a:lstStyle/>
                    <a:p>
                      <a:pPr algn="ctr"/>
                      <a:r>
                        <a:rPr lang="en-US" dirty="0"/>
                        <a:t>Validation</a:t>
                      </a:r>
                    </a:p>
                  </a:txBody>
                  <a:tcPr/>
                </a:tc>
                <a:tc>
                  <a:txBody>
                    <a:bodyPr/>
                    <a:lstStyle/>
                    <a:p>
                      <a:pPr algn="ctr"/>
                      <a:r>
                        <a:rPr lang="en-US" dirty="0"/>
                        <a:t>Test</a:t>
                      </a:r>
                    </a:p>
                  </a:txBody>
                  <a:tcPr/>
                </a:tc>
                <a:extLst>
                  <a:ext uri="{0D108BD9-81ED-4DB2-BD59-A6C34878D82A}">
                    <a16:rowId xmlns:a16="http://schemas.microsoft.com/office/drawing/2014/main" val="2437669328"/>
                  </a:ext>
                </a:extLst>
              </a:tr>
              <a:tr h="370840">
                <a:tc>
                  <a:txBody>
                    <a:bodyPr/>
                    <a:lstStyle/>
                    <a:p>
                      <a:r>
                        <a:rPr lang="en-US" dirty="0"/>
                        <a:t>Images</a:t>
                      </a:r>
                    </a:p>
                  </a:txBody>
                  <a:tcPr/>
                </a:tc>
                <a:tc>
                  <a:txBody>
                    <a:bodyPr/>
                    <a:lstStyle/>
                    <a:p>
                      <a:pPr algn="ctr"/>
                      <a:r>
                        <a:rPr lang="en-US" dirty="0"/>
                        <a:t>6135</a:t>
                      </a:r>
                    </a:p>
                  </a:txBody>
                  <a:tcPr/>
                </a:tc>
                <a:tc>
                  <a:txBody>
                    <a:bodyPr/>
                    <a:lstStyle/>
                    <a:p>
                      <a:pPr algn="ctr"/>
                      <a:r>
                        <a:rPr lang="en-US" dirty="0"/>
                        <a:t>3659</a:t>
                      </a:r>
                    </a:p>
                  </a:txBody>
                  <a:tcPr/>
                </a:tc>
                <a:tc>
                  <a:txBody>
                    <a:bodyPr/>
                    <a:lstStyle/>
                    <a:p>
                      <a:pPr algn="ctr"/>
                      <a:r>
                        <a:rPr lang="en-US" dirty="0"/>
                        <a:t>1286</a:t>
                      </a:r>
                    </a:p>
                  </a:txBody>
                  <a:tcPr/>
                </a:tc>
                <a:tc>
                  <a:txBody>
                    <a:bodyPr/>
                    <a:lstStyle/>
                    <a:p>
                      <a:pPr algn="ctr"/>
                      <a:r>
                        <a:rPr lang="en-US" dirty="0"/>
                        <a:t>1190</a:t>
                      </a:r>
                    </a:p>
                  </a:txBody>
                  <a:tcPr/>
                </a:tc>
                <a:extLst>
                  <a:ext uri="{0D108BD9-81ED-4DB2-BD59-A6C34878D82A}">
                    <a16:rowId xmlns:a16="http://schemas.microsoft.com/office/drawing/2014/main" val="4279982416"/>
                  </a:ext>
                </a:extLst>
              </a:tr>
              <a:tr h="370840">
                <a:tc>
                  <a:txBody>
                    <a:bodyPr/>
                    <a:lstStyle/>
                    <a:p>
                      <a:r>
                        <a:rPr lang="en-US" dirty="0"/>
                        <a:t>Categories</a:t>
                      </a:r>
                    </a:p>
                  </a:txBody>
                  <a:tcPr/>
                </a:tc>
                <a:tc>
                  <a:txBody>
                    <a:bodyPr/>
                    <a:lstStyle/>
                    <a:p>
                      <a:pPr algn="ctr"/>
                      <a:r>
                        <a:rPr lang="en-US" dirty="0"/>
                        <a:t>147</a:t>
                      </a:r>
                    </a:p>
                  </a:txBody>
                  <a:tcPr/>
                </a:tc>
                <a:tc>
                  <a:txBody>
                    <a:bodyPr/>
                    <a:lstStyle/>
                    <a:p>
                      <a:pPr algn="ctr"/>
                      <a:r>
                        <a:rPr lang="en-US" dirty="0"/>
                        <a:t>89</a:t>
                      </a:r>
                    </a:p>
                  </a:txBody>
                  <a:tcPr/>
                </a:tc>
                <a:tc>
                  <a:txBody>
                    <a:bodyPr/>
                    <a:lstStyle/>
                    <a:p>
                      <a:pPr algn="ctr"/>
                      <a:r>
                        <a:rPr lang="en-US" dirty="0"/>
                        <a:t>29</a:t>
                      </a:r>
                    </a:p>
                  </a:txBody>
                  <a:tcPr/>
                </a:tc>
                <a:tc>
                  <a:txBody>
                    <a:bodyPr/>
                    <a:lstStyle/>
                    <a:p>
                      <a:pPr algn="ctr"/>
                      <a:r>
                        <a:rPr lang="en-US" dirty="0"/>
                        <a:t>29</a:t>
                      </a:r>
                    </a:p>
                  </a:txBody>
                  <a:tcPr/>
                </a:tc>
                <a:extLst>
                  <a:ext uri="{0D108BD9-81ED-4DB2-BD59-A6C34878D82A}">
                    <a16:rowId xmlns:a16="http://schemas.microsoft.com/office/drawing/2014/main" val="3813083829"/>
                  </a:ext>
                </a:extLst>
              </a:tr>
            </a:tbl>
          </a:graphicData>
        </a:graphic>
      </p:graphicFrame>
      <p:sp>
        <p:nvSpPr>
          <p:cNvPr id="6" name="Rectangle 5">
            <a:extLst>
              <a:ext uri="{FF2B5EF4-FFF2-40B4-BE49-F238E27FC236}">
                <a16:creationId xmlns:a16="http://schemas.microsoft.com/office/drawing/2014/main" id="{35DBDE6E-178E-9848-9B0F-3AFEA8B341E0}"/>
              </a:ext>
            </a:extLst>
          </p:cNvPr>
          <p:cNvSpPr/>
          <p:nvPr/>
        </p:nvSpPr>
        <p:spPr>
          <a:xfrm>
            <a:off x="8469295" y="3319112"/>
            <a:ext cx="2901283" cy="1244008"/>
          </a:xfrm>
          <a:prstGeom prst="rect">
            <a:avLst/>
          </a:prstGeom>
          <a:solidFill>
            <a:schemeClr val="bg1"/>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506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6261F6-A851-0A41-9589-88F2D567D1FA}"/>
              </a:ext>
            </a:extLst>
          </p:cNvPr>
          <p:cNvSpPr>
            <a:spLocks noGrp="1"/>
          </p:cNvSpPr>
          <p:nvPr>
            <p:ph type="sldNum" sz="quarter" idx="12"/>
          </p:nvPr>
        </p:nvSpPr>
        <p:spPr/>
        <p:txBody>
          <a:bodyPr/>
          <a:lstStyle/>
          <a:p>
            <a:fld id="{1C61D857-B0CF-F041-8A1E-44C76D59D89D}" type="slidenum">
              <a:rPr lang="en-US" smtClean="0"/>
              <a:pPr/>
              <a:t>22</a:t>
            </a:fld>
            <a:endParaRPr lang="en-US" dirty="0"/>
          </a:p>
        </p:txBody>
      </p:sp>
      <p:sp>
        <p:nvSpPr>
          <p:cNvPr id="4" name="Title 3">
            <a:extLst>
              <a:ext uri="{FF2B5EF4-FFF2-40B4-BE49-F238E27FC236}">
                <a16:creationId xmlns:a16="http://schemas.microsoft.com/office/drawing/2014/main" id="{963BE5D5-ED4B-0041-AEEB-2D0470C1BAFE}"/>
              </a:ext>
            </a:extLst>
          </p:cNvPr>
          <p:cNvSpPr>
            <a:spLocks noGrp="1"/>
          </p:cNvSpPr>
          <p:nvPr>
            <p:ph type="title"/>
          </p:nvPr>
        </p:nvSpPr>
        <p:spPr/>
        <p:txBody>
          <a:bodyPr/>
          <a:lstStyle/>
          <a:p>
            <a:r>
              <a:rPr lang="en-US" dirty="0"/>
              <a:t>Categories and Super-categories</a:t>
            </a:r>
          </a:p>
        </p:txBody>
      </p:sp>
      <p:pic>
        <p:nvPicPr>
          <p:cNvPr id="7" name="Picture 6">
            <a:extLst>
              <a:ext uri="{FF2B5EF4-FFF2-40B4-BE49-F238E27FC236}">
                <a16:creationId xmlns:a16="http://schemas.microsoft.com/office/drawing/2014/main" id="{D3BB70F4-2BC7-CE40-9CDA-5162033A07B1}"/>
              </a:ext>
            </a:extLst>
          </p:cNvPr>
          <p:cNvPicPr>
            <a:picLocks noChangeAspect="1"/>
          </p:cNvPicPr>
          <p:nvPr/>
        </p:nvPicPr>
        <p:blipFill>
          <a:blip r:embed="rId3"/>
          <a:stretch>
            <a:fillRect/>
          </a:stretch>
        </p:blipFill>
        <p:spPr>
          <a:xfrm>
            <a:off x="418392" y="1379302"/>
            <a:ext cx="5343134" cy="5098677"/>
          </a:xfrm>
          <a:prstGeom prst="rect">
            <a:avLst/>
          </a:prstGeom>
        </p:spPr>
      </p:pic>
      <p:graphicFrame>
        <p:nvGraphicFramePr>
          <p:cNvPr id="5" name="Table 5">
            <a:extLst>
              <a:ext uri="{FF2B5EF4-FFF2-40B4-BE49-F238E27FC236}">
                <a16:creationId xmlns:a16="http://schemas.microsoft.com/office/drawing/2014/main" id="{143FBA3A-397C-6748-AB2E-C6C1E903935D}"/>
              </a:ext>
            </a:extLst>
          </p:cNvPr>
          <p:cNvGraphicFramePr>
            <a:graphicFrameLocks noGrp="1"/>
          </p:cNvGraphicFramePr>
          <p:nvPr>
            <p:extLst>
              <p:ext uri="{D42A27DB-BD31-4B8C-83A1-F6EECF244321}">
                <p14:modId xmlns:p14="http://schemas.microsoft.com/office/powerpoint/2010/main" val="2366054521"/>
              </p:ext>
            </p:extLst>
          </p:nvPr>
        </p:nvGraphicFramePr>
        <p:xfrm>
          <a:off x="6560558" y="3372380"/>
          <a:ext cx="4700377" cy="1112520"/>
        </p:xfrm>
        <a:graphic>
          <a:graphicData uri="http://schemas.openxmlformats.org/drawingml/2006/table">
            <a:tbl>
              <a:tblPr firstRow="1" bandRow="1">
                <a:tableStyleId>{5C22544A-7EE6-4342-B048-85BDC9FD1C3A}</a:tableStyleId>
              </a:tblPr>
              <a:tblGrid>
                <a:gridCol w="1214946">
                  <a:extLst>
                    <a:ext uri="{9D8B030D-6E8A-4147-A177-3AD203B41FA5}">
                      <a16:colId xmlns:a16="http://schemas.microsoft.com/office/drawing/2014/main" val="752905350"/>
                    </a:ext>
                  </a:extLst>
                </a:gridCol>
                <a:gridCol w="698818">
                  <a:extLst>
                    <a:ext uri="{9D8B030D-6E8A-4147-A177-3AD203B41FA5}">
                      <a16:colId xmlns:a16="http://schemas.microsoft.com/office/drawing/2014/main" val="412518257"/>
                    </a:ext>
                  </a:extLst>
                </a:gridCol>
                <a:gridCol w="702691">
                  <a:extLst>
                    <a:ext uri="{9D8B030D-6E8A-4147-A177-3AD203B41FA5}">
                      <a16:colId xmlns:a16="http://schemas.microsoft.com/office/drawing/2014/main" val="2175508"/>
                    </a:ext>
                  </a:extLst>
                </a:gridCol>
                <a:gridCol w="1193673">
                  <a:extLst>
                    <a:ext uri="{9D8B030D-6E8A-4147-A177-3AD203B41FA5}">
                      <a16:colId xmlns:a16="http://schemas.microsoft.com/office/drawing/2014/main" val="3575437181"/>
                    </a:ext>
                  </a:extLst>
                </a:gridCol>
                <a:gridCol w="890249">
                  <a:extLst>
                    <a:ext uri="{9D8B030D-6E8A-4147-A177-3AD203B41FA5}">
                      <a16:colId xmlns:a16="http://schemas.microsoft.com/office/drawing/2014/main" val="150871686"/>
                    </a:ext>
                  </a:extLst>
                </a:gridCol>
              </a:tblGrid>
              <a:tr h="370840">
                <a:tc>
                  <a:txBody>
                    <a:bodyPr/>
                    <a:lstStyle/>
                    <a:p>
                      <a:endParaRPr lang="en-US" dirty="0"/>
                    </a:p>
                  </a:txBody>
                  <a:tcPr/>
                </a:tc>
                <a:tc>
                  <a:txBody>
                    <a:bodyPr/>
                    <a:lstStyle/>
                    <a:p>
                      <a:pPr algn="ctr"/>
                      <a:r>
                        <a:rPr lang="en-US" dirty="0"/>
                        <a:t>Total</a:t>
                      </a:r>
                    </a:p>
                  </a:txBody>
                  <a:tcPr/>
                </a:tc>
                <a:tc>
                  <a:txBody>
                    <a:bodyPr/>
                    <a:lstStyle/>
                    <a:p>
                      <a:pPr algn="ctr"/>
                      <a:r>
                        <a:rPr lang="en-US" dirty="0"/>
                        <a:t>Train</a:t>
                      </a:r>
                    </a:p>
                  </a:txBody>
                  <a:tcPr/>
                </a:tc>
                <a:tc>
                  <a:txBody>
                    <a:bodyPr/>
                    <a:lstStyle/>
                    <a:p>
                      <a:pPr algn="ctr"/>
                      <a:r>
                        <a:rPr lang="en-US" dirty="0"/>
                        <a:t>Validation</a:t>
                      </a:r>
                    </a:p>
                  </a:txBody>
                  <a:tcPr/>
                </a:tc>
                <a:tc>
                  <a:txBody>
                    <a:bodyPr/>
                    <a:lstStyle/>
                    <a:p>
                      <a:pPr algn="ctr"/>
                      <a:r>
                        <a:rPr lang="en-US" dirty="0"/>
                        <a:t>Test</a:t>
                      </a:r>
                    </a:p>
                  </a:txBody>
                  <a:tcPr/>
                </a:tc>
                <a:extLst>
                  <a:ext uri="{0D108BD9-81ED-4DB2-BD59-A6C34878D82A}">
                    <a16:rowId xmlns:a16="http://schemas.microsoft.com/office/drawing/2014/main" val="2437669328"/>
                  </a:ext>
                </a:extLst>
              </a:tr>
              <a:tr h="370840">
                <a:tc>
                  <a:txBody>
                    <a:bodyPr/>
                    <a:lstStyle/>
                    <a:p>
                      <a:r>
                        <a:rPr lang="en-US" dirty="0"/>
                        <a:t>Images</a:t>
                      </a:r>
                    </a:p>
                  </a:txBody>
                  <a:tcPr/>
                </a:tc>
                <a:tc>
                  <a:txBody>
                    <a:bodyPr/>
                    <a:lstStyle/>
                    <a:p>
                      <a:pPr algn="ctr"/>
                      <a:r>
                        <a:rPr lang="en-US" dirty="0"/>
                        <a:t>6135</a:t>
                      </a:r>
                    </a:p>
                  </a:txBody>
                  <a:tcPr/>
                </a:tc>
                <a:tc>
                  <a:txBody>
                    <a:bodyPr/>
                    <a:lstStyle/>
                    <a:p>
                      <a:pPr algn="ctr"/>
                      <a:r>
                        <a:rPr lang="en-US" dirty="0"/>
                        <a:t>3659</a:t>
                      </a:r>
                    </a:p>
                  </a:txBody>
                  <a:tcPr/>
                </a:tc>
                <a:tc>
                  <a:txBody>
                    <a:bodyPr/>
                    <a:lstStyle/>
                    <a:p>
                      <a:pPr algn="ctr"/>
                      <a:r>
                        <a:rPr lang="en-US" dirty="0"/>
                        <a:t>1286</a:t>
                      </a:r>
                    </a:p>
                  </a:txBody>
                  <a:tcPr/>
                </a:tc>
                <a:tc>
                  <a:txBody>
                    <a:bodyPr/>
                    <a:lstStyle/>
                    <a:p>
                      <a:pPr algn="ctr"/>
                      <a:r>
                        <a:rPr lang="en-US" dirty="0"/>
                        <a:t>1190</a:t>
                      </a:r>
                    </a:p>
                  </a:txBody>
                  <a:tcPr/>
                </a:tc>
                <a:extLst>
                  <a:ext uri="{0D108BD9-81ED-4DB2-BD59-A6C34878D82A}">
                    <a16:rowId xmlns:a16="http://schemas.microsoft.com/office/drawing/2014/main" val="4279982416"/>
                  </a:ext>
                </a:extLst>
              </a:tr>
              <a:tr h="370840">
                <a:tc>
                  <a:txBody>
                    <a:bodyPr/>
                    <a:lstStyle/>
                    <a:p>
                      <a:r>
                        <a:rPr lang="en-US" dirty="0"/>
                        <a:t>Categories</a:t>
                      </a:r>
                    </a:p>
                  </a:txBody>
                  <a:tcPr/>
                </a:tc>
                <a:tc>
                  <a:txBody>
                    <a:bodyPr/>
                    <a:lstStyle/>
                    <a:p>
                      <a:pPr algn="ctr"/>
                      <a:r>
                        <a:rPr lang="en-US" dirty="0"/>
                        <a:t>147</a:t>
                      </a:r>
                    </a:p>
                  </a:txBody>
                  <a:tcPr/>
                </a:tc>
                <a:tc>
                  <a:txBody>
                    <a:bodyPr/>
                    <a:lstStyle/>
                    <a:p>
                      <a:pPr algn="ctr"/>
                      <a:r>
                        <a:rPr lang="en-US" dirty="0"/>
                        <a:t>89</a:t>
                      </a:r>
                    </a:p>
                  </a:txBody>
                  <a:tcPr/>
                </a:tc>
                <a:tc>
                  <a:txBody>
                    <a:bodyPr/>
                    <a:lstStyle/>
                    <a:p>
                      <a:pPr algn="ctr"/>
                      <a:r>
                        <a:rPr lang="en-US" dirty="0"/>
                        <a:t>29</a:t>
                      </a:r>
                    </a:p>
                  </a:txBody>
                  <a:tcPr/>
                </a:tc>
                <a:tc>
                  <a:txBody>
                    <a:bodyPr/>
                    <a:lstStyle/>
                    <a:p>
                      <a:pPr algn="ctr"/>
                      <a:r>
                        <a:rPr lang="en-US" dirty="0"/>
                        <a:t>29</a:t>
                      </a:r>
                    </a:p>
                  </a:txBody>
                  <a:tcPr/>
                </a:tc>
                <a:extLst>
                  <a:ext uri="{0D108BD9-81ED-4DB2-BD59-A6C34878D82A}">
                    <a16:rowId xmlns:a16="http://schemas.microsoft.com/office/drawing/2014/main" val="3813083829"/>
                  </a:ext>
                </a:extLst>
              </a:tr>
            </a:tbl>
          </a:graphicData>
        </a:graphic>
      </p:graphicFrame>
    </p:spTree>
    <p:extLst>
      <p:ext uri="{BB962C8B-B14F-4D97-AF65-F5344CB8AC3E}">
        <p14:creationId xmlns:p14="http://schemas.microsoft.com/office/powerpoint/2010/main" val="2138828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6261F6-A851-0A41-9589-88F2D567D1FA}"/>
              </a:ext>
            </a:extLst>
          </p:cNvPr>
          <p:cNvSpPr>
            <a:spLocks noGrp="1"/>
          </p:cNvSpPr>
          <p:nvPr>
            <p:ph type="sldNum" sz="quarter" idx="12"/>
          </p:nvPr>
        </p:nvSpPr>
        <p:spPr/>
        <p:txBody>
          <a:bodyPr/>
          <a:lstStyle/>
          <a:p>
            <a:fld id="{1C61D857-B0CF-F041-8A1E-44C76D59D89D}" type="slidenum">
              <a:rPr lang="en-US" smtClean="0"/>
              <a:pPr/>
              <a:t>23</a:t>
            </a:fld>
            <a:endParaRPr lang="en-US" dirty="0"/>
          </a:p>
        </p:txBody>
      </p:sp>
      <p:sp>
        <p:nvSpPr>
          <p:cNvPr id="4" name="Title 3">
            <a:extLst>
              <a:ext uri="{FF2B5EF4-FFF2-40B4-BE49-F238E27FC236}">
                <a16:creationId xmlns:a16="http://schemas.microsoft.com/office/drawing/2014/main" id="{963BE5D5-ED4B-0041-AEEB-2D0470C1BAFE}"/>
              </a:ext>
            </a:extLst>
          </p:cNvPr>
          <p:cNvSpPr>
            <a:spLocks noGrp="1"/>
          </p:cNvSpPr>
          <p:nvPr>
            <p:ph type="title"/>
          </p:nvPr>
        </p:nvSpPr>
        <p:spPr/>
        <p:txBody>
          <a:bodyPr/>
          <a:lstStyle/>
          <a:p>
            <a:r>
              <a:rPr lang="en-US" dirty="0"/>
              <a:t>Number of Objects in Images</a:t>
            </a:r>
          </a:p>
        </p:txBody>
      </p:sp>
      <p:pic>
        <p:nvPicPr>
          <p:cNvPr id="2" name="Picture 1">
            <a:extLst>
              <a:ext uri="{FF2B5EF4-FFF2-40B4-BE49-F238E27FC236}">
                <a16:creationId xmlns:a16="http://schemas.microsoft.com/office/drawing/2014/main" id="{7A761822-0AA0-EB45-A5ED-78994DB29DD0}"/>
              </a:ext>
            </a:extLst>
          </p:cNvPr>
          <p:cNvPicPr>
            <a:picLocks noChangeAspect="1"/>
          </p:cNvPicPr>
          <p:nvPr/>
        </p:nvPicPr>
        <p:blipFill>
          <a:blip r:embed="rId3"/>
          <a:stretch>
            <a:fillRect/>
          </a:stretch>
        </p:blipFill>
        <p:spPr>
          <a:xfrm>
            <a:off x="6307099" y="1477240"/>
            <a:ext cx="5524261" cy="4567713"/>
          </a:xfrm>
          <a:prstGeom prst="rect">
            <a:avLst/>
          </a:prstGeom>
        </p:spPr>
      </p:pic>
      <p:sp>
        <p:nvSpPr>
          <p:cNvPr id="5" name="TextBox 4">
            <a:extLst>
              <a:ext uri="{FF2B5EF4-FFF2-40B4-BE49-F238E27FC236}">
                <a16:creationId xmlns:a16="http://schemas.microsoft.com/office/drawing/2014/main" id="{13459A2E-92EF-F145-98AE-4413286BD0DE}"/>
              </a:ext>
            </a:extLst>
          </p:cNvPr>
          <p:cNvSpPr txBox="1"/>
          <p:nvPr/>
        </p:nvSpPr>
        <p:spPr>
          <a:xfrm>
            <a:off x="418392" y="2203730"/>
            <a:ext cx="4101444" cy="1477328"/>
          </a:xfrm>
          <a:prstGeom prst="rect">
            <a:avLst/>
          </a:prstGeom>
          <a:noFill/>
        </p:spPr>
        <p:txBody>
          <a:bodyPr wrap="none" lIns="0" tIns="0" rIns="0" bIns="0" rtlCol="0">
            <a:spAutoFit/>
          </a:bodyPr>
          <a:lstStyle/>
          <a:p>
            <a:pPr indent="-182880">
              <a:buFont typeface="Arial" charset="0"/>
              <a:buChar char="•"/>
            </a:pPr>
            <a:r>
              <a:rPr lang="en-US" sz="2400" dirty="0"/>
              <a:t>Number of objects in an image:</a:t>
            </a:r>
          </a:p>
          <a:p>
            <a:pPr lvl="1" indent="-182880">
              <a:buFont typeface="Arial" charset="0"/>
              <a:buChar char="•"/>
            </a:pPr>
            <a:r>
              <a:rPr lang="en-US" dirty="0"/>
              <a:t>Min: 7</a:t>
            </a:r>
          </a:p>
          <a:p>
            <a:pPr lvl="1" indent="-182880">
              <a:buFont typeface="Arial" charset="0"/>
              <a:buChar char="•"/>
            </a:pPr>
            <a:r>
              <a:rPr lang="en-US" dirty="0"/>
              <a:t>Max: 3701</a:t>
            </a:r>
          </a:p>
          <a:p>
            <a:pPr lvl="1" indent="-182880">
              <a:buFont typeface="Arial" charset="0"/>
              <a:buChar char="•"/>
            </a:pPr>
            <a:r>
              <a:rPr lang="en-US" dirty="0"/>
              <a:t>Average: 56</a:t>
            </a:r>
            <a:endParaRPr lang="en-US" sz="2400" dirty="0"/>
          </a:p>
        </p:txBody>
      </p:sp>
      <p:sp>
        <p:nvSpPr>
          <p:cNvPr id="6" name="TextBox 5">
            <a:extLst>
              <a:ext uri="{FF2B5EF4-FFF2-40B4-BE49-F238E27FC236}">
                <a16:creationId xmlns:a16="http://schemas.microsoft.com/office/drawing/2014/main" id="{F50C3C59-3AAB-FC44-BB63-2DE52A6F2EA2}"/>
              </a:ext>
            </a:extLst>
          </p:cNvPr>
          <p:cNvSpPr txBox="1"/>
          <p:nvPr/>
        </p:nvSpPr>
        <p:spPr>
          <a:xfrm>
            <a:off x="418392" y="1477240"/>
            <a:ext cx="5348580" cy="369332"/>
          </a:xfrm>
          <a:prstGeom prst="rect">
            <a:avLst/>
          </a:prstGeom>
          <a:noFill/>
        </p:spPr>
        <p:txBody>
          <a:bodyPr wrap="none" lIns="0" tIns="0" rIns="0" bIns="0" rtlCol="0">
            <a:spAutoFit/>
          </a:bodyPr>
          <a:lstStyle/>
          <a:p>
            <a:pPr indent="-182880">
              <a:buFont typeface="Arial" charset="0"/>
              <a:buChar char="•"/>
            </a:pPr>
            <a:r>
              <a:rPr lang="en-US" sz="2400" dirty="0"/>
              <a:t>Number of objects in all images: </a:t>
            </a:r>
            <a:r>
              <a:rPr lang="en-US" dirty="0"/>
              <a:t>343,818 </a:t>
            </a:r>
          </a:p>
        </p:txBody>
      </p:sp>
    </p:spTree>
    <p:extLst>
      <p:ext uri="{BB962C8B-B14F-4D97-AF65-F5344CB8AC3E}">
        <p14:creationId xmlns:p14="http://schemas.microsoft.com/office/powerpoint/2010/main" val="371083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A51B02-8FAB-5646-9436-880767D90472}"/>
              </a:ext>
            </a:extLst>
          </p:cNvPr>
          <p:cNvSpPr>
            <a:spLocks noGrp="1"/>
          </p:cNvSpPr>
          <p:nvPr>
            <p:ph type="sldNum" sz="quarter" idx="12"/>
          </p:nvPr>
        </p:nvSpPr>
        <p:spPr/>
        <p:txBody>
          <a:bodyPr/>
          <a:lstStyle/>
          <a:p>
            <a:fld id="{1C61D857-B0CF-F041-8A1E-44C76D59D89D}" type="slidenum">
              <a:rPr lang="en-US" smtClean="0"/>
              <a:pPr/>
              <a:t>24</a:t>
            </a:fld>
            <a:endParaRPr lang="en-US" dirty="0"/>
          </a:p>
        </p:txBody>
      </p:sp>
      <p:sp>
        <p:nvSpPr>
          <p:cNvPr id="4" name="Title 3">
            <a:extLst>
              <a:ext uri="{FF2B5EF4-FFF2-40B4-BE49-F238E27FC236}">
                <a16:creationId xmlns:a16="http://schemas.microsoft.com/office/drawing/2014/main" id="{BFDF9F1E-1734-0441-AA55-5F59FE517A1A}"/>
              </a:ext>
            </a:extLst>
          </p:cNvPr>
          <p:cNvSpPr>
            <a:spLocks noGrp="1"/>
          </p:cNvSpPr>
          <p:nvPr>
            <p:ph type="title"/>
          </p:nvPr>
        </p:nvSpPr>
        <p:spPr/>
        <p:txBody>
          <a:bodyPr/>
          <a:lstStyle/>
          <a:p>
            <a:r>
              <a:rPr lang="en-US" dirty="0"/>
              <a:t>Comparison to Other Visual Counting Datasets</a:t>
            </a:r>
          </a:p>
        </p:txBody>
      </p:sp>
      <p:pic>
        <p:nvPicPr>
          <p:cNvPr id="2" name="Picture 1">
            <a:extLst>
              <a:ext uri="{FF2B5EF4-FFF2-40B4-BE49-F238E27FC236}">
                <a16:creationId xmlns:a16="http://schemas.microsoft.com/office/drawing/2014/main" id="{1CE58283-D501-1148-8D26-7528035204B9}"/>
              </a:ext>
            </a:extLst>
          </p:cNvPr>
          <p:cNvPicPr>
            <a:picLocks noChangeAspect="1"/>
          </p:cNvPicPr>
          <p:nvPr/>
        </p:nvPicPr>
        <p:blipFill>
          <a:blip r:embed="rId3"/>
          <a:stretch>
            <a:fillRect/>
          </a:stretch>
        </p:blipFill>
        <p:spPr>
          <a:xfrm>
            <a:off x="1686648" y="1996746"/>
            <a:ext cx="8815527" cy="3259522"/>
          </a:xfrm>
          <a:prstGeom prst="rect">
            <a:avLst/>
          </a:prstGeom>
        </p:spPr>
      </p:pic>
    </p:spTree>
    <p:extLst>
      <p:ext uri="{BB962C8B-B14F-4D97-AF65-F5344CB8AC3E}">
        <p14:creationId xmlns:p14="http://schemas.microsoft.com/office/powerpoint/2010/main" val="1797210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8F06DE-B002-B74A-AA5A-1E637DF6FD67}"/>
              </a:ext>
            </a:extLst>
          </p:cNvPr>
          <p:cNvSpPr>
            <a:spLocks noGrp="1"/>
          </p:cNvSpPr>
          <p:nvPr>
            <p:ph idx="1"/>
          </p:nvPr>
        </p:nvSpPr>
        <p:spPr/>
        <p:txBody>
          <a:bodyPr/>
          <a:lstStyle/>
          <a:p>
            <a:r>
              <a:rPr lang="en-US" dirty="0">
                <a:solidFill>
                  <a:schemeClr val="bg1">
                    <a:lumMod val="50000"/>
                  </a:schemeClr>
                </a:solidFill>
              </a:rPr>
              <a:t>A novel method for few-shot counting</a:t>
            </a:r>
          </a:p>
          <a:p>
            <a:pPr lvl="1"/>
            <a:r>
              <a:rPr lang="en-US" dirty="0" err="1">
                <a:solidFill>
                  <a:schemeClr val="bg1">
                    <a:lumMod val="50000"/>
                  </a:schemeClr>
                </a:solidFill>
                <a:uFill>
                  <a:solidFill>
                    <a:schemeClr val="tx1"/>
                  </a:solidFill>
                </a:uFill>
              </a:rPr>
              <a:t>FamNet</a:t>
            </a:r>
            <a:r>
              <a:rPr lang="en-US" dirty="0">
                <a:solidFill>
                  <a:schemeClr val="bg1">
                    <a:lumMod val="50000"/>
                  </a:schemeClr>
                </a:solidFill>
                <a:uFill>
                  <a:solidFill>
                    <a:schemeClr val="tx1"/>
                  </a:solidFill>
                </a:uFill>
              </a:rPr>
              <a:t>: F</a:t>
            </a:r>
            <a:r>
              <a:rPr lang="en-US" dirty="0">
                <a:solidFill>
                  <a:schemeClr val="bg1">
                    <a:lumMod val="50000"/>
                  </a:schemeClr>
                </a:solidFill>
              </a:rPr>
              <a:t>ew-Shot </a:t>
            </a:r>
            <a:r>
              <a:rPr lang="en-US" dirty="0">
                <a:solidFill>
                  <a:schemeClr val="bg1">
                    <a:lumMod val="50000"/>
                  </a:schemeClr>
                </a:solidFill>
                <a:uFill>
                  <a:solidFill>
                    <a:schemeClr val="tx1"/>
                  </a:solidFill>
                </a:uFill>
              </a:rPr>
              <a:t>A</a:t>
            </a:r>
            <a:r>
              <a:rPr lang="en-US" dirty="0">
                <a:solidFill>
                  <a:schemeClr val="bg1">
                    <a:lumMod val="50000"/>
                  </a:schemeClr>
                </a:solidFill>
              </a:rPr>
              <a:t>daptation And </a:t>
            </a:r>
            <a:r>
              <a:rPr lang="en-US" dirty="0">
                <a:solidFill>
                  <a:schemeClr val="bg1">
                    <a:lumMod val="50000"/>
                  </a:schemeClr>
                </a:solidFill>
                <a:uFill>
                  <a:solidFill>
                    <a:schemeClr val="tx1"/>
                  </a:solidFill>
                </a:uFill>
              </a:rPr>
              <a:t>M</a:t>
            </a:r>
            <a:r>
              <a:rPr lang="en-US" dirty="0">
                <a:solidFill>
                  <a:schemeClr val="bg1">
                    <a:lumMod val="50000"/>
                  </a:schemeClr>
                </a:solidFill>
              </a:rPr>
              <a:t>atching </a:t>
            </a:r>
            <a:r>
              <a:rPr lang="en-US" dirty="0">
                <a:solidFill>
                  <a:schemeClr val="bg1">
                    <a:lumMod val="50000"/>
                  </a:schemeClr>
                </a:solidFill>
                <a:uFill>
                  <a:solidFill>
                    <a:schemeClr val="tx1"/>
                  </a:solidFill>
                </a:uFill>
              </a:rPr>
              <a:t>Net</a:t>
            </a:r>
            <a:r>
              <a:rPr lang="en-US" dirty="0">
                <a:solidFill>
                  <a:schemeClr val="bg1">
                    <a:lumMod val="50000"/>
                  </a:schemeClr>
                </a:solidFill>
              </a:rPr>
              <a:t>works</a:t>
            </a:r>
          </a:p>
          <a:p>
            <a:r>
              <a:rPr lang="en-US" dirty="0">
                <a:solidFill>
                  <a:schemeClr val="bg1">
                    <a:lumMod val="50000"/>
                  </a:schemeClr>
                </a:solidFill>
              </a:rPr>
              <a:t>A large-scale dataset for few-shot counting containing</a:t>
            </a:r>
          </a:p>
          <a:p>
            <a:pPr lvl="1"/>
            <a:r>
              <a:rPr lang="en-US" dirty="0">
                <a:solidFill>
                  <a:schemeClr val="bg1">
                    <a:lumMod val="50000"/>
                  </a:schemeClr>
                </a:solidFill>
              </a:rPr>
              <a:t>FSC147: Few-shot Counting Dataset with 147 classes</a:t>
            </a:r>
          </a:p>
          <a:p>
            <a:r>
              <a:rPr lang="en-US" dirty="0">
                <a:solidFill>
                  <a:srgbClr val="C00000"/>
                </a:solidFill>
              </a:rPr>
              <a:t>Experiments</a:t>
            </a:r>
          </a:p>
        </p:txBody>
      </p:sp>
      <p:sp>
        <p:nvSpPr>
          <p:cNvPr id="3" name="Slide Number Placeholder 2">
            <a:extLst>
              <a:ext uri="{FF2B5EF4-FFF2-40B4-BE49-F238E27FC236}">
                <a16:creationId xmlns:a16="http://schemas.microsoft.com/office/drawing/2014/main" id="{6C2BF9BA-6C5D-4445-9F42-5AA41F4FBE55}"/>
              </a:ext>
            </a:extLst>
          </p:cNvPr>
          <p:cNvSpPr>
            <a:spLocks noGrp="1"/>
          </p:cNvSpPr>
          <p:nvPr>
            <p:ph type="sldNum" sz="quarter" idx="12"/>
          </p:nvPr>
        </p:nvSpPr>
        <p:spPr/>
        <p:txBody>
          <a:bodyPr/>
          <a:lstStyle/>
          <a:p>
            <a:fld id="{1C61D857-B0CF-F041-8A1E-44C76D59D89D}" type="slidenum">
              <a:rPr lang="en-US" smtClean="0"/>
              <a:pPr/>
              <a:t>25</a:t>
            </a:fld>
            <a:endParaRPr lang="en-US" dirty="0"/>
          </a:p>
        </p:txBody>
      </p:sp>
      <p:sp>
        <p:nvSpPr>
          <p:cNvPr id="4" name="Title 3">
            <a:extLst>
              <a:ext uri="{FF2B5EF4-FFF2-40B4-BE49-F238E27FC236}">
                <a16:creationId xmlns:a16="http://schemas.microsoft.com/office/drawing/2014/main" id="{B5662225-89DC-CE45-B975-AFC4AD6F112F}"/>
              </a:ext>
            </a:extLst>
          </p:cNvPr>
          <p:cNvSpPr>
            <a:spLocks noGrp="1"/>
          </p:cNvSpPr>
          <p:nvPr>
            <p:ph type="title"/>
          </p:nvPr>
        </p:nvSpPr>
        <p:spPr/>
        <p:txBody>
          <a:bodyPr/>
          <a:lstStyle/>
          <a:p>
            <a:r>
              <a:rPr lang="en-US" dirty="0"/>
              <a:t>Talk Outline</a:t>
            </a:r>
          </a:p>
        </p:txBody>
      </p:sp>
    </p:spTree>
    <p:extLst>
      <p:ext uri="{BB962C8B-B14F-4D97-AF65-F5344CB8AC3E}">
        <p14:creationId xmlns:p14="http://schemas.microsoft.com/office/powerpoint/2010/main" val="3457607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26</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Prediction Results – Coins/Marbles/Bottle caps</a:t>
            </a:r>
          </a:p>
        </p:txBody>
      </p:sp>
      <p:sp>
        <p:nvSpPr>
          <p:cNvPr id="12" name="TextBox 11">
            <a:extLst>
              <a:ext uri="{FF2B5EF4-FFF2-40B4-BE49-F238E27FC236}">
                <a16:creationId xmlns:a16="http://schemas.microsoft.com/office/drawing/2014/main" id="{CE97C4C0-F8BA-A94F-8C43-A0E531C57D59}"/>
              </a:ext>
            </a:extLst>
          </p:cNvPr>
          <p:cNvSpPr txBox="1"/>
          <p:nvPr/>
        </p:nvSpPr>
        <p:spPr>
          <a:xfrm>
            <a:off x="10654707" y="3013678"/>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282.4</a:t>
            </a:r>
          </a:p>
        </p:txBody>
      </p:sp>
      <p:grpSp>
        <p:nvGrpSpPr>
          <p:cNvPr id="5" name="Group 4">
            <a:extLst>
              <a:ext uri="{FF2B5EF4-FFF2-40B4-BE49-F238E27FC236}">
                <a16:creationId xmlns:a16="http://schemas.microsoft.com/office/drawing/2014/main" id="{B6C18266-FC07-BB48-A4FB-A574FA1FDF1E}"/>
              </a:ext>
            </a:extLst>
          </p:cNvPr>
          <p:cNvGrpSpPr/>
          <p:nvPr/>
        </p:nvGrpSpPr>
        <p:grpSpPr>
          <a:xfrm>
            <a:off x="418392" y="966577"/>
            <a:ext cx="10161731" cy="2324101"/>
            <a:chOff x="377681" y="4352628"/>
            <a:chExt cx="10161731" cy="2324101"/>
          </a:xfrm>
        </p:grpSpPr>
        <p:sp>
          <p:nvSpPr>
            <p:cNvPr id="11" name="TextBox 10">
              <a:extLst>
                <a:ext uri="{FF2B5EF4-FFF2-40B4-BE49-F238E27FC236}">
                  <a16:creationId xmlns:a16="http://schemas.microsoft.com/office/drawing/2014/main" id="{E886684E-F065-6D47-88A1-4053F73F0E3F}"/>
                </a:ext>
              </a:extLst>
            </p:cNvPr>
            <p:cNvSpPr txBox="1"/>
            <p:nvPr/>
          </p:nvSpPr>
          <p:spPr>
            <a:xfrm>
              <a:off x="4887048" y="6399730"/>
              <a:ext cx="708271" cy="276999"/>
            </a:xfrm>
            <a:prstGeom prst="rect">
              <a:avLst/>
            </a:prstGeom>
            <a:noFill/>
          </p:spPr>
          <p:txBody>
            <a:bodyPr wrap="none" lIns="0" tIns="0" rIns="0" bIns="0" rtlCol="0">
              <a:spAutoFit/>
            </a:bodyPr>
            <a:lstStyle/>
            <a:p>
              <a:r>
                <a:rPr lang="en-US" sz="1800" dirty="0">
                  <a:highlight>
                    <a:srgbClr val="FFFF00"/>
                  </a:highlight>
                </a:rPr>
                <a:t>GT: 283</a:t>
              </a:r>
            </a:p>
          </p:txBody>
        </p:sp>
        <p:pic>
          <p:nvPicPr>
            <p:cNvPr id="13" name="Picture 12">
              <a:extLst>
                <a:ext uri="{FF2B5EF4-FFF2-40B4-BE49-F238E27FC236}">
                  <a16:creationId xmlns:a16="http://schemas.microsoft.com/office/drawing/2014/main" id="{8CEF44E7-5A7C-F443-B355-1798FEFC961E}"/>
                </a:ext>
              </a:extLst>
            </p:cNvPr>
            <p:cNvPicPr>
              <a:picLocks noChangeAspect="1"/>
            </p:cNvPicPr>
            <p:nvPr/>
          </p:nvPicPr>
          <p:blipFill>
            <a:blip r:embed="rId3"/>
            <a:stretch>
              <a:fillRect/>
            </a:stretch>
          </p:blipFill>
          <p:spPr>
            <a:xfrm>
              <a:off x="377681" y="4352628"/>
              <a:ext cx="4470400" cy="2324100"/>
            </a:xfrm>
            <a:prstGeom prst="rect">
              <a:avLst/>
            </a:prstGeom>
          </p:spPr>
        </p:pic>
        <p:pic>
          <p:nvPicPr>
            <p:cNvPr id="14" name="Picture 13">
              <a:extLst>
                <a:ext uri="{FF2B5EF4-FFF2-40B4-BE49-F238E27FC236}">
                  <a16:creationId xmlns:a16="http://schemas.microsoft.com/office/drawing/2014/main" id="{AF923879-1795-C34E-B446-CA2B58CF986E}"/>
                </a:ext>
              </a:extLst>
            </p:cNvPr>
            <p:cNvPicPr>
              <a:picLocks noChangeAspect="1"/>
            </p:cNvPicPr>
            <p:nvPr/>
          </p:nvPicPr>
          <p:blipFill>
            <a:blip r:embed="rId4"/>
            <a:stretch>
              <a:fillRect/>
            </a:stretch>
          </p:blipFill>
          <p:spPr>
            <a:xfrm>
              <a:off x="6094412" y="4358978"/>
              <a:ext cx="4445000" cy="2311400"/>
            </a:xfrm>
            <a:prstGeom prst="rect">
              <a:avLst/>
            </a:prstGeom>
          </p:spPr>
        </p:pic>
      </p:grpSp>
      <p:grpSp>
        <p:nvGrpSpPr>
          <p:cNvPr id="2" name="Group 1">
            <a:extLst>
              <a:ext uri="{FF2B5EF4-FFF2-40B4-BE49-F238E27FC236}">
                <a16:creationId xmlns:a16="http://schemas.microsoft.com/office/drawing/2014/main" id="{072F1DC0-E743-C144-83D2-61CAF21BD31B}"/>
              </a:ext>
            </a:extLst>
          </p:cNvPr>
          <p:cNvGrpSpPr/>
          <p:nvPr/>
        </p:nvGrpSpPr>
        <p:grpSpPr>
          <a:xfrm>
            <a:off x="884470" y="3693347"/>
            <a:ext cx="10419884" cy="2667001"/>
            <a:chOff x="827167" y="1335554"/>
            <a:chExt cx="10419884" cy="2667001"/>
          </a:xfrm>
        </p:grpSpPr>
        <p:sp>
          <p:nvSpPr>
            <p:cNvPr id="15" name="TextBox 14">
              <a:extLst>
                <a:ext uri="{FF2B5EF4-FFF2-40B4-BE49-F238E27FC236}">
                  <a16:creationId xmlns:a16="http://schemas.microsoft.com/office/drawing/2014/main" id="{858AFAAD-EF8A-9148-B5BD-FEFBF4C527BF}"/>
                </a:ext>
              </a:extLst>
            </p:cNvPr>
            <p:cNvSpPr txBox="1"/>
            <p:nvPr/>
          </p:nvSpPr>
          <p:spPr>
            <a:xfrm>
              <a:off x="4887048" y="3725556"/>
              <a:ext cx="708271" cy="276999"/>
            </a:xfrm>
            <a:prstGeom prst="rect">
              <a:avLst/>
            </a:prstGeom>
            <a:noFill/>
          </p:spPr>
          <p:txBody>
            <a:bodyPr wrap="none" lIns="0" tIns="0" rIns="0" bIns="0" rtlCol="0">
              <a:spAutoFit/>
            </a:bodyPr>
            <a:lstStyle/>
            <a:p>
              <a:r>
                <a:rPr lang="en-US" sz="1800" dirty="0">
                  <a:highlight>
                    <a:srgbClr val="FFFF00"/>
                  </a:highlight>
                </a:rPr>
                <a:t>GT: 163</a:t>
              </a:r>
            </a:p>
          </p:txBody>
        </p:sp>
        <p:sp>
          <p:nvSpPr>
            <p:cNvPr id="16" name="TextBox 15">
              <a:extLst>
                <a:ext uri="{FF2B5EF4-FFF2-40B4-BE49-F238E27FC236}">
                  <a16:creationId xmlns:a16="http://schemas.microsoft.com/office/drawing/2014/main" id="{362BC626-7C98-244D-A958-D9800491299F}"/>
                </a:ext>
              </a:extLst>
            </p:cNvPr>
            <p:cNvSpPr txBox="1"/>
            <p:nvPr/>
          </p:nvSpPr>
          <p:spPr>
            <a:xfrm>
              <a:off x="10172846" y="3725555"/>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164.5</a:t>
              </a:r>
            </a:p>
          </p:txBody>
        </p:sp>
        <p:pic>
          <p:nvPicPr>
            <p:cNvPr id="17" name="Picture 16">
              <a:extLst>
                <a:ext uri="{FF2B5EF4-FFF2-40B4-BE49-F238E27FC236}">
                  <a16:creationId xmlns:a16="http://schemas.microsoft.com/office/drawing/2014/main" id="{D1F2D757-FCF3-0F47-8188-18CF296A1A73}"/>
                </a:ext>
              </a:extLst>
            </p:cNvPr>
            <p:cNvPicPr>
              <a:picLocks noChangeAspect="1"/>
            </p:cNvPicPr>
            <p:nvPr/>
          </p:nvPicPr>
          <p:blipFill>
            <a:blip r:embed="rId5"/>
            <a:stretch>
              <a:fillRect/>
            </a:stretch>
          </p:blipFill>
          <p:spPr>
            <a:xfrm>
              <a:off x="827167" y="1335554"/>
              <a:ext cx="4000500" cy="2667000"/>
            </a:xfrm>
            <a:prstGeom prst="rect">
              <a:avLst/>
            </a:prstGeom>
          </p:spPr>
        </p:pic>
        <p:pic>
          <p:nvPicPr>
            <p:cNvPr id="18" name="Picture 17">
              <a:extLst>
                <a:ext uri="{FF2B5EF4-FFF2-40B4-BE49-F238E27FC236}">
                  <a16:creationId xmlns:a16="http://schemas.microsoft.com/office/drawing/2014/main" id="{0E3C06A5-FB06-A44D-90D5-74E776F4929F}"/>
                </a:ext>
              </a:extLst>
            </p:cNvPr>
            <p:cNvPicPr>
              <a:picLocks noChangeAspect="1"/>
            </p:cNvPicPr>
            <p:nvPr/>
          </p:nvPicPr>
          <p:blipFill>
            <a:blip r:embed="rId6"/>
            <a:stretch>
              <a:fillRect/>
            </a:stretch>
          </p:blipFill>
          <p:spPr>
            <a:xfrm>
              <a:off x="6094412" y="1335554"/>
              <a:ext cx="4000500" cy="2667000"/>
            </a:xfrm>
            <a:prstGeom prst="rect">
              <a:avLst/>
            </a:prstGeom>
          </p:spPr>
        </p:pic>
      </p:grpSp>
    </p:spTree>
    <p:extLst>
      <p:ext uri="{BB962C8B-B14F-4D97-AF65-F5344CB8AC3E}">
        <p14:creationId xmlns:p14="http://schemas.microsoft.com/office/powerpoint/2010/main" val="187677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27</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Prediction Results – Fruits </a:t>
            </a:r>
          </a:p>
        </p:txBody>
      </p:sp>
      <p:grpSp>
        <p:nvGrpSpPr>
          <p:cNvPr id="17" name="Group 16">
            <a:extLst>
              <a:ext uri="{FF2B5EF4-FFF2-40B4-BE49-F238E27FC236}">
                <a16:creationId xmlns:a16="http://schemas.microsoft.com/office/drawing/2014/main" id="{B8CDB79F-3506-BC46-91F6-D8D09204B4E3}"/>
              </a:ext>
            </a:extLst>
          </p:cNvPr>
          <p:cNvGrpSpPr/>
          <p:nvPr/>
        </p:nvGrpSpPr>
        <p:grpSpPr>
          <a:xfrm>
            <a:off x="2089357" y="976493"/>
            <a:ext cx="7774315" cy="2667001"/>
            <a:chOff x="2022331" y="4009728"/>
            <a:chExt cx="7774315" cy="2667001"/>
          </a:xfrm>
        </p:grpSpPr>
        <p:sp>
          <p:nvSpPr>
            <p:cNvPr id="11" name="TextBox 10">
              <a:extLst>
                <a:ext uri="{FF2B5EF4-FFF2-40B4-BE49-F238E27FC236}">
                  <a16:creationId xmlns:a16="http://schemas.microsoft.com/office/drawing/2014/main" id="{E886684E-F065-6D47-88A1-4053F73F0E3F}"/>
                </a:ext>
              </a:extLst>
            </p:cNvPr>
            <p:cNvSpPr txBox="1"/>
            <p:nvPr/>
          </p:nvSpPr>
          <p:spPr>
            <a:xfrm>
              <a:off x="4887048" y="6399730"/>
              <a:ext cx="591252" cy="276999"/>
            </a:xfrm>
            <a:prstGeom prst="rect">
              <a:avLst/>
            </a:prstGeom>
            <a:noFill/>
          </p:spPr>
          <p:txBody>
            <a:bodyPr wrap="none" lIns="0" tIns="0" rIns="0" bIns="0" rtlCol="0">
              <a:spAutoFit/>
            </a:bodyPr>
            <a:lstStyle/>
            <a:p>
              <a:r>
                <a:rPr lang="en-US" sz="1800" dirty="0">
                  <a:highlight>
                    <a:srgbClr val="FFFF00"/>
                  </a:highlight>
                </a:rPr>
                <a:t>GT: 77</a:t>
              </a:r>
            </a:p>
          </p:txBody>
        </p:sp>
        <p:sp>
          <p:nvSpPr>
            <p:cNvPr id="12" name="TextBox 11">
              <a:extLst>
                <a:ext uri="{FF2B5EF4-FFF2-40B4-BE49-F238E27FC236}">
                  <a16:creationId xmlns:a16="http://schemas.microsoft.com/office/drawing/2014/main" id="{CE97C4C0-F8BA-A94F-8C43-A0E531C57D59}"/>
                </a:ext>
              </a:extLst>
            </p:cNvPr>
            <p:cNvSpPr txBox="1"/>
            <p:nvPr/>
          </p:nvSpPr>
          <p:spPr>
            <a:xfrm>
              <a:off x="9014188" y="6399729"/>
              <a:ext cx="782458"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81</a:t>
              </a:r>
            </a:p>
          </p:txBody>
        </p:sp>
        <p:pic>
          <p:nvPicPr>
            <p:cNvPr id="13" name="Picture 12">
              <a:extLst>
                <a:ext uri="{FF2B5EF4-FFF2-40B4-BE49-F238E27FC236}">
                  <a16:creationId xmlns:a16="http://schemas.microsoft.com/office/drawing/2014/main" id="{064B417F-2A4F-554A-96F8-66B960BEA56D}"/>
                </a:ext>
              </a:extLst>
            </p:cNvPr>
            <p:cNvPicPr>
              <a:picLocks noChangeAspect="1"/>
            </p:cNvPicPr>
            <p:nvPr/>
          </p:nvPicPr>
          <p:blipFill>
            <a:blip r:embed="rId3"/>
            <a:stretch>
              <a:fillRect/>
            </a:stretch>
          </p:blipFill>
          <p:spPr>
            <a:xfrm>
              <a:off x="2022331" y="4009728"/>
              <a:ext cx="2832100" cy="2667000"/>
            </a:xfrm>
            <a:prstGeom prst="rect">
              <a:avLst/>
            </a:prstGeom>
          </p:spPr>
        </p:pic>
        <p:pic>
          <p:nvPicPr>
            <p:cNvPr id="14" name="Picture 13">
              <a:extLst>
                <a:ext uri="{FF2B5EF4-FFF2-40B4-BE49-F238E27FC236}">
                  <a16:creationId xmlns:a16="http://schemas.microsoft.com/office/drawing/2014/main" id="{2ACCEEC0-AE1C-F443-AF2F-3B106E61B036}"/>
                </a:ext>
              </a:extLst>
            </p:cNvPr>
            <p:cNvPicPr>
              <a:picLocks noChangeAspect="1"/>
            </p:cNvPicPr>
            <p:nvPr/>
          </p:nvPicPr>
          <p:blipFill>
            <a:blip r:embed="rId4"/>
            <a:stretch>
              <a:fillRect/>
            </a:stretch>
          </p:blipFill>
          <p:spPr>
            <a:xfrm>
              <a:off x="6094412" y="4009728"/>
              <a:ext cx="2832100" cy="2667000"/>
            </a:xfrm>
            <a:prstGeom prst="rect">
              <a:avLst/>
            </a:prstGeom>
          </p:spPr>
        </p:pic>
      </p:grpSp>
      <p:grpSp>
        <p:nvGrpSpPr>
          <p:cNvPr id="2" name="Group 1">
            <a:extLst>
              <a:ext uri="{FF2B5EF4-FFF2-40B4-BE49-F238E27FC236}">
                <a16:creationId xmlns:a16="http://schemas.microsoft.com/office/drawing/2014/main" id="{4D90B789-D354-954A-A8FA-DDF5BBB17DF6}"/>
              </a:ext>
            </a:extLst>
          </p:cNvPr>
          <p:cNvGrpSpPr/>
          <p:nvPr/>
        </p:nvGrpSpPr>
        <p:grpSpPr>
          <a:xfrm>
            <a:off x="453060" y="3975090"/>
            <a:ext cx="11282703" cy="2526914"/>
            <a:chOff x="364114" y="1379488"/>
            <a:chExt cx="11282703" cy="2526914"/>
          </a:xfrm>
        </p:grpSpPr>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708271" cy="276999"/>
            </a:xfrm>
            <a:prstGeom prst="rect">
              <a:avLst/>
            </a:prstGeom>
            <a:noFill/>
          </p:spPr>
          <p:txBody>
            <a:bodyPr wrap="none" lIns="0" tIns="0" rIns="0" bIns="0" rtlCol="0">
              <a:spAutoFit/>
            </a:bodyPr>
            <a:lstStyle/>
            <a:p>
              <a:r>
                <a:rPr lang="en-US" sz="1800" dirty="0">
                  <a:highlight>
                    <a:srgbClr val="FFFF00"/>
                  </a:highlight>
                </a:rPr>
                <a:t>GT: 113</a:t>
              </a:r>
            </a:p>
          </p:txBody>
        </p:sp>
        <p:sp>
          <p:nvSpPr>
            <p:cNvPr id="8" name="TextBox 7">
              <a:extLst>
                <a:ext uri="{FF2B5EF4-FFF2-40B4-BE49-F238E27FC236}">
                  <a16:creationId xmlns:a16="http://schemas.microsoft.com/office/drawing/2014/main" id="{DEA5B4C6-12C0-6942-B8CF-07232AD0C48F}"/>
                </a:ext>
              </a:extLst>
            </p:cNvPr>
            <p:cNvSpPr txBox="1"/>
            <p:nvPr/>
          </p:nvSpPr>
          <p:spPr>
            <a:xfrm>
              <a:off x="10572612" y="3629403"/>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116.3</a:t>
              </a:r>
            </a:p>
          </p:txBody>
        </p:sp>
        <p:pic>
          <p:nvPicPr>
            <p:cNvPr id="15" name="Picture 14">
              <a:extLst>
                <a:ext uri="{FF2B5EF4-FFF2-40B4-BE49-F238E27FC236}">
                  <a16:creationId xmlns:a16="http://schemas.microsoft.com/office/drawing/2014/main" id="{B4EF42F7-6DAC-6045-B908-113CF6CA1A29}"/>
                </a:ext>
              </a:extLst>
            </p:cNvPr>
            <p:cNvPicPr>
              <a:picLocks noChangeAspect="1"/>
            </p:cNvPicPr>
            <p:nvPr/>
          </p:nvPicPr>
          <p:blipFill>
            <a:blip r:embed="rId5"/>
            <a:stretch>
              <a:fillRect/>
            </a:stretch>
          </p:blipFill>
          <p:spPr>
            <a:xfrm>
              <a:off x="364114" y="1379488"/>
              <a:ext cx="4457700" cy="2514600"/>
            </a:xfrm>
            <a:prstGeom prst="rect">
              <a:avLst/>
            </a:prstGeom>
          </p:spPr>
        </p:pic>
        <p:pic>
          <p:nvPicPr>
            <p:cNvPr id="16" name="Picture 15">
              <a:extLst>
                <a:ext uri="{FF2B5EF4-FFF2-40B4-BE49-F238E27FC236}">
                  <a16:creationId xmlns:a16="http://schemas.microsoft.com/office/drawing/2014/main" id="{E608744A-9164-AF41-BB64-5042B70F6244}"/>
                </a:ext>
              </a:extLst>
            </p:cNvPr>
            <p:cNvPicPr>
              <a:picLocks noChangeAspect="1"/>
            </p:cNvPicPr>
            <p:nvPr/>
          </p:nvPicPr>
          <p:blipFill>
            <a:blip r:embed="rId6"/>
            <a:stretch>
              <a:fillRect/>
            </a:stretch>
          </p:blipFill>
          <p:spPr>
            <a:xfrm>
              <a:off x="6094412" y="1379488"/>
              <a:ext cx="4457700" cy="2514600"/>
            </a:xfrm>
            <a:prstGeom prst="rect">
              <a:avLst/>
            </a:prstGeom>
          </p:spPr>
        </p:pic>
      </p:grpSp>
    </p:spTree>
    <p:extLst>
      <p:ext uri="{BB962C8B-B14F-4D97-AF65-F5344CB8AC3E}">
        <p14:creationId xmlns:p14="http://schemas.microsoft.com/office/powerpoint/2010/main" val="97437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28</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Prediction Results – Animals </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591252" cy="276999"/>
          </a:xfrm>
          <a:prstGeom prst="rect">
            <a:avLst/>
          </a:prstGeom>
          <a:noFill/>
        </p:spPr>
        <p:txBody>
          <a:bodyPr wrap="none" lIns="0" tIns="0" rIns="0" bIns="0" rtlCol="0">
            <a:spAutoFit/>
          </a:bodyPr>
          <a:lstStyle/>
          <a:p>
            <a:r>
              <a:rPr lang="en-US" sz="1800" dirty="0">
                <a:highlight>
                  <a:srgbClr val="FFFF00"/>
                </a:highlight>
              </a:rPr>
              <a:t>GT: 60</a:t>
            </a:r>
          </a:p>
        </p:txBody>
      </p:sp>
      <p:sp>
        <p:nvSpPr>
          <p:cNvPr id="8" name="TextBox 7">
            <a:extLst>
              <a:ext uri="{FF2B5EF4-FFF2-40B4-BE49-F238E27FC236}">
                <a16:creationId xmlns:a16="http://schemas.microsoft.com/office/drawing/2014/main" id="{DEA5B4C6-12C0-6942-B8CF-07232AD0C48F}"/>
              </a:ext>
            </a:extLst>
          </p:cNvPr>
          <p:cNvSpPr txBox="1"/>
          <p:nvPr/>
        </p:nvSpPr>
        <p:spPr>
          <a:xfrm>
            <a:off x="9014188" y="3617088"/>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60.9</a:t>
            </a:r>
          </a:p>
        </p:txBody>
      </p:sp>
      <p:pic>
        <p:nvPicPr>
          <p:cNvPr id="9" name="Picture 8">
            <a:extLst>
              <a:ext uri="{FF2B5EF4-FFF2-40B4-BE49-F238E27FC236}">
                <a16:creationId xmlns:a16="http://schemas.microsoft.com/office/drawing/2014/main" id="{3609034E-9141-274A-B58D-F26798E44E8D}"/>
              </a:ext>
            </a:extLst>
          </p:cNvPr>
          <p:cNvPicPr>
            <a:picLocks noChangeAspect="1"/>
          </p:cNvPicPr>
          <p:nvPr/>
        </p:nvPicPr>
        <p:blipFill>
          <a:blip r:embed="rId2"/>
          <a:stretch>
            <a:fillRect/>
          </a:stretch>
        </p:blipFill>
        <p:spPr>
          <a:xfrm>
            <a:off x="848988" y="4026654"/>
            <a:ext cx="4013200" cy="2654300"/>
          </a:xfrm>
          <a:prstGeom prst="rect">
            <a:avLst/>
          </a:prstGeom>
        </p:spPr>
      </p:pic>
      <p:pic>
        <p:nvPicPr>
          <p:cNvPr id="10" name="Picture 9">
            <a:extLst>
              <a:ext uri="{FF2B5EF4-FFF2-40B4-BE49-F238E27FC236}">
                <a16:creationId xmlns:a16="http://schemas.microsoft.com/office/drawing/2014/main" id="{16D4277C-89A6-7545-BA64-C2C47648A291}"/>
              </a:ext>
            </a:extLst>
          </p:cNvPr>
          <p:cNvPicPr>
            <a:picLocks noChangeAspect="1"/>
          </p:cNvPicPr>
          <p:nvPr/>
        </p:nvPicPr>
        <p:blipFill>
          <a:blip r:embed="rId3"/>
          <a:stretch>
            <a:fillRect/>
          </a:stretch>
        </p:blipFill>
        <p:spPr>
          <a:xfrm>
            <a:off x="6094412" y="4026654"/>
            <a:ext cx="4013200" cy="2654300"/>
          </a:xfrm>
          <a:prstGeom prst="rect">
            <a:avLst/>
          </a:prstGeom>
        </p:spPr>
      </p:pic>
      <p:sp>
        <p:nvSpPr>
          <p:cNvPr id="11" name="TextBox 10">
            <a:extLst>
              <a:ext uri="{FF2B5EF4-FFF2-40B4-BE49-F238E27FC236}">
                <a16:creationId xmlns:a16="http://schemas.microsoft.com/office/drawing/2014/main" id="{E886684E-F065-6D47-88A1-4053F73F0E3F}"/>
              </a:ext>
            </a:extLst>
          </p:cNvPr>
          <p:cNvSpPr txBox="1"/>
          <p:nvPr/>
        </p:nvSpPr>
        <p:spPr>
          <a:xfrm>
            <a:off x="4887048" y="6399730"/>
            <a:ext cx="708271" cy="276999"/>
          </a:xfrm>
          <a:prstGeom prst="rect">
            <a:avLst/>
          </a:prstGeom>
          <a:noFill/>
        </p:spPr>
        <p:txBody>
          <a:bodyPr wrap="none" lIns="0" tIns="0" rIns="0" bIns="0" rtlCol="0">
            <a:spAutoFit/>
          </a:bodyPr>
          <a:lstStyle/>
          <a:p>
            <a:r>
              <a:rPr lang="en-US" sz="1800" dirty="0">
                <a:highlight>
                  <a:srgbClr val="FFFF00"/>
                </a:highlight>
              </a:rPr>
              <a:t>GT: 144</a:t>
            </a:r>
          </a:p>
        </p:txBody>
      </p:sp>
      <p:sp>
        <p:nvSpPr>
          <p:cNvPr id="12" name="TextBox 11">
            <a:extLst>
              <a:ext uri="{FF2B5EF4-FFF2-40B4-BE49-F238E27FC236}">
                <a16:creationId xmlns:a16="http://schemas.microsoft.com/office/drawing/2014/main" id="{CE97C4C0-F8BA-A94F-8C43-A0E531C57D59}"/>
              </a:ext>
            </a:extLst>
          </p:cNvPr>
          <p:cNvSpPr txBox="1"/>
          <p:nvPr/>
        </p:nvSpPr>
        <p:spPr>
          <a:xfrm>
            <a:off x="10172846" y="6399729"/>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145.7</a:t>
            </a:r>
          </a:p>
        </p:txBody>
      </p:sp>
      <p:pic>
        <p:nvPicPr>
          <p:cNvPr id="2" name="Picture 1">
            <a:extLst>
              <a:ext uri="{FF2B5EF4-FFF2-40B4-BE49-F238E27FC236}">
                <a16:creationId xmlns:a16="http://schemas.microsoft.com/office/drawing/2014/main" id="{B36A3A19-9D76-4D49-B905-F38393BAE609}"/>
              </a:ext>
            </a:extLst>
          </p:cNvPr>
          <p:cNvPicPr>
            <a:picLocks noChangeAspect="1"/>
          </p:cNvPicPr>
          <p:nvPr/>
        </p:nvPicPr>
        <p:blipFill>
          <a:blip r:embed="rId4"/>
          <a:stretch>
            <a:fillRect/>
          </a:stretch>
        </p:blipFill>
        <p:spPr>
          <a:xfrm>
            <a:off x="2022331" y="1239788"/>
            <a:ext cx="2832100" cy="2654300"/>
          </a:xfrm>
          <a:prstGeom prst="rect">
            <a:avLst/>
          </a:prstGeom>
        </p:spPr>
      </p:pic>
      <p:pic>
        <p:nvPicPr>
          <p:cNvPr id="13" name="Picture 12">
            <a:extLst>
              <a:ext uri="{FF2B5EF4-FFF2-40B4-BE49-F238E27FC236}">
                <a16:creationId xmlns:a16="http://schemas.microsoft.com/office/drawing/2014/main" id="{388184D9-C331-CB41-A5A3-237F81B6E705}"/>
              </a:ext>
            </a:extLst>
          </p:cNvPr>
          <p:cNvPicPr>
            <a:picLocks noChangeAspect="1"/>
          </p:cNvPicPr>
          <p:nvPr/>
        </p:nvPicPr>
        <p:blipFill>
          <a:blip r:embed="rId5"/>
          <a:stretch>
            <a:fillRect/>
          </a:stretch>
        </p:blipFill>
        <p:spPr>
          <a:xfrm>
            <a:off x="6094412" y="1239788"/>
            <a:ext cx="2845716" cy="2654300"/>
          </a:xfrm>
          <a:prstGeom prst="rect">
            <a:avLst/>
          </a:prstGeom>
        </p:spPr>
      </p:pic>
    </p:spTree>
    <p:extLst>
      <p:ext uri="{BB962C8B-B14F-4D97-AF65-F5344CB8AC3E}">
        <p14:creationId xmlns:p14="http://schemas.microsoft.com/office/powerpoint/2010/main" val="3530768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29</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Prediction Results – Pills </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192808"/>
            <a:ext cx="591252" cy="276999"/>
          </a:xfrm>
          <a:prstGeom prst="rect">
            <a:avLst/>
          </a:prstGeom>
          <a:noFill/>
        </p:spPr>
        <p:txBody>
          <a:bodyPr wrap="none" lIns="0" tIns="0" rIns="0" bIns="0" rtlCol="0">
            <a:spAutoFit/>
          </a:bodyPr>
          <a:lstStyle/>
          <a:p>
            <a:r>
              <a:rPr lang="en-US" sz="1800" dirty="0">
                <a:highlight>
                  <a:srgbClr val="FFFF00"/>
                </a:highlight>
              </a:rPr>
              <a:t>GT: 65</a:t>
            </a:r>
          </a:p>
        </p:txBody>
      </p:sp>
      <p:sp>
        <p:nvSpPr>
          <p:cNvPr id="8" name="TextBox 7">
            <a:extLst>
              <a:ext uri="{FF2B5EF4-FFF2-40B4-BE49-F238E27FC236}">
                <a16:creationId xmlns:a16="http://schemas.microsoft.com/office/drawing/2014/main" id="{DEA5B4C6-12C0-6942-B8CF-07232AD0C48F}"/>
              </a:ext>
            </a:extLst>
          </p:cNvPr>
          <p:cNvSpPr txBox="1"/>
          <p:nvPr/>
        </p:nvSpPr>
        <p:spPr>
          <a:xfrm>
            <a:off x="10651438" y="3154992"/>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56.3</a:t>
            </a:r>
          </a:p>
        </p:txBody>
      </p:sp>
      <p:sp>
        <p:nvSpPr>
          <p:cNvPr id="11" name="TextBox 10">
            <a:extLst>
              <a:ext uri="{FF2B5EF4-FFF2-40B4-BE49-F238E27FC236}">
                <a16:creationId xmlns:a16="http://schemas.microsoft.com/office/drawing/2014/main" id="{E886684E-F065-6D47-88A1-4053F73F0E3F}"/>
              </a:ext>
            </a:extLst>
          </p:cNvPr>
          <p:cNvSpPr txBox="1"/>
          <p:nvPr/>
        </p:nvSpPr>
        <p:spPr>
          <a:xfrm>
            <a:off x="4887048" y="5975449"/>
            <a:ext cx="591252" cy="276999"/>
          </a:xfrm>
          <a:prstGeom prst="rect">
            <a:avLst/>
          </a:prstGeom>
          <a:noFill/>
        </p:spPr>
        <p:txBody>
          <a:bodyPr wrap="none" lIns="0" tIns="0" rIns="0" bIns="0" rtlCol="0">
            <a:spAutoFit/>
          </a:bodyPr>
          <a:lstStyle/>
          <a:p>
            <a:r>
              <a:rPr lang="en-US" sz="1800" dirty="0">
                <a:highlight>
                  <a:srgbClr val="FFFF00"/>
                </a:highlight>
              </a:rPr>
              <a:t>GT: 76</a:t>
            </a:r>
          </a:p>
        </p:txBody>
      </p:sp>
      <p:sp>
        <p:nvSpPr>
          <p:cNvPr id="12" name="TextBox 11">
            <a:extLst>
              <a:ext uri="{FF2B5EF4-FFF2-40B4-BE49-F238E27FC236}">
                <a16:creationId xmlns:a16="http://schemas.microsoft.com/office/drawing/2014/main" id="{CE97C4C0-F8BA-A94F-8C43-A0E531C57D59}"/>
              </a:ext>
            </a:extLst>
          </p:cNvPr>
          <p:cNvSpPr txBox="1"/>
          <p:nvPr/>
        </p:nvSpPr>
        <p:spPr>
          <a:xfrm>
            <a:off x="9667739" y="5994327"/>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72.2</a:t>
            </a:r>
          </a:p>
        </p:txBody>
      </p:sp>
      <p:pic>
        <p:nvPicPr>
          <p:cNvPr id="2" name="Picture 1">
            <a:extLst>
              <a:ext uri="{FF2B5EF4-FFF2-40B4-BE49-F238E27FC236}">
                <a16:creationId xmlns:a16="http://schemas.microsoft.com/office/drawing/2014/main" id="{E3BF6D8C-1AAB-0245-9212-F315EF0A6EE4}"/>
              </a:ext>
            </a:extLst>
          </p:cNvPr>
          <p:cNvPicPr>
            <a:picLocks noChangeAspect="1"/>
          </p:cNvPicPr>
          <p:nvPr/>
        </p:nvPicPr>
        <p:blipFill>
          <a:blip r:embed="rId2"/>
          <a:stretch>
            <a:fillRect/>
          </a:stretch>
        </p:blipFill>
        <p:spPr>
          <a:xfrm>
            <a:off x="391788" y="1234607"/>
            <a:ext cx="4470400" cy="2235200"/>
          </a:xfrm>
          <a:prstGeom prst="rect">
            <a:avLst/>
          </a:prstGeom>
        </p:spPr>
      </p:pic>
      <p:pic>
        <p:nvPicPr>
          <p:cNvPr id="13" name="Picture 12">
            <a:extLst>
              <a:ext uri="{FF2B5EF4-FFF2-40B4-BE49-F238E27FC236}">
                <a16:creationId xmlns:a16="http://schemas.microsoft.com/office/drawing/2014/main" id="{17581DCB-1A48-9342-9EE8-49ABC5610F83}"/>
              </a:ext>
            </a:extLst>
          </p:cNvPr>
          <p:cNvPicPr>
            <a:picLocks noChangeAspect="1"/>
          </p:cNvPicPr>
          <p:nvPr/>
        </p:nvPicPr>
        <p:blipFill>
          <a:blip r:embed="rId3"/>
          <a:stretch>
            <a:fillRect/>
          </a:stretch>
        </p:blipFill>
        <p:spPr>
          <a:xfrm>
            <a:off x="6094412" y="1196791"/>
            <a:ext cx="4470400" cy="2235200"/>
          </a:xfrm>
          <a:prstGeom prst="rect">
            <a:avLst/>
          </a:prstGeom>
        </p:spPr>
      </p:pic>
      <p:pic>
        <p:nvPicPr>
          <p:cNvPr id="16" name="Picture 15">
            <a:extLst>
              <a:ext uri="{FF2B5EF4-FFF2-40B4-BE49-F238E27FC236}">
                <a16:creationId xmlns:a16="http://schemas.microsoft.com/office/drawing/2014/main" id="{4A99FD06-4CF9-DD41-A79A-96EC1BB3ABD3}"/>
              </a:ext>
            </a:extLst>
          </p:cNvPr>
          <p:cNvPicPr>
            <a:picLocks noChangeAspect="1"/>
          </p:cNvPicPr>
          <p:nvPr/>
        </p:nvPicPr>
        <p:blipFill>
          <a:blip r:embed="rId4"/>
          <a:stretch>
            <a:fillRect/>
          </a:stretch>
        </p:blipFill>
        <p:spPr>
          <a:xfrm>
            <a:off x="1293488" y="3598147"/>
            <a:ext cx="3568700" cy="2654300"/>
          </a:xfrm>
          <a:prstGeom prst="rect">
            <a:avLst/>
          </a:prstGeom>
        </p:spPr>
      </p:pic>
      <p:pic>
        <p:nvPicPr>
          <p:cNvPr id="17" name="Picture 16">
            <a:extLst>
              <a:ext uri="{FF2B5EF4-FFF2-40B4-BE49-F238E27FC236}">
                <a16:creationId xmlns:a16="http://schemas.microsoft.com/office/drawing/2014/main" id="{DE6B3608-41B4-7540-A76B-10C56B9EDE56}"/>
              </a:ext>
            </a:extLst>
          </p:cNvPr>
          <p:cNvPicPr>
            <a:picLocks noChangeAspect="1"/>
          </p:cNvPicPr>
          <p:nvPr/>
        </p:nvPicPr>
        <p:blipFill>
          <a:blip r:embed="rId5"/>
          <a:stretch>
            <a:fillRect/>
          </a:stretch>
        </p:blipFill>
        <p:spPr>
          <a:xfrm>
            <a:off x="6094412" y="3598147"/>
            <a:ext cx="3568700" cy="2654300"/>
          </a:xfrm>
          <a:prstGeom prst="rect">
            <a:avLst/>
          </a:prstGeom>
        </p:spPr>
      </p:pic>
    </p:spTree>
    <p:extLst>
      <p:ext uri="{BB962C8B-B14F-4D97-AF65-F5344CB8AC3E}">
        <p14:creationId xmlns:p14="http://schemas.microsoft.com/office/powerpoint/2010/main" val="3904244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61D857-B0CF-F041-8A1E-44C76D59D89D}" type="slidenum">
              <a:rPr lang="en-US" smtClean="0"/>
              <a:pPr/>
              <a:t>3</a:t>
            </a:fld>
            <a:endParaRPr lang="en-US" dirty="0"/>
          </a:p>
        </p:txBody>
      </p:sp>
      <p:sp>
        <p:nvSpPr>
          <p:cNvPr id="4" name="Title 3"/>
          <p:cNvSpPr>
            <a:spLocks noGrp="1"/>
          </p:cNvSpPr>
          <p:nvPr>
            <p:ph type="title"/>
          </p:nvPr>
        </p:nvSpPr>
        <p:spPr/>
        <p:txBody>
          <a:bodyPr/>
          <a:lstStyle/>
          <a:p>
            <a:r>
              <a:rPr lang="en-US" dirty="0"/>
              <a:t>Counting is useful in many situations</a:t>
            </a:r>
          </a:p>
        </p:txBody>
      </p:sp>
      <p:pic>
        <p:nvPicPr>
          <p:cNvPr id="6" name="Picture 5" descr="A group of birds flying in the sky&#10;&#10;Description automatically generated with medium confidence">
            <a:extLst>
              <a:ext uri="{FF2B5EF4-FFF2-40B4-BE49-F238E27FC236}">
                <a16:creationId xmlns:a16="http://schemas.microsoft.com/office/drawing/2014/main" id="{6CAA555F-18AC-634F-9E9A-4E249A93766C}"/>
              </a:ext>
            </a:extLst>
          </p:cNvPr>
          <p:cNvPicPr>
            <a:picLocks noChangeAspect="1"/>
          </p:cNvPicPr>
          <p:nvPr/>
        </p:nvPicPr>
        <p:blipFill>
          <a:blip r:embed="rId3"/>
          <a:stretch>
            <a:fillRect/>
          </a:stretch>
        </p:blipFill>
        <p:spPr>
          <a:xfrm>
            <a:off x="160499" y="769727"/>
            <a:ext cx="3672697" cy="2811673"/>
          </a:xfrm>
          <a:prstGeom prst="rect">
            <a:avLst/>
          </a:prstGeom>
        </p:spPr>
      </p:pic>
      <p:pic>
        <p:nvPicPr>
          <p:cNvPr id="7" name="Picture 6" descr="A picture containing building, outdoor, city, government building&#10;&#10;Description automatically generated">
            <a:extLst>
              <a:ext uri="{FF2B5EF4-FFF2-40B4-BE49-F238E27FC236}">
                <a16:creationId xmlns:a16="http://schemas.microsoft.com/office/drawing/2014/main" id="{F6F4CD0F-58F9-784A-9C70-4DBE25CFC3F6}"/>
              </a:ext>
            </a:extLst>
          </p:cNvPr>
          <p:cNvPicPr>
            <a:picLocks noChangeAspect="1"/>
          </p:cNvPicPr>
          <p:nvPr/>
        </p:nvPicPr>
        <p:blipFill>
          <a:blip r:embed="rId4"/>
          <a:stretch>
            <a:fillRect/>
          </a:stretch>
        </p:blipFill>
        <p:spPr>
          <a:xfrm>
            <a:off x="3948393" y="762726"/>
            <a:ext cx="4052607" cy="2811673"/>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BCCBE5FE-6269-6D4E-8AF5-9DD95B46C1B3}"/>
              </a:ext>
            </a:extLst>
          </p:cNvPr>
          <p:cNvPicPr>
            <a:picLocks noChangeAspect="1"/>
          </p:cNvPicPr>
          <p:nvPr/>
        </p:nvPicPr>
        <p:blipFill>
          <a:blip r:embed="rId5"/>
          <a:stretch>
            <a:fillRect/>
          </a:stretch>
        </p:blipFill>
        <p:spPr>
          <a:xfrm>
            <a:off x="8116198" y="762726"/>
            <a:ext cx="3961502" cy="5671326"/>
          </a:xfrm>
          <a:prstGeom prst="rect">
            <a:avLst/>
          </a:prstGeom>
        </p:spPr>
      </p:pic>
      <p:pic>
        <p:nvPicPr>
          <p:cNvPr id="13" name="Picture 12" descr="A person standing in front of a shelf of books&#10;&#10;Description automatically generated with low confidence">
            <a:extLst>
              <a:ext uri="{FF2B5EF4-FFF2-40B4-BE49-F238E27FC236}">
                <a16:creationId xmlns:a16="http://schemas.microsoft.com/office/drawing/2014/main" id="{133B55C9-CA06-294E-9AE5-32C3A67EF9D8}"/>
              </a:ext>
            </a:extLst>
          </p:cNvPr>
          <p:cNvPicPr>
            <a:picLocks noChangeAspect="1"/>
          </p:cNvPicPr>
          <p:nvPr/>
        </p:nvPicPr>
        <p:blipFill>
          <a:blip r:embed="rId6"/>
          <a:stretch>
            <a:fillRect/>
          </a:stretch>
        </p:blipFill>
        <p:spPr>
          <a:xfrm>
            <a:off x="3948391" y="3741472"/>
            <a:ext cx="4052607" cy="2692580"/>
          </a:xfrm>
          <a:prstGeom prst="rect">
            <a:avLst/>
          </a:prstGeom>
        </p:spPr>
      </p:pic>
      <p:pic>
        <p:nvPicPr>
          <p:cNvPr id="5" name="Picture 4" descr="A large crowd of people in front of a building with flags&#10;&#10;Description automatically generated with medium confidence">
            <a:extLst>
              <a:ext uri="{FF2B5EF4-FFF2-40B4-BE49-F238E27FC236}">
                <a16:creationId xmlns:a16="http://schemas.microsoft.com/office/drawing/2014/main" id="{5D48D644-1DB4-7844-9DF4-185056068FFD}"/>
              </a:ext>
            </a:extLst>
          </p:cNvPr>
          <p:cNvPicPr>
            <a:picLocks noChangeAspect="1"/>
          </p:cNvPicPr>
          <p:nvPr/>
        </p:nvPicPr>
        <p:blipFill>
          <a:blip r:embed="rId7"/>
          <a:stretch>
            <a:fillRect/>
          </a:stretch>
        </p:blipFill>
        <p:spPr>
          <a:xfrm>
            <a:off x="160499" y="3741471"/>
            <a:ext cx="3691506" cy="2692579"/>
          </a:xfrm>
          <a:prstGeom prst="rect">
            <a:avLst/>
          </a:prstGeom>
        </p:spPr>
      </p:pic>
      <p:sp>
        <p:nvSpPr>
          <p:cNvPr id="2" name="TextBox 1">
            <a:extLst>
              <a:ext uri="{FF2B5EF4-FFF2-40B4-BE49-F238E27FC236}">
                <a16:creationId xmlns:a16="http://schemas.microsoft.com/office/drawing/2014/main" id="{C4914BF6-5428-2649-A1CD-4B7069F4C9B6}"/>
              </a:ext>
            </a:extLst>
          </p:cNvPr>
          <p:cNvSpPr txBox="1"/>
          <p:nvPr/>
        </p:nvSpPr>
        <p:spPr>
          <a:xfrm>
            <a:off x="849374" y="3162030"/>
            <a:ext cx="2286460" cy="369332"/>
          </a:xfrm>
          <a:prstGeom prst="rect">
            <a:avLst/>
          </a:prstGeom>
          <a:solidFill>
            <a:srgbClr val="FFFF00"/>
          </a:solidFill>
        </p:spPr>
        <p:txBody>
          <a:bodyPr wrap="none" lIns="0" tIns="0" rIns="0" bIns="0" rtlCol="0">
            <a:spAutoFit/>
          </a:bodyPr>
          <a:lstStyle/>
          <a:p>
            <a:r>
              <a:rPr lang="en-US" sz="2400" dirty="0"/>
              <a:t>Migration tracking</a:t>
            </a:r>
          </a:p>
        </p:txBody>
      </p:sp>
      <p:sp>
        <p:nvSpPr>
          <p:cNvPr id="10" name="TextBox 9">
            <a:extLst>
              <a:ext uri="{FF2B5EF4-FFF2-40B4-BE49-F238E27FC236}">
                <a16:creationId xmlns:a16="http://schemas.microsoft.com/office/drawing/2014/main" id="{35CB7970-6B6C-B24E-B245-D3A3A2AAA5BE}"/>
              </a:ext>
            </a:extLst>
          </p:cNvPr>
          <p:cNvSpPr txBox="1"/>
          <p:nvPr/>
        </p:nvSpPr>
        <p:spPr>
          <a:xfrm>
            <a:off x="1320144" y="6020182"/>
            <a:ext cx="1344920" cy="369332"/>
          </a:xfrm>
          <a:prstGeom prst="rect">
            <a:avLst/>
          </a:prstGeom>
          <a:solidFill>
            <a:srgbClr val="FFFF00"/>
          </a:solidFill>
        </p:spPr>
        <p:txBody>
          <a:bodyPr wrap="none" lIns="0" tIns="0" rIns="0" bIns="0" rtlCol="0">
            <a:spAutoFit/>
          </a:bodyPr>
          <a:lstStyle/>
          <a:p>
            <a:r>
              <a:rPr lang="en-US" sz="2400" dirty="0"/>
              <a:t>Journalism</a:t>
            </a:r>
          </a:p>
        </p:txBody>
      </p:sp>
      <p:sp>
        <p:nvSpPr>
          <p:cNvPr id="11" name="TextBox 10">
            <a:extLst>
              <a:ext uri="{FF2B5EF4-FFF2-40B4-BE49-F238E27FC236}">
                <a16:creationId xmlns:a16="http://schemas.microsoft.com/office/drawing/2014/main" id="{EEAD8E1B-88C2-A940-957A-C30692304D82}"/>
              </a:ext>
            </a:extLst>
          </p:cNvPr>
          <p:cNvSpPr txBox="1"/>
          <p:nvPr/>
        </p:nvSpPr>
        <p:spPr>
          <a:xfrm>
            <a:off x="4757291" y="3162030"/>
            <a:ext cx="2605906" cy="369332"/>
          </a:xfrm>
          <a:prstGeom prst="rect">
            <a:avLst/>
          </a:prstGeom>
          <a:solidFill>
            <a:srgbClr val="FFFF00"/>
          </a:solidFill>
        </p:spPr>
        <p:txBody>
          <a:bodyPr wrap="none" lIns="0" tIns="0" rIns="0" bIns="0" rtlCol="0">
            <a:spAutoFit/>
          </a:bodyPr>
          <a:lstStyle/>
          <a:p>
            <a:r>
              <a:rPr lang="en-US" sz="2400" dirty="0"/>
              <a:t>Curiosity Satisfaction</a:t>
            </a:r>
          </a:p>
        </p:txBody>
      </p:sp>
      <p:sp>
        <p:nvSpPr>
          <p:cNvPr id="12" name="TextBox 11">
            <a:extLst>
              <a:ext uri="{FF2B5EF4-FFF2-40B4-BE49-F238E27FC236}">
                <a16:creationId xmlns:a16="http://schemas.microsoft.com/office/drawing/2014/main" id="{7FF0C157-D845-9A44-AC8C-D2ACF7A6ABFC}"/>
              </a:ext>
            </a:extLst>
          </p:cNvPr>
          <p:cNvSpPr txBox="1"/>
          <p:nvPr/>
        </p:nvSpPr>
        <p:spPr>
          <a:xfrm>
            <a:off x="4625452" y="6020182"/>
            <a:ext cx="2937920" cy="369332"/>
          </a:xfrm>
          <a:prstGeom prst="rect">
            <a:avLst/>
          </a:prstGeom>
          <a:solidFill>
            <a:srgbClr val="FFFF00"/>
          </a:solidFill>
        </p:spPr>
        <p:txBody>
          <a:bodyPr wrap="none" lIns="0" tIns="0" rIns="0" bIns="0" rtlCol="0">
            <a:spAutoFit/>
          </a:bodyPr>
          <a:lstStyle/>
          <a:p>
            <a:r>
              <a:rPr lang="en-US" sz="2400" dirty="0"/>
              <a:t>Inventory Management</a:t>
            </a:r>
          </a:p>
        </p:txBody>
      </p:sp>
      <p:sp>
        <p:nvSpPr>
          <p:cNvPr id="14" name="TextBox 13">
            <a:extLst>
              <a:ext uri="{FF2B5EF4-FFF2-40B4-BE49-F238E27FC236}">
                <a16:creationId xmlns:a16="http://schemas.microsoft.com/office/drawing/2014/main" id="{CDD9087E-5EBA-C34A-9E1A-86186C8499B1}"/>
              </a:ext>
            </a:extLst>
          </p:cNvPr>
          <p:cNvSpPr txBox="1"/>
          <p:nvPr/>
        </p:nvSpPr>
        <p:spPr>
          <a:xfrm>
            <a:off x="8510278" y="6020182"/>
            <a:ext cx="3331874" cy="369332"/>
          </a:xfrm>
          <a:prstGeom prst="rect">
            <a:avLst/>
          </a:prstGeom>
          <a:solidFill>
            <a:srgbClr val="FFFF00"/>
          </a:solidFill>
        </p:spPr>
        <p:txBody>
          <a:bodyPr wrap="none" lIns="0" tIns="0" rIns="0" bIns="0" rtlCol="0">
            <a:spAutoFit/>
          </a:bodyPr>
          <a:lstStyle/>
          <a:p>
            <a:r>
              <a:rPr lang="en-US" sz="2400" dirty="0"/>
              <a:t>Physical Effort Anticipation</a:t>
            </a:r>
          </a:p>
        </p:txBody>
      </p:sp>
    </p:spTree>
    <p:extLst>
      <p:ext uri="{BB962C8B-B14F-4D97-AF65-F5344CB8AC3E}">
        <p14:creationId xmlns:p14="http://schemas.microsoft.com/office/powerpoint/2010/main" val="158945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30</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Prediction Results – Skateboards </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708271" cy="276999"/>
          </a:xfrm>
          <a:prstGeom prst="rect">
            <a:avLst/>
          </a:prstGeom>
          <a:noFill/>
        </p:spPr>
        <p:txBody>
          <a:bodyPr wrap="none" lIns="0" tIns="0" rIns="0" bIns="0" rtlCol="0">
            <a:spAutoFit/>
          </a:bodyPr>
          <a:lstStyle/>
          <a:p>
            <a:r>
              <a:rPr lang="en-US" sz="1800" dirty="0">
                <a:highlight>
                  <a:srgbClr val="FFFF00"/>
                </a:highlight>
              </a:rPr>
              <a:t>GT: 127</a:t>
            </a:r>
          </a:p>
        </p:txBody>
      </p:sp>
      <p:sp>
        <p:nvSpPr>
          <p:cNvPr id="8" name="TextBox 7">
            <a:extLst>
              <a:ext uri="{FF2B5EF4-FFF2-40B4-BE49-F238E27FC236}">
                <a16:creationId xmlns:a16="http://schemas.microsoft.com/office/drawing/2014/main" id="{DEA5B4C6-12C0-6942-B8CF-07232AD0C48F}"/>
              </a:ext>
            </a:extLst>
          </p:cNvPr>
          <p:cNvSpPr txBox="1"/>
          <p:nvPr/>
        </p:nvSpPr>
        <p:spPr>
          <a:xfrm>
            <a:off x="10651438" y="3579273"/>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126.1</a:t>
            </a:r>
          </a:p>
        </p:txBody>
      </p:sp>
      <p:sp>
        <p:nvSpPr>
          <p:cNvPr id="11" name="TextBox 10">
            <a:extLst>
              <a:ext uri="{FF2B5EF4-FFF2-40B4-BE49-F238E27FC236}">
                <a16:creationId xmlns:a16="http://schemas.microsoft.com/office/drawing/2014/main" id="{E886684E-F065-6D47-88A1-4053F73F0E3F}"/>
              </a:ext>
            </a:extLst>
          </p:cNvPr>
          <p:cNvSpPr txBox="1"/>
          <p:nvPr/>
        </p:nvSpPr>
        <p:spPr>
          <a:xfrm>
            <a:off x="4887048" y="6399730"/>
            <a:ext cx="591252" cy="276999"/>
          </a:xfrm>
          <a:prstGeom prst="rect">
            <a:avLst/>
          </a:prstGeom>
          <a:noFill/>
        </p:spPr>
        <p:txBody>
          <a:bodyPr wrap="none" lIns="0" tIns="0" rIns="0" bIns="0" rtlCol="0">
            <a:spAutoFit/>
          </a:bodyPr>
          <a:lstStyle/>
          <a:p>
            <a:r>
              <a:rPr lang="en-US" sz="1800" dirty="0">
                <a:highlight>
                  <a:srgbClr val="FFFF00"/>
                </a:highlight>
              </a:rPr>
              <a:t>GT: 78</a:t>
            </a:r>
          </a:p>
        </p:txBody>
      </p:sp>
      <p:sp>
        <p:nvSpPr>
          <p:cNvPr id="12" name="TextBox 11">
            <a:extLst>
              <a:ext uri="{FF2B5EF4-FFF2-40B4-BE49-F238E27FC236}">
                <a16:creationId xmlns:a16="http://schemas.microsoft.com/office/drawing/2014/main" id="{CE97C4C0-F8BA-A94F-8C43-A0E531C57D59}"/>
              </a:ext>
            </a:extLst>
          </p:cNvPr>
          <p:cNvSpPr txBox="1"/>
          <p:nvPr/>
        </p:nvSpPr>
        <p:spPr>
          <a:xfrm>
            <a:off x="9667739" y="6418608"/>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68.9</a:t>
            </a:r>
          </a:p>
        </p:txBody>
      </p:sp>
      <p:pic>
        <p:nvPicPr>
          <p:cNvPr id="14" name="Picture 13">
            <a:extLst>
              <a:ext uri="{FF2B5EF4-FFF2-40B4-BE49-F238E27FC236}">
                <a16:creationId xmlns:a16="http://schemas.microsoft.com/office/drawing/2014/main" id="{6AD8AAC5-F2C8-1A45-8138-795B86BA546E}"/>
              </a:ext>
            </a:extLst>
          </p:cNvPr>
          <p:cNvPicPr>
            <a:picLocks noChangeAspect="1"/>
          </p:cNvPicPr>
          <p:nvPr/>
        </p:nvPicPr>
        <p:blipFill>
          <a:blip r:embed="rId2"/>
          <a:stretch>
            <a:fillRect/>
          </a:stretch>
        </p:blipFill>
        <p:spPr>
          <a:xfrm>
            <a:off x="1298431" y="4022428"/>
            <a:ext cx="3556000" cy="2654300"/>
          </a:xfrm>
          <a:prstGeom prst="rect">
            <a:avLst/>
          </a:prstGeom>
        </p:spPr>
      </p:pic>
      <p:pic>
        <p:nvPicPr>
          <p:cNvPr id="15" name="Picture 14">
            <a:extLst>
              <a:ext uri="{FF2B5EF4-FFF2-40B4-BE49-F238E27FC236}">
                <a16:creationId xmlns:a16="http://schemas.microsoft.com/office/drawing/2014/main" id="{F056FAB3-95DB-9A4D-ABBC-9A7A967974F4}"/>
              </a:ext>
            </a:extLst>
          </p:cNvPr>
          <p:cNvPicPr>
            <a:picLocks noChangeAspect="1"/>
          </p:cNvPicPr>
          <p:nvPr/>
        </p:nvPicPr>
        <p:blipFill>
          <a:blip r:embed="rId3"/>
          <a:stretch>
            <a:fillRect/>
          </a:stretch>
        </p:blipFill>
        <p:spPr>
          <a:xfrm>
            <a:off x="6094412" y="4022428"/>
            <a:ext cx="3556000" cy="2654300"/>
          </a:xfrm>
          <a:prstGeom prst="rect">
            <a:avLst/>
          </a:prstGeom>
        </p:spPr>
      </p:pic>
      <p:pic>
        <p:nvPicPr>
          <p:cNvPr id="5" name="Picture 4">
            <a:extLst>
              <a:ext uri="{FF2B5EF4-FFF2-40B4-BE49-F238E27FC236}">
                <a16:creationId xmlns:a16="http://schemas.microsoft.com/office/drawing/2014/main" id="{9A7CDE85-2939-BA47-8116-607F5DB94469}"/>
              </a:ext>
            </a:extLst>
          </p:cNvPr>
          <p:cNvPicPr>
            <a:picLocks noChangeAspect="1"/>
          </p:cNvPicPr>
          <p:nvPr/>
        </p:nvPicPr>
        <p:blipFill>
          <a:blip r:embed="rId4"/>
          <a:stretch>
            <a:fillRect/>
          </a:stretch>
        </p:blipFill>
        <p:spPr>
          <a:xfrm>
            <a:off x="384031" y="1481088"/>
            <a:ext cx="4470400" cy="2413000"/>
          </a:xfrm>
          <a:prstGeom prst="rect">
            <a:avLst/>
          </a:prstGeom>
        </p:spPr>
      </p:pic>
      <p:pic>
        <p:nvPicPr>
          <p:cNvPr id="6" name="Picture 5">
            <a:extLst>
              <a:ext uri="{FF2B5EF4-FFF2-40B4-BE49-F238E27FC236}">
                <a16:creationId xmlns:a16="http://schemas.microsoft.com/office/drawing/2014/main" id="{52E58297-E44E-6449-A982-47FEB0A87117}"/>
              </a:ext>
            </a:extLst>
          </p:cNvPr>
          <p:cNvPicPr>
            <a:picLocks noChangeAspect="1"/>
          </p:cNvPicPr>
          <p:nvPr/>
        </p:nvPicPr>
        <p:blipFill>
          <a:blip r:embed="rId5"/>
          <a:stretch>
            <a:fillRect/>
          </a:stretch>
        </p:blipFill>
        <p:spPr>
          <a:xfrm>
            <a:off x="6094412" y="1481088"/>
            <a:ext cx="4470400" cy="2413000"/>
          </a:xfrm>
          <a:prstGeom prst="rect">
            <a:avLst/>
          </a:prstGeom>
        </p:spPr>
      </p:pic>
    </p:spTree>
    <p:extLst>
      <p:ext uri="{BB962C8B-B14F-4D97-AF65-F5344CB8AC3E}">
        <p14:creationId xmlns:p14="http://schemas.microsoft.com/office/powerpoint/2010/main" val="3683854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31</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Prediction Results – Books</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591252" cy="276999"/>
          </a:xfrm>
          <a:prstGeom prst="rect">
            <a:avLst/>
          </a:prstGeom>
          <a:noFill/>
        </p:spPr>
        <p:txBody>
          <a:bodyPr wrap="none" lIns="0" tIns="0" rIns="0" bIns="0" rtlCol="0">
            <a:spAutoFit/>
          </a:bodyPr>
          <a:lstStyle/>
          <a:p>
            <a:r>
              <a:rPr lang="en-US" sz="1800" dirty="0">
                <a:highlight>
                  <a:srgbClr val="FFFF00"/>
                </a:highlight>
              </a:rPr>
              <a:t>GT: 84</a:t>
            </a:r>
          </a:p>
        </p:txBody>
      </p:sp>
      <p:sp>
        <p:nvSpPr>
          <p:cNvPr id="8" name="TextBox 7">
            <a:extLst>
              <a:ext uri="{FF2B5EF4-FFF2-40B4-BE49-F238E27FC236}">
                <a16:creationId xmlns:a16="http://schemas.microsoft.com/office/drawing/2014/main" id="{DEA5B4C6-12C0-6942-B8CF-07232AD0C48F}"/>
              </a:ext>
            </a:extLst>
          </p:cNvPr>
          <p:cNvSpPr txBox="1"/>
          <p:nvPr/>
        </p:nvSpPr>
        <p:spPr>
          <a:xfrm>
            <a:off x="9932621" y="3579273"/>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78.9</a:t>
            </a:r>
          </a:p>
        </p:txBody>
      </p:sp>
      <p:sp>
        <p:nvSpPr>
          <p:cNvPr id="11" name="TextBox 10">
            <a:extLst>
              <a:ext uri="{FF2B5EF4-FFF2-40B4-BE49-F238E27FC236}">
                <a16:creationId xmlns:a16="http://schemas.microsoft.com/office/drawing/2014/main" id="{E886684E-F065-6D47-88A1-4053F73F0E3F}"/>
              </a:ext>
            </a:extLst>
          </p:cNvPr>
          <p:cNvSpPr txBox="1"/>
          <p:nvPr/>
        </p:nvSpPr>
        <p:spPr>
          <a:xfrm>
            <a:off x="4887048" y="6399730"/>
            <a:ext cx="591252" cy="276999"/>
          </a:xfrm>
          <a:prstGeom prst="rect">
            <a:avLst/>
          </a:prstGeom>
          <a:noFill/>
        </p:spPr>
        <p:txBody>
          <a:bodyPr wrap="none" lIns="0" tIns="0" rIns="0" bIns="0" rtlCol="0">
            <a:spAutoFit/>
          </a:bodyPr>
          <a:lstStyle/>
          <a:p>
            <a:r>
              <a:rPr lang="en-US" sz="1800" dirty="0">
                <a:highlight>
                  <a:srgbClr val="FFFF00"/>
                </a:highlight>
              </a:rPr>
              <a:t>GT: 80</a:t>
            </a:r>
          </a:p>
        </p:txBody>
      </p:sp>
      <p:sp>
        <p:nvSpPr>
          <p:cNvPr id="12" name="TextBox 11">
            <a:extLst>
              <a:ext uri="{FF2B5EF4-FFF2-40B4-BE49-F238E27FC236}">
                <a16:creationId xmlns:a16="http://schemas.microsoft.com/office/drawing/2014/main" id="{CE97C4C0-F8BA-A94F-8C43-A0E531C57D59}"/>
              </a:ext>
            </a:extLst>
          </p:cNvPr>
          <p:cNvSpPr txBox="1"/>
          <p:nvPr/>
        </p:nvSpPr>
        <p:spPr>
          <a:xfrm>
            <a:off x="8975436" y="6407567"/>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85.1</a:t>
            </a:r>
          </a:p>
        </p:txBody>
      </p:sp>
      <p:pic>
        <p:nvPicPr>
          <p:cNvPr id="9" name="Picture 8">
            <a:extLst>
              <a:ext uri="{FF2B5EF4-FFF2-40B4-BE49-F238E27FC236}">
                <a16:creationId xmlns:a16="http://schemas.microsoft.com/office/drawing/2014/main" id="{1DA4A590-AA74-4248-BB26-C0B2C53E6B78}"/>
              </a:ext>
            </a:extLst>
          </p:cNvPr>
          <p:cNvPicPr>
            <a:picLocks noChangeAspect="1"/>
          </p:cNvPicPr>
          <p:nvPr/>
        </p:nvPicPr>
        <p:blipFill>
          <a:blip r:embed="rId2"/>
          <a:stretch>
            <a:fillRect/>
          </a:stretch>
        </p:blipFill>
        <p:spPr>
          <a:xfrm>
            <a:off x="1979003" y="4009796"/>
            <a:ext cx="2832100" cy="2667000"/>
          </a:xfrm>
          <a:prstGeom prst="rect">
            <a:avLst/>
          </a:prstGeom>
        </p:spPr>
      </p:pic>
      <p:pic>
        <p:nvPicPr>
          <p:cNvPr id="10" name="Picture 9">
            <a:extLst>
              <a:ext uri="{FF2B5EF4-FFF2-40B4-BE49-F238E27FC236}">
                <a16:creationId xmlns:a16="http://schemas.microsoft.com/office/drawing/2014/main" id="{207A07BE-E2D5-014E-B58B-7CA058F7E678}"/>
              </a:ext>
            </a:extLst>
          </p:cNvPr>
          <p:cNvPicPr>
            <a:picLocks noChangeAspect="1"/>
          </p:cNvPicPr>
          <p:nvPr/>
        </p:nvPicPr>
        <p:blipFill>
          <a:blip r:embed="rId3"/>
          <a:stretch>
            <a:fillRect/>
          </a:stretch>
        </p:blipFill>
        <p:spPr>
          <a:xfrm>
            <a:off x="6094412" y="4009796"/>
            <a:ext cx="2832100" cy="2667000"/>
          </a:xfrm>
          <a:prstGeom prst="rect">
            <a:avLst/>
          </a:prstGeom>
        </p:spPr>
      </p:pic>
      <p:pic>
        <p:nvPicPr>
          <p:cNvPr id="13" name="Picture 12">
            <a:extLst>
              <a:ext uri="{FF2B5EF4-FFF2-40B4-BE49-F238E27FC236}">
                <a16:creationId xmlns:a16="http://schemas.microsoft.com/office/drawing/2014/main" id="{5004EDB4-A9D8-6645-B257-012A95B66219}"/>
              </a:ext>
            </a:extLst>
          </p:cNvPr>
          <p:cNvPicPr>
            <a:picLocks noChangeAspect="1"/>
          </p:cNvPicPr>
          <p:nvPr/>
        </p:nvPicPr>
        <p:blipFill>
          <a:blip r:embed="rId4"/>
          <a:stretch>
            <a:fillRect/>
          </a:stretch>
        </p:blipFill>
        <p:spPr>
          <a:xfrm>
            <a:off x="1051903" y="1455972"/>
            <a:ext cx="3759200" cy="2400300"/>
          </a:xfrm>
          <a:prstGeom prst="rect">
            <a:avLst/>
          </a:prstGeom>
        </p:spPr>
      </p:pic>
      <p:pic>
        <p:nvPicPr>
          <p:cNvPr id="16" name="Picture 15">
            <a:extLst>
              <a:ext uri="{FF2B5EF4-FFF2-40B4-BE49-F238E27FC236}">
                <a16:creationId xmlns:a16="http://schemas.microsoft.com/office/drawing/2014/main" id="{828FD0E1-E883-4D4A-97F1-569D4D9EEB8D}"/>
              </a:ext>
            </a:extLst>
          </p:cNvPr>
          <p:cNvPicPr>
            <a:picLocks noChangeAspect="1"/>
          </p:cNvPicPr>
          <p:nvPr/>
        </p:nvPicPr>
        <p:blipFill>
          <a:blip r:embed="rId5"/>
          <a:stretch>
            <a:fillRect/>
          </a:stretch>
        </p:blipFill>
        <p:spPr>
          <a:xfrm>
            <a:off x="6094412" y="1455972"/>
            <a:ext cx="3759200" cy="2400300"/>
          </a:xfrm>
          <a:prstGeom prst="rect">
            <a:avLst/>
          </a:prstGeom>
        </p:spPr>
      </p:pic>
    </p:spTree>
    <p:extLst>
      <p:ext uri="{BB962C8B-B14F-4D97-AF65-F5344CB8AC3E}">
        <p14:creationId xmlns:p14="http://schemas.microsoft.com/office/powerpoint/2010/main" val="4292797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32</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Prediction Results – Chairs </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708271" cy="276999"/>
          </a:xfrm>
          <a:prstGeom prst="rect">
            <a:avLst/>
          </a:prstGeom>
          <a:noFill/>
        </p:spPr>
        <p:txBody>
          <a:bodyPr wrap="none" lIns="0" tIns="0" rIns="0" bIns="0" rtlCol="0">
            <a:spAutoFit/>
          </a:bodyPr>
          <a:lstStyle/>
          <a:p>
            <a:r>
              <a:rPr lang="en-US" sz="1800" dirty="0">
                <a:highlight>
                  <a:srgbClr val="FFFF00"/>
                </a:highlight>
              </a:rPr>
              <a:t>GT: 263</a:t>
            </a:r>
          </a:p>
        </p:txBody>
      </p:sp>
      <p:sp>
        <p:nvSpPr>
          <p:cNvPr id="8" name="TextBox 7">
            <a:extLst>
              <a:ext uri="{FF2B5EF4-FFF2-40B4-BE49-F238E27FC236}">
                <a16:creationId xmlns:a16="http://schemas.microsoft.com/office/drawing/2014/main" id="{DEA5B4C6-12C0-6942-B8CF-07232AD0C48F}"/>
              </a:ext>
            </a:extLst>
          </p:cNvPr>
          <p:cNvSpPr txBox="1"/>
          <p:nvPr/>
        </p:nvSpPr>
        <p:spPr>
          <a:xfrm>
            <a:off x="10172846" y="3546766"/>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259.1</a:t>
            </a:r>
          </a:p>
        </p:txBody>
      </p:sp>
      <p:pic>
        <p:nvPicPr>
          <p:cNvPr id="14" name="Picture 13">
            <a:extLst>
              <a:ext uri="{FF2B5EF4-FFF2-40B4-BE49-F238E27FC236}">
                <a16:creationId xmlns:a16="http://schemas.microsoft.com/office/drawing/2014/main" id="{63025338-7833-6C4E-9A09-820E9356603F}"/>
              </a:ext>
            </a:extLst>
          </p:cNvPr>
          <p:cNvPicPr>
            <a:picLocks noChangeAspect="1"/>
          </p:cNvPicPr>
          <p:nvPr/>
        </p:nvPicPr>
        <p:blipFill>
          <a:blip r:embed="rId2"/>
          <a:stretch>
            <a:fillRect/>
          </a:stretch>
        </p:blipFill>
        <p:spPr>
          <a:xfrm>
            <a:off x="848988" y="1227088"/>
            <a:ext cx="4000500" cy="2667000"/>
          </a:xfrm>
          <a:prstGeom prst="rect">
            <a:avLst/>
          </a:prstGeom>
        </p:spPr>
      </p:pic>
      <p:pic>
        <p:nvPicPr>
          <p:cNvPr id="15" name="Picture 14">
            <a:extLst>
              <a:ext uri="{FF2B5EF4-FFF2-40B4-BE49-F238E27FC236}">
                <a16:creationId xmlns:a16="http://schemas.microsoft.com/office/drawing/2014/main" id="{9F9C506B-03A6-BE4A-9B7E-725F6DDAA06F}"/>
              </a:ext>
            </a:extLst>
          </p:cNvPr>
          <p:cNvPicPr>
            <a:picLocks noChangeAspect="1"/>
          </p:cNvPicPr>
          <p:nvPr/>
        </p:nvPicPr>
        <p:blipFill>
          <a:blip r:embed="rId3"/>
          <a:stretch>
            <a:fillRect/>
          </a:stretch>
        </p:blipFill>
        <p:spPr>
          <a:xfrm>
            <a:off x="6094412" y="1227088"/>
            <a:ext cx="4000500" cy="2667000"/>
          </a:xfrm>
          <a:prstGeom prst="rect">
            <a:avLst/>
          </a:prstGeom>
        </p:spPr>
      </p:pic>
      <p:pic>
        <p:nvPicPr>
          <p:cNvPr id="16" name="Picture 15">
            <a:extLst>
              <a:ext uri="{FF2B5EF4-FFF2-40B4-BE49-F238E27FC236}">
                <a16:creationId xmlns:a16="http://schemas.microsoft.com/office/drawing/2014/main" id="{44E16846-6212-D547-8694-CDF6B83F0FCC}"/>
              </a:ext>
            </a:extLst>
          </p:cNvPr>
          <p:cNvPicPr>
            <a:picLocks noChangeAspect="1"/>
          </p:cNvPicPr>
          <p:nvPr/>
        </p:nvPicPr>
        <p:blipFill>
          <a:blip r:embed="rId4"/>
          <a:stretch>
            <a:fillRect/>
          </a:stretch>
        </p:blipFill>
        <p:spPr>
          <a:xfrm>
            <a:off x="1293488" y="3988802"/>
            <a:ext cx="3556000" cy="2667000"/>
          </a:xfrm>
          <a:prstGeom prst="rect">
            <a:avLst/>
          </a:prstGeom>
        </p:spPr>
      </p:pic>
      <p:pic>
        <p:nvPicPr>
          <p:cNvPr id="17" name="Picture 16">
            <a:extLst>
              <a:ext uri="{FF2B5EF4-FFF2-40B4-BE49-F238E27FC236}">
                <a16:creationId xmlns:a16="http://schemas.microsoft.com/office/drawing/2014/main" id="{53B779B9-92AC-CA48-BE8F-46004F361639}"/>
              </a:ext>
            </a:extLst>
          </p:cNvPr>
          <p:cNvPicPr>
            <a:picLocks noChangeAspect="1"/>
          </p:cNvPicPr>
          <p:nvPr/>
        </p:nvPicPr>
        <p:blipFill>
          <a:blip r:embed="rId5"/>
          <a:stretch>
            <a:fillRect/>
          </a:stretch>
        </p:blipFill>
        <p:spPr>
          <a:xfrm>
            <a:off x="6094412" y="3988802"/>
            <a:ext cx="3556000" cy="2667000"/>
          </a:xfrm>
          <a:prstGeom prst="rect">
            <a:avLst/>
          </a:prstGeom>
        </p:spPr>
      </p:pic>
      <p:sp>
        <p:nvSpPr>
          <p:cNvPr id="18" name="TextBox 17">
            <a:extLst>
              <a:ext uri="{FF2B5EF4-FFF2-40B4-BE49-F238E27FC236}">
                <a16:creationId xmlns:a16="http://schemas.microsoft.com/office/drawing/2014/main" id="{A4B84122-38CF-AB45-B1D1-B996DAFECB16}"/>
              </a:ext>
            </a:extLst>
          </p:cNvPr>
          <p:cNvSpPr txBox="1"/>
          <p:nvPr/>
        </p:nvSpPr>
        <p:spPr>
          <a:xfrm>
            <a:off x="4880710" y="6406100"/>
            <a:ext cx="591252" cy="276999"/>
          </a:xfrm>
          <a:prstGeom prst="rect">
            <a:avLst/>
          </a:prstGeom>
          <a:noFill/>
        </p:spPr>
        <p:txBody>
          <a:bodyPr wrap="none" lIns="0" tIns="0" rIns="0" bIns="0" rtlCol="0">
            <a:spAutoFit/>
          </a:bodyPr>
          <a:lstStyle/>
          <a:p>
            <a:r>
              <a:rPr lang="en-US" sz="1800" dirty="0">
                <a:highlight>
                  <a:srgbClr val="FFFF00"/>
                </a:highlight>
              </a:rPr>
              <a:t>GT: 60</a:t>
            </a:r>
          </a:p>
        </p:txBody>
      </p:sp>
      <p:sp>
        <p:nvSpPr>
          <p:cNvPr id="19" name="TextBox 18">
            <a:extLst>
              <a:ext uri="{FF2B5EF4-FFF2-40B4-BE49-F238E27FC236}">
                <a16:creationId xmlns:a16="http://schemas.microsoft.com/office/drawing/2014/main" id="{E18E69F2-2F3F-0D47-B8BD-317D1FDCBFED}"/>
              </a:ext>
            </a:extLst>
          </p:cNvPr>
          <p:cNvSpPr txBox="1"/>
          <p:nvPr/>
        </p:nvSpPr>
        <p:spPr>
          <a:xfrm>
            <a:off x="9709063" y="6378803"/>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72.2</a:t>
            </a:r>
          </a:p>
        </p:txBody>
      </p:sp>
    </p:spTree>
    <p:extLst>
      <p:ext uri="{BB962C8B-B14F-4D97-AF65-F5344CB8AC3E}">
        <p14:creationId xmlns:p14="http://schemas.microsoft.com/office/powerpoint/2010/main" val="2147010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33</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Prediction Results – Shelf Items</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591252" cy="276999"/>
          </a:xfrm>
          <a:prstGeom prst="rect">
            <a:avLst/>
          </a:prstGeom>
          <a:noFill/>
        </p:spPr>
        <p:txBody>
          <a:bodyPr wrap="none" lIns="0" tIns="0" rIns="0" bIns="0" rtlCol="0">
            <a:spAutoFit/>
          </a:bodyPr>
          <a:lstStyle/>
          <a:p>
            <a:r>
              <a:rPr lang="en-US" sz="1800" dirty="0">
                <a:highlight>
                  <a:srgbClr val="FFFF00"/>
                </a:highlight>
              </a:rPr>
              <a:t>GT: 66</a:t>
            </a:r>
          </a:p>
        </p:txBody>
      </p:sp>
      <p:sp>
        <p:nvSpPr>
          <p:cNvPr id="8" name="TextBox 7">
            <a:extLst>
              <a:ext uri="{FF2B5EF4-FFF2-40B4-BE49-F238E27FC236}">
                <a16:creationId xmlns:a16="http://schemas.microsoft.com/office/drawing/2014/main" id="{DEA5B4C6-12C0-6942-B8CF-07232AD0C48F}"/>
              </a:ext>
            </a:extLst>
          </p:cNvPr>
          <p:cNvSpPr txBox="1"/>
          <p:nvPr/>
        </p:nvSpPr>
        <p:spPr>
          <a:xfrm>
            <a:off x="10172846" y="3546766"/>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66.1</a:t>
            </a:r>
          </a:p>
        </p:txBody>
      </p:sp>
      <p:sp>
        <p:nvSpPr>
          <p:cNvPr id="11" name="TextBox 10">
            <a:extLst>
              <a:ext uri="{FF2B5EF4-FFF2-40B4-BE49-F238E27FC236}">
                <a16:creationId xmlns:a16="http://schemas.microsoft.com/office/drawing/2014/main" id="{E886684E-F065-6D47-88A1-4053F73F0E3F}"/>
              </a:ext>
            </a:extLst>
          </p:cNvPr>
          <p:cNvSpPr txBox="1"/>
          <p:nvPr/>
        </p:nvSpPr>
        <p:spPr>
          <a:xfrm>
            <a:off x="4887048" y="6399730"/>
            <a:ext cx="591252" cy="276999"/>
          </a:xfrm>
          <a:prstGeom prst="rect">
            <a:avLst/>
          </a:prstGeom>
          <a:noFill/>
        </p:spPr>
        <p:txBody>
          <a:bodyPr wrap="none" lIns="0" tIns="0" rIns="0" bIns="0" rtlCol="0">
            <a:spAutoFit/>
          </a:bodyPr>
          <a:lstStyle/>
          <a:p>
            <a:r>
              <a:rPr lang="en-US" sz="1800" dirty="0">
                <a:highlight>
                  <a:srgbClr val="FFFF00"/>
                </a:highlight>
              </a:rPr>
              <a:t>GT: 66</a:t>
            </a:r>
          </a:p>
        </p:txBody>
      </p:sp>
      <p:sp>
        <p:nvSpPr>
          <p:cNvPr id="12" name="TextBox 11">
            <a:extLst>
              <a:ext uri="{FF2B5EF4-FFF2-40B4-BE49-F238E27FC236}">
                <a16:creationId xmlns:a16="http://schemas.microsoft.com/office/drawing/2014/main" id="{CE97C4C0-F8BA-A94F-8C43-A0E531C57D59}"/>
              </a:ext>
            </a:extLst>
          </p:cNvPr>
          <p:cNvSpPr txBox="1"/>
          <p:nvPr/>
        </p:nvSpPr>
        <p:spPr>
          <a:xfrm>
            <a:off x="10172846" y="6399729"/>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69.9</a:t>
            </a:r>
          </a:p>
        </p:txBody>
      </p:sp>
      <p:pic>
        <p:nvPicPr>
          <p:cNvPr id="5" name="Picture 4">
            <a:extLst>
              <a:ext uri="{FF2B5EF4-FFF2-40B4-BE49-F238E27FC236}">
                <a16:creationId xmlns:a16="http://schemas.microsoft.com/office/drawing/2014/main" id="{3C567752-1951-EE4F-8C87-F92DAAE38284}"/>
              </a:ext>
            </a:extLst>
          </p:cNvPr>
          <p:cNvPicPr>
            <a:picLocks noChangeAspect="1"/>
          </p:cNvPicPr>
          <p:nvPr/>
        </p:nvPicPr>
        <p:blipFill>
          <a:blip r:embed="rId2"/>
          <a:stretch>
            <a:fillRect/>
          </a:stretch>
        </p:blipFill>
        <p:spPr>
          <a:xfrm>
            <a:off x="827278" y="1028852"/>
            <a:ext cx="4022210" cy="2811511"/>
          </a:xfrm>
          <a:prstGeom prst="rect">
            <a:avLst/>
          </a:prstGeom>
        </p:spPr>
      </p:pic>
      <p:pic>
        <p:nvPicPr>
          <p:cNvPr id="9" name="Picture 8">
            <a:extLst>
              <a:ext uri="{FF2B5EF4-FFF2-40B4-BE49-F238E27FC236}">
                <a16:creationId xmlns:a16="http://schemas.microsoft.com/office/drawing/2014/main" id="{D5E4A538-0894-E749-8F99-FCADD55DCA23}"/>
              </a:ext>
            </a:extLst>
          </p:cNvPr>
          <p:cNvPicPr>
            <a:picLocks noChangeAspect="1"/>
          </p:cNvPicPr>
          <p:nvPr/>
        </p:nvPicPr>
        <p:blipFill>
          <a:blip r:embed="rId3"/>
          <a:stretch>
            <a:fillRect/>
          </a:stretch>
        </p:blipFill>
        <p:spPr>
          <a:xfrm>
            <a:off x="6094412" y="1028851"/>
            <a:ext cx="3998464" cy="2794913"/>
          </a:xfrm>
          <a:prstGeom prst="rect">
            <a:avLst/>
          </a:prstGeom>
        </p:spPr>
      </p:pic>
      <p:pic>
        <p:nvPicPr>
          <p:cNvPr id="17" name="Picture 16">
            <a:extLst>
              <a:ext uri="{FF2B5EF4-FFF2-40B4-BE49-F238E27FC236}">
                <a16:creationId xmlns:a16="http://schemas.microsoft.com/office/drawing/2014/main" id="{25615CB3-7772-D84A-BBD8-56D404067529}"/>
              </a:ext>
            </a:extLst>
          </p:cNvPr>
          <p:cNvPicPr>
            <a:picLocks noChangeAspect="1"/>
          </p:cNvPicPr>
          <p:nvPr/>
        </p:nvPicPr>
        <p:blipFill>
          <a:blip r:embed="rId4"/>
          <a:stretch>
            <a:fillRect/>
          </a:stretch>
        </p:blipFill>
        <p:spPr>
          <a:xfrm>
            <a:off x="822181" y="4009728"/>
            <a:ext cx="4025900" cy="2654300"/>
          </a:xfrm>
          <a:prstGeom prst="rect">
            <a:avLst/>
          </a:prstGeom>
        </p:spPr>
      </p:pic>
      <p:pic>
        <p:nvPicPr>
          <p:cNvPr id="18" name="Picture 17">
            <a:extLst>
              <a:ext uri="{FF2B5EF4-FFF2-40B4-BE49-F238E27FC236}">
                <a16:creationId xmlns:a16="http://schemas.microsoft.com/office/drawing/2014/main" id="{AE3981EC-B248-C24D-9E54-DC5A14725E09}"/>
              </a:ext>
            </a:extLst>
          </p:cNvPr>
          <p:cNvPicPr>
            <a:picLocks noChangeAspect="1"/>
          </p:cNvPicPr>
          <p:nvPr/>
        </p:nvPicPr>
        <p:blipFill>
          <a:blip r:embed="rId5"/>
          <a:stretch>
            <a:fillRect/>
          </a:stretch>
        </p:blipFill>
        <p:spPr>
          <a:xfrm>
            <a:off x="6094412" y="4009728"/>
            <a:ext cx="4025900" cy="2654300"/>
          </a:xfrm>
          <a:prstGeom prst="rect">
            <a:avLst/>
          </a:prstGeom>
        </p:spPr>
      </p:pic>
    </p:spTree>
    <p:extLst>
      <p:ext uri="{BB962C8B-B14F-4D97-AF65-F5344CB8AC3E}">
        <p14:creationId xmlns:p14="http://schemas.microsoft.com/office/powerpoint/2010/main" val="2606023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34</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Prediction Results – Potted plants</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591252" cy="276999"/>
          </a:xfrm>
          <a:prstGeom prst="rect">
            <a:avLst/>
          </a:prstGeom>
          <a:noFill/>
        </p:spPr>
        <p:txBody>
          <a:bodyPr wrap="none" lIns="0" tIns="0" rIns="0" bIns="0" rtlCol="0">
            <a:spAutoFit/>
          </a:bodyPr>
          <a:lstStyle/>
          <a:p>
            <a:r>
              <a:rPr lang="en-US" sz="1800" dirty="0">
                <a:highlight>
                  <a:srgbClr val="FFFF00"/>
                </a:highlight>
              </a:rPr>
              <a:t>GT: 76</a:t>
            </a:r>
          </a:p>
        </p:txBody>
      </p:sp>
      <p:sp>
        <p:nvSpPr>
          <p:cNvPr id="8" name="TextBox 7">
            <a:extLst>
              <a:ext uri="{FF2B5EF4-FFF2-40B4-BE49-F238E27FC236}">
                <a16:creationId xmlns:a16="http://schemas.microsoft.com/office/drawing/2014/main" id="{DEA5B4C6-12C0-6942-B8CF-07232AD0C48F}"/>
              </a:ext>
            </a:extLst>
          </p:cNvPr>
          <p:cNvSpPr txBox="1"/>
          <p:nvPr/>
        </p:nvSpPr>
        <p:spPr>
          <a:xfrm>
            <a:off x="10235476" y="3617089"/>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87.2</a:t>
            </a:r>
          </a:p>
        </p:txBody>
      </p:sp>
      <p:sp>
        <p:nvSpPr>
          <p:cNvPr id="11" name="TextBox 10">
            <a:extLst>
              <a:ext uri="{FF2B5EF4-FFF2-40B4-BE49-F238E27FC236}">
                <a16:creationId xmlns:a16="http://schemas.microsoft.com/office/drawing/2014/main" id="{E886684E-F065-6D47-88A1-4053F73F0E3F}"/>
              </a:ext>
            </a:extLst>
          </p:cNvPr>
          <p:cNvSpPr txBox="1"/>
          <p:nvPr/>
        </p:nvSpPr>
        <p:spPr>
          <a:xfrm>
            <a:off x="4887048" y="6399730"/>
            <a:ext cx="591252" cy="276999"/>
          </a:xfrm>
          <a:prstGeom prst="rect">
            <a:avLst/>
          </a:prstGeom>
          <a:noFill/>
        </p:spPr>
        <p:txBody>
          <a:bodyPr wrap="none" lIns="0" tIns="0" rIns="0" bIns="0" rtlCol="0">
            <a:spAutoFit/>
          </a:bodyPr>
          <a:lstStyle/>
          <a:p>
            <a:r>
              <a:rPr lang="en-US" sz="1800" dirty="0">
                <a:highlight>
                  <a:srgbClr val="FFFF00"/>
                </a:highlight>
              </a:rPr>
              <a:t>GT: 68</a:t>
            </a:r>
          </a:p>
        </p:txBody>
      </p:sp>
      <p:sp>
        <p:nvSpPr>
          <p:cNvPr id="12" name="TextBox 11">
            <a:extLst>
              <a:ext uri="{FF2B5EF4-FFF2-40B4-BE49-F238E27FC236}">
                <a16:creationId xmlns:a16="http://schemas.microsoft.com/office/drawing/2014/main" id="{CE97C4C0-F8BA-A94F-8C43-A0E531C57D59}"/>
              </a:ext>
            </a:extLst>
          </p:cNvPr>
          <p:cNvSpPr txBox="1"/>
          <p:nvPr/>
        </p:nvSpPr>
        <p:spPr>
          <a:xfrm>
            <a:off x="10172846" y="6399729"/>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65.2</a:t>
            </a:r>
          </a:p>
        </p:txBody>
      </p:sp>
      <p:pic>
        <p:nvPicPr>
          <p:cNvPr id="10" name="Picture 9">
            <a:extLst>
              <a:ext uri="{FF2B5EF4-FFF2-40B4-BE49-F238E27FC236}">
                <a16:creationId xmlns:a16="http://schemas.microsoft.com/office/drawing/2014/main" id="{5901D92D-F8EB-9547-BE6A-AB855A5EC95D}"/>
              </a:ext>
            </a:extLst>
          </p:cNvPr>
          <p:cNvPicPr>
            <a:picLocks noChangeAspect="1"/>
          </p:cNvPicPr>
          <p:nvPr/>
        </p:nvPicPr>
        <p:blipFill>
          <a:blip r:embed="rId2"/>
          <a:stretch>
            <a:fillRect/>
          </a:stretch>
        </p:blipFill>
        <p:spPr>
          <a:xfrm>
            <a:off x="838133" y="4009728"/>
            <a:ext cx="4000500" cy="2667000"/>
          </a:xfrm>
          <a:prstGeom prst="rect">
            <a:avLst/>
          </a:prstGeom>
        </p:spPr>
      </p:pic>
      <p:pic>
        <p:nvPicPr>
          <p:cNvPr id="16" name="Picture 15">
            <a:extLst>
              <a:ext uri="{FF2B5EF4-FFF2-40B4-BE49-F238E27FC236}">
                <a16:creationId xmlns:a16="http://schemas.microsoft.com/office/drawing/2014/main" id="{8D2B13D1-3E4C-324A-AFE8-9CAAE4B986A5}"/>
              </a:ext>
            </a:extLst>
          </p:cNvPr>
          <p:cNvPicPr>
            <a:picLocks noChangeAspect="1"/>
          </p:cNvPicPr>
          <p:nvPr/>
        </p:nvPicPr>
        <p:blipFill>
          <a:blip r:embed="rId3"/>
          <a:stretch>
            <a:fillRect/>
          </a:stretch>
        </p:blipFill>
        <p:spPr>
          <a:xfrm>
            <a:off x="6094412" y="4009728"/>
            <a:ext cx="4000500" cy="2667000"/>
          </a:xfrm>
          <a:prstGeom prst="rect">
            <a:avLst/>
          </a:prstGeom>
        </p:spPr>
      </p:pic>
      <p:pic>
        <p:nvPicPr>
          <p:cNvPr id="2" name="Picture 1">
            <a:extLst>
              <a:ext uri="{FF2B5EF4-FFF2-40B4-BE49-F238E27FC236}">
                <a16:creationId xmlns:a16="http://schemas.microsoft.com/office/drawing/2014/main" id="{1C10B4B3-1883-E044-A945-51382D096685}"/>
              </a:ext>
            </a:extLst>
          </p:cNvPr>
          <p:cNvPicPr>
            <a:picLocks noChangeAspect="1"/>
          </p:cNvPicPr>
          <p:nvPr/>
        </p:nvPicPr>
        <p:blipFill>
          <a:blip r:embed="rId4"/>
          <a:stretch>
            <a:fillRect/>
          </a:stretch>
        </p:blipFill>
        <p:spPr>
          <a:xfrm>
            <a:off x="749233" y="1252488"/>
            <a:ext cx="4089400" cy="2641600"/>
          </a:xfrm>
          <a:prstGeom prst="rect">
            <a:avLst/>
          </a:prstGeom>
        </p:spPr>
      </p:pic>
      <p:pic>
        <p:nvPicPr>
          <p:cNvPr id="6" name="Picture 5">
            <a:extLst>
              <a:ext uri="{FF2B5EF4-FFF2-40B4-BE49-F238E27FC236}">
                <a16:creationId xmlns:a16="http://schemas.microsoft.com/office/drawing/2014/main" id="{1D48D110-1623-DE42-8C00-52F36FD67BE0}"/>
              </a:ext>
            </a:extLst>
          </p:cNvPr>
          <p:cNvPicPr>
            <a:picLocks noChangeAspect="1"/>
          </p:cNvPicPr>
          <p:nvPr/>
        </p:nvPicPr>
        <p:blipFill>
          <a:blip r:embed="rId5"/>
          <a:stretch>
            <a:fillRect/>
          </a:stretch>
        </p:blipFill>
        <p:spPr>
          <a:xfrm>
            <a:off x="6083446" y="1252488"/>
            <a:ext cx="4089400" cy="2641600"/>
          </a:xfrm>
          <a:prstGeom prst="rect">
            <a:avLst/>
          </a:prstGeom>
        </p:spPr>
      </p:pic>
    </p:spTree>
    <p:extLst>
      <p:ext uri="{BB962C8B-B14F-4D97-AF65-F5344CB8AC3E}">
        <p14:creationId xmlns:p14="http://schemas.microsoft.com/office/powerpoint/2010/main" val="3280557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35</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Prediction Results – Clothes and polka dots </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708271" cy="276999"/>
          </a:xfrm>
          <a:prstGeom prst="rect">
            <a:avLst/>
          </a:prstGeom>
          <a:noFill/>
        </p:spPr>
        <p:txBody>
          <a:bodyPr wrap="none" lIns="0" tIns="0" rIns="0" bIns="0" rtlCol="0">
            <a:spAutoFit/>
          </a:bodyPr>
          <a:lstStyle/>
          <a:p>
            <a:r>
              <a:rPr lang="en-US" sz="1800" dirty="0">
                <a:highlight>
                  <a:srgbClr val="FFFF00"/>
                </a:highlight>
              </a:rPr>
              <a:t>GT: 105</a:t>
            </a:r>
          </a:p>
        </p:txBody>
      </p:sp>
      <p:sp>
        <p:nvSpPr>
          <p:cNvPr id="8" name="TextBox 7">
            <a:extLst>
              <a:ext uri="{FF2B5EF4-FFF2-40B4-BE49-F238E27FC236}">
                <a16:creationId xmlns:a16="http://schemas.microsoft.com/office/drawing/2014/main" id="{DEA5B4C6-12C0-6942-B8CF-07232AD0C48F}"/>
              </a:ext>
            </a:extLst>
          </p:cNvPr>
          <p:cNvSpPr txBox="1"/>
          <p:nvPr/>
        </p:nvSpPr>
        <p:spPr>
          <a:xfrm>
            <a:off x="10172846" y="3595791"/>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114.4</a:t>
            </a:r>
          </a:p>
        </p:txBody>
      </p:sp>
      <p:sp>
        <p:nvSpPr>
          <p:cNvPr id="11" name="TextBox 10">
            <a:extLst>
              <a:ext uri="{FF2B5EF4-FFF2-40B4-BE49-F238E27FC236}">
                <a16:creationId xmlns:a16="http://schemas.microsoft.com/office/drawing/2014/main" id="{E886684E-F065-6D47-88A1-4053F73F0E3F}"/>
              </a:ext>
            </a:extLst>
          </p:cNvPr>
          <p:cNvSpPr txBox="1"/>
          <p:nvPr/>
        </p:nvSpPr>
        <p:spPr>
          <a:xfrm>
            <a:off x="4887048" y="6399730"/>
            <a:ext cx="708271" cy="276999"/>
          </a:xfrm>
          <a:prstGeom prst="rect">
            <a:avLst/>
          </a:prstGeom>
          <a:noFill/>
        </p:spPr>
        <p:txBody>
          <a:bodyPr wrap="none" lIns="0" tIns="0" rIns="0" bIns="0" rtlCol="0">
            <a:spAutoFit/>
          </a:bodyPr>
          <a:lstStyle/>
          <a:p>
            <a:r>
              <a:rPr lang="en-US" sz="1800" dirty="0">
                <a:highlight>
                  <a:srgbClr val="FFFF00"/>
                </a:highlight>
              </a:rPr>
              <a:t>GT: 116</a:t>
            </a:r>
          </a:p>
        </p:txBody>
      </p:sp>
      <p:sp>
        <p:nvSpPr>
          <p:cNvPr id="12" name="TextBox 11">
            <a:extLst>
              <a:ext uri="{FF2B5EF4-FFF2-40B4-BE49-F238E27FC236}">
                <a16:creationId xmlns:a16="http://schemas.microsoft.com/office/drawing/2014/main" id="{CE97C4C0-F8BA-A94F-8C43-A0E531C57D59}"/>
              </a:ext>
            </a:extLst>
          </p:cNvPr>
          <p:cNvSpPr txBox="1"/>
          <p:nvPr/>
        </p:nvSpPr>
        <p:spPr>
          <a:xfrm>
            <a:off x="8981975" y="6399730"/>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117.7</a:t>
            </a:r>
          </a:p>
        </p:txBody>
      </p:sp>
      <p:pic>
        <p:nvPicPr>
          <p:cNvPr id="2" name="Picture 1">
            <a:extLst>
              <a:ext uri="{FF2B5EF4-FFF2-40B4-BE49-F238E27FC236}">
                <a16:creationId xmlns:a16="http://schemas.microsoft.com/office/drawing/2014/main" id="{41B982FA-630F-6F41-9E10-0E6191808AD3}"/>
              </a:ext>
            </a:extLst>
          </p:cNvPr>
          <p:cNvPicPr>
            <a:picLocks noChangeAspect="1"/>
          </p:cNvPicPr>
          <p:nvPr/>
        </p:nvPicPr>
        <p:blipFill>
          <a:blip r:embed="rId2"/>
          <a:stretch>
            <a:fillRect/>
          </a:stretch>
        </p:blipFill>
        <p:spPr>
          <a:xfrm>
            <a:off x="846563" y="1239788"/>
            <a:ext cx="4000500" cy="2654300"/>
          </a:xfrm>
          <a:prstGeom prst="rect">
            <a:avLst/>
          </a:prstGeom>
        </p:spPr>
      </p:pic>
      <p:pic>
        <p:nvPicPr>
          <p:cNvPr id="6" name="Picture 5">
            <a:extLst>
              <a:ext uri="{FF2B5EF4-FFF2-40B4-BE49-F238E27FC236}">
                <a16:creationId xmlns:a16="http://schemas.microsoft.com/office/drawing/2014/main" id="{AAE9853E-4C73-FA4A-BE1D-C2544E924342}"/>
              </a:ext>
            </a:extLst>
          </p:cNvPr>
          <p:cNvPicPr>
            <a:picLocks noChangeAspect="1"/>
          </p:cNvPicPr>
          <p:nvPr/>
        </p:nvPicPr>
        <p:blipFill>
          <a:blip r:embed="rId3"/>
          <a:stretch>
            <a:fillRect/>
          </a:stretch>
        </p:blipFill>
        <p:spPr>
          <a:xfrm>
            <a:off x="6094412" y="1239788"/>
            <a:ext cx="4000500" cy="2654300"/>
          </a:xfrm>
          <a:prstGeom prst="rect">
            <a:avLst/>
          </a:prstGeom>
        </p:spPr>
      </p:pic>
      <p:pic>
        <p:nvPicPr>
          <p:cNvPr id="15" name="Picture 14">
            <a:extLst>
              <a:ext uri="{FF2B5EF4-FFF2-40B4-BE49-F238E27FC236}">
                <a16:creationId xmlns:a16="http://schemas.microsoft.com/office/drawing/2014/main" id="{DB0BFF6B-87D1-F649-8D54-DF97ED5053B0}"/>
              </a:ext>
            </a:extLst>
          </p:cNvPr>
          <p:cNvPicPr>
            <a:picLocks noChangeAspect="1"/>
          </p:cNvPicPr>
          <p:nvPr/>
        </p:nvPicPr>
        <p:blipFill>
          <a:blip r:embed="rId4"/>
          <a:stretch>
            <a:fillRect/>
          </a:stretch>
        </p:blipFill>
        <p:spPr>
          <a:xfrm>
            <a:off x="1989563" y="4022429"/>
            <a:ext cx="2857500" cy="2654300"/>
          </a:xfrm>
          <a:prstGeom prst="rect">
            <a:avLst/>
          </a:prstGeom>
        </p:spPr>
      </p:pic>
      <p:pic>
        <p:nvPicPr>
          <p:cNvPr id="17" name="Picture 16">
            <a:extLst>
              <a:ext uri="{FF2B5EF4-FFF2-40B4-BE49-F238E27FC236}">
                <a16:creationId xmlns:a16="http://schemas.microsoft.com/office/drawing/2014/main" id="{DFA0BB8C-E29D-BB4B-988C-D5ED17B0B78D}"/>
              </a:ext>
            </a:extLst>
          </p:cNvPr>
          <p:cNvPicPr>
            <a:picLocks noChangeAspect="1"/>
          </p:cNvPicPr>
          <p:nvPr/>
        </p:nvPicPr>
        <p:blipFill>
          <a:blip r:embed="rId5"/>
          <a:stretch>
            <a:fillRect/>
          </a:stretch>
        </p:blipFill>
        <p:spPr>
          <a:xfrm>
            <a:off x="6094412" y="4022429"/>
            <a:ext cx="2857500" cy="2654300"/>
          </a:xfrm>
          <a:prstGeom prst="rect">
            <a:avLst/>
          </a:prstGeom>
        </p:spPr>
      </p:pic>
    </p:spTree>
    <p:extLst>
      <p:ext uri="{BB962C8B-B14F-4D97-AF65-F5344CB8AC3E}">
        <p14:creationId xmlns:p14="http://schemas.microsoft.com/office/powerpoint/2010/main" val="1842877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BBC93D-8DD5-434C-AC59-4893CF38178F}"/>
              </a:ext>
            </a:extLst>
          </p:cNvPr>
          <p:cNvSpPr>
            <a:spLocks noGrp="1"/>
          </p:cNvSpPr>
          <p:nvPr>
            <p:ph type="sldNum" sz="quarter" idx="12"/>
          </p:nvPr>
        </p:nvSpPr>
        <p:spPr/>
        <p:txBody>
          <a:bodyPr/>
          <a:lstStyle/>
          <a:p>
            <a:fld id="{1C61D857-B0CF-F041-8A1E-44C76D59D89D}" type="slidenum">
              <a:rPr lang="en-US" smtClean="0"/>
              <a:pPr/>
              <a:t>36</a:t>
            </a:fld>
            <a:endParaRPr lang="en-US" dirty="0"/>
          </a:p>
        </p:txBody>
      </p:sp>
      <p:sp>
        <p:nvSpPr>
          <p:cNvPr id="4" name="Title 3">
            <a:extLst>
              <a:ext uri="{FF2B5EF4-FFF2-40B4-BE49-F238E27FC236}">
                <a16:creationId xmlns:a16="http://schemas.microsoft.com/office/drawing/2014/main" id="{762DA7D8-51D5-EA4E-8092-F822C344DC51}"/>
              </a:ext>
            </a:extLst>
          </p:cNvPr>
          <p:cNvSpPr>
            <a:spLocks noGrp="1"/>
          </p:cNvSpPr>
          <p:nvPr>
            <p:ph type="title"/>
          </p:nvPr>
        </p:nvSpPr>
        <p:spPr/>
        <p:txBody>
          <a:bodyPr>
            <a:normAutofit/>
          </a:bodyPr>
          <a:lstStyle/>
          <a:p>
            <a:r>
              <a:rPr lang="en-US" dirty="0"/>
              <a:t>Quantitative Evaluation Criteria</a:t>
            </a:r>
          </a:p>
        </p:txBody>
      </p:sp>
      <p:sp>
        <p:nvSpPr>
          <p:cNvPr id="6" name="TextBox 5">
            <a:extLst>
              <a:ext uri="{FF2B5EF4-FFF2-40B4-BE49-F238E27FC236}">
                <a16:creationId xmlns:a16="http://schemas.microsoft.com/office/drawing/2014/main" id="{5FAF4E18-2056-4546-ABCD-25C951FF9118}"/>
              </a:ext>
            </a:extLst>
          </p:cNvPr>
          <p:cNvSpPr txBox="1"/>
          <p:nvPr/>
        </p:nvSpPr>
        <p:spPr>
          <a:xfrm>
            <a:off x="418392" y="1489278"/>
            <a:ext cx="3712748" cy="369332"/>
          </a:xfrm>
          <a:prstGeom prst="rect">
            <a:avLst/>
          </a:prstGeom>
          <a:noFill/>
        </p:spPr>
        <p:txBody>
          <a:bodyPr wrap="none" lIns="0" tIns="0" rIns="0" bIns="0" rtlCol="0">
            <a:spAutoFit/>
          </a:bodyPr>
          <a:lstStyle/>
          <a:p>
            <a:pPr indent="-182880">
              <a:buFont typeface="Arial" charset="0"/>
              <a:buChar char="•"/>
            </a:pPr>
            <a:r>
              <a:rPr lang="en-US" dirty="0"/>
              <a:t>Mean Absolute Error (MAE):</a:t>
            </a:r>
          </a:p>
        </p:txBody>
      </p:sp>
      <p:pic>
        <p:nvPicPr>
          <p:cNvPr id="7" name="Picture 6">
            <a:extLst>
              <a:ext uri="{FF2B5EF4-FFF2-40B4-BE49-F238E27FC236}">
                <a16:creationId xmlns:a16="http://schemas.microsoft.com/office/drawing/2014/main" id="{7D8ED206-1661-C84C-A701-86D7708567CD}"/>
              </a:ext>
            </a:extLst>
          </p:cNvPr>
          <p:cNvPicPr>
            <a:picLocks noChangeAspect="1"/>
          </p:cNvPicPr>
          <p:nvPr/>
        </p:nvPicPr>
        <p:blipFill>
          <a:blip r:embed="rId2"/>
          <a:stretch>
            <a:fillRect/>
          </a:stretch>
        </p:blipFill>
        <p:spPr>
          <a:xfrm>
            <a:off x="2515485" y="2115663"/>
            <a:ext cx="7157853" cy="908436"/>
          </a:xfrm>
          <a:prstGeom prst="rect">
            <a:avLst/>
          </a:prstGeom>
        </p:spPr>
      </p:pic>
      <p:pic>
        <p:nvPicPr>
          <p:cNvPr id="8" name="Picture 7">
            <a:extLst>
              <a:ext uri="{FF2B5EF4-FFF2-40B4-BE49-F238E27FC236}">
                <a16:creationId xmlns:a16="http://schemas.microsoft.com/office/drawing/2014/main" id="{E3E6702B-766F-184C-8A2B-C619A8EDF5B8}"/>
              </a:ext>
            </a:extLst>
          </p:cNvPr>
          <p:cNvPicPr>
            <a:picLocks noChangeAspect="1"/>
          </p:cNvPicPr>
          <p:nvPr/>
        </p:nvPicPr>
        <p:blipFill>
          <a:blip r:embed="rId3"/>
          <a:stretch>
            <a:fillRect/>
          </a:stretch>
        </p:blipFill>
        <p:spPr>
          <a:xfrm>
            <a:off x="2515485" y="4203233"/>
            <a:ext cx="7508291" cy="1126614"/>
          </a:xfrm>
          <a:prstGeom prst="rect">
            <a:avLst/>
          </a:prstGeom>
        </p:spPr>
      </p:pic>
      <p:sp>
        <p:nvSpPr>
          <p:cNvPr id="9" name="TextBox 8">
            <a:extLst>
              <a:ext uri="{FF2B5EF4-FFF2-40B4-BE49-F238E27FC236}">
                <a16:creationId xmlns:a16="http://schemas.microsoft.com/office/drawing/2014/main" id="{88ED4214-86A9-0E40-9969-7B78E30B0EFD}"/>
              </a:ext>
            </a:extLst>
          </p:cNvPr>
          <p:cNvSpPr txBox="1"/>
          <p:nvPr/>
        </p:nvSpPr>
        <p:spPr>
          <a:xfrm>
            <a:off x="418392" y="3429000"/>
            <a:ext cx="4261872" cy="369332"/>
          </a:xfrm>
          <a:prstGeom prst="rect">
            <a:avLst/>
          </a:prstGeom>
          <a:noFill/>
        </p:spPr>
        <p:txBody>
          <a:bodyPr wrap="none" lIns="0" tIns="0" rIns="0" bIns="0" rtlCol="0">
            <a:spAutoFit/>
          </a:bodyPr>
          <a:lstStyle/>
          <a:p>
            <a:pPr indent="-182880">
              <a:buFont typeface="Arial" charset="0"/>
              <a:buChar char="•"/>
            </a:pPr>
            <a:r>
              <a:rPr lang="en-US" dirty="0"/>
              <a:t>Root Mean Square Error (RMSE):</a:t>
            </a:r>
          </a:p>
        </p:txBody>
      </p:sp>
    </p:spTree>
    <p:extLst>
      <p:ext uri="{BB962C8B-B14F-4D97-AF65-F5344CB8AC3E}">
        <p14:creationId xmlns:p14="http://schemas.microsoft.com/office/powerpoint/2010/main" val="407702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0F2D1E-4785-1D42-A3DC-51FE0EE67748}"/>
              </a:ext>
            </a:extLst>
          </p:cNvPr>
          <p:cNvSpPr>
            <a:spLocks noGrp="1"/>
          </p:cNvSpPr>
          <p:nvPr>
            <p:ph type="sldNum" sz="quarter" idx="12"/>
          </p:nvPr>
        </p:nvSpPr>
        <p:spPr/>
        <p:txBody>
          <a:bodyPr/>
          <a:lstStyle/>
          <a:p>
            <a:fld id="{1C61D857-B0CF-F041-8A1E-44C76D59D89D}" type="slidenum">
              <a:rPr lang="en-US" smtClean="0"/>
              <a:pPr/>
              <a:t>37</a:t>
            </a:fld>
            <a:endParaRPr lang="en-US" dirty="0"/>
          </a:p>
        </p:txBody>
      </p:sp>
      <p:sp>
        <p:nvSpPr>
          <p:cNvPr id="4" name="Title 3">
            <a:extLst>
              <a:ext uri="{FF2B5EF4-FFF2-40B4-BE49-F238E27FC236}">
                <a16:creationId xmlns:a16="http://schemas.microsoft.com/office/drawing/2014/main" id="{10668499-9BDA-2043-9E3F-D316C54EA3B7}"/>
              </a:ext>
            </a:extLst>
          </p:cNvPr>
          <p:cNvSpPr>
            <a:spLocks noGrp="1"/>
          </p:cNvSpPr>
          <p:nvPr>
            <p:ph type="title"/>
          </p:nvPr>
        </p:nvSpPr>
        <p:spPr/>
        <p:txBody>
          <a:bodyPr/>
          <a:lstStyle/>
          <a:p>
            <a:r>
              <a:rPr lang="en-US" dirty="0"/>
              <a:t>Performance on Test Set</a:t>
            </a:r>
          </a:p>
        </p:txBody>
      </p:sp>
      <p:graphicFrame>
        <p:nvGraphicFramePr>
          <p:cNvPr id="7" name="Table 7">
            <a:extLst>
              <a:ext uri="{FF2B5EF4-FFF2-40B4-BE49-F238E27FC236}">
                <a16:creationId xmlns:a16="http://schemas.microsoft.com/office/drawing/2014/main" id="{4FC9EB47-C6AF-4C4F-9455-7FA420325EB1}"/>
              </a:ext>
            </a:extLst>
          </p:cNvPr>
          <p:cNvGraphicFramePr>
            <a:graphicFrameLocks noGrp="1"/>
          </p:cNvGraphicFramePr>
          <p:nvPr>
            <p:extLst>
              <p:ext uri="{D42A27DB-BD31-4B8C-83A1-F6EECF244321}">
                <p14:modId xmlns:p14="http://schemas.microsoft.com/office/powerpoint/2010/main" val="4223317478"/>
              </p:ext>
            </p:extLst>
          </p:nvPr>
        </p:nvGraphicFramePr>
        <p:xfrm>
          <a:off x="1375751" y="1520986"/>
          <a:ext cx="9055223" cy="4114800"/>
        </p:xfrm>
        <a:graphic>
          <a:graphicData uri="http://schemas.openxmlformats.org/drawingml/2006/table">
            <a:tbl>
              <a:tblPr firstRow="1" bandRow="1">
                <a:tableStyleId>{5C22544A-7EE6-4342-B048-85BDC9FD1C3A}</a:tableStyleId>
              </a:tblPr>
              <a:tblGrid>
                <a:gridCol w="3701988">
                  <a:extLst>
                    <a:ext uri="{9D8B030D-6E8A-4147-A177-3AD203B41FA5}">
                      <a16:colId xmlns:a16="http://schemas.microsoft.com/office/drawing/2014/main" val="61101166"/>
                    </a:ext>
                  </a:extLst>
                </a:gridCol>
                <a:gridCol w="1731146">
                  <a:extLst>
                    <a:ext uri="{9D8B030D-6E8A-4147-A177-3AD203B41FA5}">
                      <a16:colId xmlns:a16="http://schemas.microsoft.com/office/drawing/2014/main" val="3175788856"/>
                    </a:ext>
                  </a:extLst>
                </a:gridCol>
                <a:gridCol w="1899821">
                  <a:extLst>
                    <a:ext uri="{9D8B030D-6E8A-4147-A177-3AD203B41FA5}">
                      <a16:colId xmlns:a16="http://schemas.microsoft.com/office/drawing/2014/main" val="2600194885"/>
                    </a:ext>
                  </a:extLst>
                </a:gridCol>
                <a:gridCol w="1722268">
                  <a:extLst>
                    <a:ext uri="{9D8B030D-6E8A-4147-A177-3AD203B41FA5}">
                      <a16:colId xmlns:a16="http://schemas.microsoft.com/office/drawing/2014/main" val="3631711494"/>
                    </a:ext>
                  </a:extLst>
                </a:gridCol>
              </a:tblGrid>
              <a:tr h="370840">
                <a:tc>
                  <a:txBody>
                    <a:bodyPr/>
                    <a:lstStyle/>
                    <a:p>
                      <a:r>
                        <a:rPr lang="en-US" sz="2400" dirty="0"/>
                        <a:t>Method Type</a:t>
                      </a:r>
                    </a:p>
                  </a:txBody>
                  <a:tcPr/>
                </a:tc>
                <a:tc>
                  <a:txBody>
                    <a:bodyPr/>
                    <a:lstStyle/>
                    <a:p>
                      <a:r>
                        <a:rPr lang="en-US" sz="2400" dirty="0"/>
                        <a:t>Method</a:t>
                      </a:r>
                    </a:p>
                  </a:txBody>
                  <a:tcPr/>
                </a:tc>
                <a:tc>
                  <a:txBody>
                    <a:bodyPr/>
                    <a:lstStyle/>
                    <a:p>
                      <a:pPr algn="r"/>
                      <a:r>
                        <a:rPr lang="en-US" sz="2400" dirty="0"/>
                        <a:t>MAE</a:t>
                      </a:r>
                    </a:p>
                  </a:txBody>
                  <a:tcPr/>
                </a:tc>
                <a:tc>
                  <a:txBody>
                    <a:bodyPr/>
                    <a:lstStyle/>
                    <a:p>
                      <a:pPr algn="r"/>
                      <a:r>
                        <a:rPr lang="en-US" sz="2400" dirty="0"/>
                        <a:t>RMSE</a:t>
                      </a:r>
                    </a:p>
                  </a:txBody>
                  <a:tcPr/>
                </a:tc>
                <a:extLst>
                  <a:ext uri="{0D108BD9-81ED-4DB2-BD59-A6C34878D82A}">
                    <a16:rowId xmlns:a16="http://schemas.microsoft.com/office/drawing/2014/main" val="2212037163"/>
                  </a:ext>
                </a:extLst>
              </a:tr>
              <a:tr h="370840">
                <a:tc>
                  <a:txBody>
                    <a:bodyPr/>
                    <a:lstStyle/>
                    <a:p>
                      <a:r>
                        <a:rPr lang="en-US" sz="2400" dirty="0">
                          <a:solidFill>
                            <a:srgbClr val="FF0000"/>
                          </a:solidFill>
                        </a:rPr>
                        <a:t>Proposed</a:t>
                      </a:r>
                    </a:p>
                  </a:txBody>
                  <a:tcPr/>
                </a:tc>
                <a:tc>
                  <a:txBody>
                    <a:bodyPr/>
                    <a:lstStyle/>
                    <a:p>
                      <a:r>
                        <a:rPr lang="en-US" sz="2400" dirty="0" err="1">
                          <a:solidFill>
                            <a:srgbClr val="FF0000"/>
                          </a:solidFill>
                        </a:rPr>
                        <a:t>FamNet</a:t>
                      </a:r>
                      <a:endParaRPr lang="en-US" sz="2400" dirty="0">
                        <a:solidFill>
                          <a:srgbClr val="FF0000"/>
                        </a:solidFill>
                      </a:endParaRPr>
                    </a:p>
                  </a:txBody>
                  <a:tcPr/>
                </a:tc>
                <a:tc>
                  <a:txBody>
                    <a:bodyPr/>
                    <a:lstStyle/>
                    <a:p>
                      <a:pPr algn="r"/>
                      <a:r>
                        <a:rPr lang="en-US" sz="2400" dirty="0">
                          <a:solidFill>
                            <a:srgbClr val="FF0000"/>
                          </a:solidFill>
                        </a:rPr>
                        <a:t>22.08</a:t>
                      </a:r>
                    </a:p>
                  </a:txBody>
                  <a:tcPr/>
                </a:tc>
                <a:tc>
                  <a:txBody>
                    <a:bodyPr/>
                    <a:lstStyle/>
                    <a:p>
                      <a:pPr algn="r"/>
                      <a:r>
                        <a:rPr lang="en-US" sz="2400" dirty="0">
                          <a:solidFill>
                            <a:srgbClr val="FF0000"/>
                          </a:solidFill>
                        </a:rPr>
                        <a:t>99.54</a:t>
                      </a:r>
                    </a:p>
                  </a:txBody>
                  <a:tcPr/>
                </a:tc>
                <a:extLst>
                  <a:ext uri="{0D108BD9-81ED-4DB2-BD59-A6C34878D82A}">
                    <a16:rowId xmlns:a16="http://schemas.microsoft.com/office/drawing/2014/main" val="4243206399"/>
                  </a:ext>
                </a:extLst>
              </a:tr>
              <a:tr h="370840">
                <a:tc rowSpan="2">
                  <a:txBody>
                    <a:bodyPr/>
                    <a:lstStyle/>
                    <a:p>
                      <a:r>
                        <a:rPr lang="en-US" sz="2400" dirty="0"/>
                        <a:t>Weak baselines</a:t>
                      </a:r>
                    </a:p>
                  </a:txBody>
                  <a:tcPr/>
                </a:tc>
                <a:tc>
                  <a:txBody>
                    <a:bodyPr/>
                    <a:lstStyle/>
                    <a:p>
                      <a:r>
                        <a:rPr lang="en-US" sz="2400" dirty="0"/>
                        <a:t>Mean</a:t>
                      </a:r>
                    </a:p>
                  </a:txBody>
                  <a:tcPr/>
                </a:tc>
                <a:tc>
                  <a:txBody>
                    <a:bodyPr/>
                    <a:lstStyle/>
                    <a:p>
                      <a:pPr algn="r"/>
                      <a:r>
                        <a:rPr lang="en-US" sz="2400" dirty="0"/>
                        <a:t>47.55</a:t>
                      </a:r>
                    </a:p>
                  </a:txBody>
                  <a:tcPr/>
                </a:tc>
                <a:tc>
                  <a:txBody>
                    <a:bodyPr/>
                    <a:lstStyle/>
                    <a:p>
                      <a:pPr algn="r"/>
                      <a:r>
                        <a:rPr lang="en-US" sz="2400" dirty="0"/>
                        <a:t>147.67</a:t>
                      </a:r>
                    </a:p>
                  </a:txBody>
                  <a:tcPr/>
                </a:tc>
                <a:extLst>
                  <a:ext uri="{0D108BD9-81ED-4DB2-BD59-A6C34878D82A}">
                    <a16:rowId xmlns:a16="http://schemas.microsoft.com/office/drawing/2014/main" val="2365832888"/>
                  </a:ext>
                </a:extLst>
              </a:tr>
              <a:tr h="370840">
                <a:tc vMerge="1">
                  <a:txBody>
                    <a:bodyPr/>
                    <a:lstStyle/>
                    <a:p>
                      <a:endParaRPr lang="en-US" dirty="0"/>
                    </a:p>
                  </a:txBody>
                  <a:tcPr/>
                </a:tc>
                <a:tc>
                  <a:txBody>
                    <a:bodyPr/>
                    <a:lstStyle/>
                    <a:p>
                      <a:r>
                        <a:rPr lang="en-US" sz="2400" dirty="0"/>
                        <a:t>Median</a:t>
                      </a:r>
                    </a:p>
                  </a:txBody>
                  <a:tcPr/>
                </a:tc>
                <a:tc>
                  <a:txBody>
                    <a:bodyPr/>
                    <a:lstStyle/>
                    <a:p>
                      <a:pPr algn="r"/>
                      <a:r>
                        <a:rPr lang="en-US" sz="2400" dirty="0"/>
                        <a:t>47.73</a:t>
                      </a:r>
                    </a:p>
                  </a:txBody>
                  <a:tcPr/>
                </a:tc>
                <a:tc>
                  <a:txBody>
                    <a:bodyPr/>
                    <a:lstStyle/>
                    <a:p>
                      <a:pPr algn="r"/>
                      <a:r>
                        <a:rPr lang="en-US" sz="2400" dirty="0"/>
                        <a:t>152.46</a:t>
                      </a:r>
                    </a:p>
                  </a:txBody>
                  <a:tcPr/>
                </a:tc>
                <a:extLst>
                  <a:ext uri="{0D108BD9-81ED-4DB2-BD59-A6C34878D82A}">
                    <a16:rowId xmlns:a16="http://schemas.microsoft.com/office/drawing/2014/main" val="2662013645"/>
                  </a:ext>
                </a:extLst>
              </a:tr>
              <a:tr h="370840">
                <a:tc rowSpan="2">
                  <a:txBody>
                    <a:bodyPr/>
                    <a:lstStyle/>
                    <a:p>
                      <a:r>
                        <a:rPr lang="en-US" sz="2400" dirty="0"/>
                        <a:t>Few-shot detectors</a:t>
                      </a:r>
                    </a:p>
                  </a:txBody>
                  <a:tcPr/>
                </a:tc>
                <a:tc>
                  <a:txBody>
                    <a:bodyPr/>
                    <a:lstStyle/>
                    <a:p>
                      <a:r>
                        <a:rPr lang="en-US" sz="2400" dirty="0"/>
                        <a:t>FR</a:t>
                      </a:r>
                    </a:p>
                  </a:txBody>
                  <a:tcPr/>
                </a:tc>
                <a:tc>
                  <a:txBody>
                    <a:bodyPr/>
                    <a:lstStyle/>
                    <a:p>
                      <a:pPr algn="r"/>
                      <a:r>
                        <a:rPr lang="en-US" sz="2400" dirty="0"/>
                        <a:t>41.64</a:t>
                      </a:r>
                    </a:p>
                  </a:txBody>
                  <a:tcPr/>
                </a:tc>
                <a:tc>
                  <a:txBody>
                    <a:bodyPr/>
                    <a:lstStyle/>
                    <a:p>
                      <a:pPr algn="r"/>
                      <a:r>
                        <a:rPr lang="en-US" sz="2400" dirty="0"/>
                        <a:t>141.04</a:t>
                      </a:r>
                    </a:p>
                  </a:txBody>
                  <a:tcPr/>
                </a:tc>
                <a:extLst>
                  <a:ext uri="{0D108BD9-81ED-4DB2-BD59-A6C34878D82A}">
                    <a16:rowId xmlns:a16="http://schemas.microsoft.com/office/drawing/2014/main" val="2555015496"/>
                  </a:ext>
                </a:extLst>
              </a:tr>
              <a:tr h="370840">
                <a:tc vMerge="1">
                  <a:txBody>
                    <a:bodyPr/>
                    <a:lstStyle/>
                    <a:p>
                      <a:endParaRPr lang="en-US" dirty="0"/>
                    </a:p>
                  </a:txBody>
                  <a:tcPr/>
                </a:tc>
                <a:tc>
                  <a:txBody>
                    <a:bodyPr/>
                    <a:lstStyle/>
                    <a:p>
                      <a:r>
                        <a:rPr lang="en-US" sz="2400" dirty="0"/>
                        <a:t>FSOD</a:t>
                      </a:r>
                    </a:p>
                  </a:txBody>
                  <a:tcPr/>
                </a:tc>
                <a:tc>
                  <a:txBody>
                    <a:bodyPr/>
                    <a:lstStyle/>
                    <a:p>
                      <a:pPr algn="r"/>
                      <a:r>
                        <a:rPr lang="en-US" sz="2400" dirty="0"/>
                        <a:t>32.53</a:t>
                      </a:r>
                    </a:p>
                  </a:txBody>
                  <a:tcPr/>
                </a:tc>
                <a:tc>
                  <a:txBody>
                    <a:bodyPr/>
                    <a:lstStyle/>
                    <a:p>
                      <a:pPr algn="r"/>
                      <a:r>
                        <a:rPr lang="en-US" sz="2400" dirty="0"/>
                        <a:t>140.65</a:t>
                      </a:r>
                    </a:p>
                  </a:txBody>
                  <a:tcPr/>
                </a:tc>
                <a:extLst>
                  <a:ext uri="{0D108BD9-81ED-4DB2-BD59-A6C34878D82A}">
                    <a16:rowId xmlns:a16="http://schemas.microsoft.com/office/drawing/2014/main" val="1884438809"/>
                  </a:ext>
                </a:extLst>
              </a:tr>
              <a:tr h="370840">
                <a:tc rowSpan="2">
                  <a:txBody>
                    <a:bodyPr/>
                    <a:lstStyle/>
                    <a:p>
                      <a:r>
                        <a:rPr lang="en-US" sz="2400" dirty="0"/>
                        <a:t>Generic Matching Network</a:t>
                      </a:r>
                    </a:p>
                  </a:txBody>
                  <a:tcPr/>
                </a:tc>
                <a:tc>
                  <a:txBody>
                    <a:bodyPr/>
                    <a:lstStyle/>
                    <a:p>
                      <a:r>
                        <a:rPr lang="en-US" sz="2400" dirty="0"/>
                        <a:t>Pre-trained</a:t>
                      </a:r>
                    </a:p>
                  </a:txBody>
                  <a:tcPr/>
                </a:tc>
                <a:tc>
                  <a:txBody>
                    <a:bodyPr/>
                    <a:lstStyle/>
                    <a:p>
                      <a:pPr algn="r"/>
                      <a:r>
                        <a:rPr lang="en-US" sz="2400" dirty="0"/>
                        <a:t>62.69</a:t>
                      </a:r>
                    </a:p>
                  </a:txBody>
                  <a:tcPr/>
                </a:tc>
                <a:tc>
                  <a:txBody>
                    <a:bodyPr/>
                    <a:lstStyle/>
                    <a:p>
                      <a:pPr algn="r"/>
                      <a:r>
                        <a:rPr lang="en-US" sz="2400" dirty="0"/>
                        <a:t>159.67</a:t>
                      </a:r>
                    </a:p>
                  </a:txBody>
                  <a:tcPr/>
                </a:tc>
                <a:extLst>
                  <a:ext uri="{0D108BD9-81ED-4DB2-BD59-A6C34878D82A}">
                    <a16:rowId xmlns:a16="http://schemas.microsoft.com/office/drawing/2014/main" val="3051766435"/>
                  </a:ext>
                </a:extLst>
              </a:tr>
              <a:tr h="370840">
                <a:tc vMerge="1">
                  <a:txBody>
                    <a:bodyPr/>
                    <a:lstStyle/>
                    <a:p>
                      <a:endParaRPr lang="en-US" dirty="0"/>
                    </a:p>
                  </a:txBody>
                  <a:tcPr/>
                </a:tc>
                <a:tc>
                  <a:txBody>
                    <a:bodyPr/>
                    <a:lstStyle/>
                    <a:p>
                      <a:r>
                        <a:rPr lang="en-US" sz="2400" dirty="0"/>
                        <a:t>Re-trained</a:t>
                      </a:r>
                    </a:p>
                  </a:txBody>
                  <a:tcPr/>
                </a:tc>
                <a:tc>
                  <a:txBody>
                    <a:bodyPr/>
                    <a:lstStyle/>
                    <a:p>
                      <a:pPr algn="r"/>
                      <a:r>
                        <a:rPr lang="en-US" sz="2400" dirty="0"/>
                        <a:t>26.52</a:t>
                      </a:r>
                    </a:p>
                  </a:txBody>
                  <a:tcPr/>
                </a:tc>
                <a:tc>
                  <a:txBody>
                    <a:bodyPr/>
                    <a:lstStyle/>
                    <a:p>
                      <a:pPr algn="r"/>
                      <a:r>
                        <a:rPr lang="en-US" sz="2400" dirty="0"/>
                        <a:t>124.57</a:t>
                      </a:r>
                    </a:p>
                  </a:txBody>
                  <a:tcPr/>
                </a:tc>
                <a:extLst>
                  <a:ext uri="{0D108BD9-81ED-4DB2-BD59-A6C34878D82A}">
                    <a16:rowId xmlns:a16="http://schemas.microsoft.com/office/drawing/2014/main" val="3840575143"/>
                  </a:ext>
                </a:extLst>
              </a:tr>
              <a:tr h="370840">
                <a:tc>
                  <a:txBody>
                    <a:bodyPr/>
                    <a:lstStyle/>
                    <a:p>
                      <a:r>
                        <a:rPr lang="en-US" sz="2400" dirty="0"/>
                        <a:t>Meta learning</a:t>
                      </a:r>
                    </a:p>
                  </a:txBody>
                  <a:tcPr/>
                </a:tc>
                <a:tc>
                  <a:txBody>
                    <a:bodyPr/>
                    <a:lstStyle/>
                    <a:p>
                      <a:r>
                        <a:rPr lang="en-US" sz="2400" dirty="0"/>
                        <a:t>MAML</a:t>
                      </a:r>
                    </a:p>
                  </a:txBody>
                  <a:tcPr/>
                </a:tc>
                <a:tc>
                  <a:txBody>
                    <a:bodyPr/>
                    <a:lstStyle/>
                    <a:p>
                      <a:pPr algn="r"/>
                      <a:r>
                        <a:rPr lang="en-US" sz="2400" dirty="0"/>
                        <a:t>24.90</a:t>
                      </a:r>
                    </a:p>
                  </a:txBody>
                  <a:tcPr/>
                </a:tc>
                <a:tc>
                  <a:txBody>
                    <a:bodyPr/>
                    <a:lstStyle/>
                    <a:p>
                      <a:pPr algn="r"/>
                      <a:r>
                        <a:rPr lang="en-US" sz="2400" dirty="0"/>
                        <a:t>112.68</a:t>
                      </a:r>
                    </a:p>
                  </a:txBody>
                  <a:tcPr/>
                </a:tc>
                <a:extLst>
                  <a:ext uri="{0D108BD9-81ED-4DB2-BD59-A6C34878D82A}">
                    <a16:rowId xmlns:a16="http://schemas.microsoft.com/office/drawing/2014/main" val="1431398631"/>
                  </a:ext>
                </a:extLst>
              </a:tr>
            </a:tbl>
          </a:graphicData>
        </a:graphic>
      </p:graphicFrame>
      <p:sp>
        <p:nvSpPr>
          <p:cNvPr id="5" name="Rectangle 4">
            <a:extLst>
              <a:ext uri="{FF2B5EF4-FFF2-40B4-BE49-F238E27FC236}">
                <a16:creationId xmlns:a16="http://schemas.microsoft.com/office/drawing/2014/main" id="{437D8EB7-232E-D848-A2E0-B633E54F12A5}"/>
              </a:ext>
            </a:extLst>
          </p:cNvPr>
          <p:cNvSpPr/>
          <p:nvPr/>
        </p:nvSpPr>
        <p:spPr>
          <a:xfrm>
            <a:off x="1152395" y="2450238"/>
            <a:ext cx="9532305" cy="3860702"/>
          </a:xfrm>
          <a:prstGeom prst="rect">
            <a:avLst/>
          </a:prstGeom>
          <a:solidFill>
            <a:schemeClr val="bg1"/>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81C6E7A5-453B-804D-A528-C3DD5881A336}"/>
              </a:ext>
            </a:extLst>
          </p:cNvPr>
          <p:cNvSpPr/>
          <p:nvPr/>
        </p:nvSpPr>
        <p:spPr>
          <a:xfrm>
            <a:off x="8704138" y="1395274"/>
            <a:ext cx="2437338" cy="4472865"/>
          </a:xfrm>
          <a:prstGeom prst="rect">
            <a:avLst/>
          </a:prstGeom>
          <a:solidFill>
            <a:schemeClr val="bg1"/>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09082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0F2D1E-4785-1D42-A3DC-51FE0EE67748}"/>
              </a:ext>
            </a:extLst>
          </p:cNvPr>
          <p:cNvSpPr>
            <a:spLocks noGrp="1"/>
          </p:cNvSpPr>
          <p:nvPr>
            <p:ph type="sldNum" sz="quarter" idx="12"/>
          </p:nvPr>
        </p:nvSpPr>
        <p:spPr/>
        <p:txBody>
          <a:bodyPr/>
          <a:lstStyle/>
          <a:p>
            <a:fld id="{1C61D857-B0CF-F041-8A1E-44C76D59D89D}" type="slidenum">
              <a:rPr lang="en-US" smtClean="0"/>
              <a:pPr/>
              <a:t>38</a:t>
            </a:fld>
            <a:endParaRPr lang="en-US" dirty="0"/>
          </a:p>
        </p:txBody>
      </p:sp>
      <p:sp>
        <p:nvSpPr>
          <p:cNvPr id="4" name="Title 3">
            <a:extLst>
              <a:ext uri="{FF2B5EF4-FFF2-40B4-BE49-F238E27FC236}">
                <a16:creationId xmlns:a16="http://schemas.microsoft.com/office/drawing/2014/main" id="{10668499-9BDA-2043-9E3F-D316C54EA3B7}"/>
              </a:ext>
            </a:extLst>
          </p:cNvPr>
          <p:cNvSpPr>
            <a:spLocks noGrp="1"/>
          </p:cNvSpPr>
          <p:nvPr>
            <p:ph type="title"/>
          </p:nvPr>
        </p:nvSpPr>
        <p:spPr/>
        <p:txBody>
          <a:bodyPr/>
          <a:lstStyle/>
          <a:p>
            <a:r>
              <a:rPr lang="en-US" dirty="0"/>
              <a:t>Performance on Test Set</a:t>
            </a:r>
          </a:p>
        </p:txBody>
      </p:sp>
      <p:graphicFrame>
        <p:nvGraphicFramePr>
          <p:cNvPr id="7" name="Table 7">
            <a:extLst>
              <a:ext uri="{FF2B5EF4-FFF2-40B4-BE49-F238E27FC236}">
                <a16:creationId xmlns:a16="http://schemas.microsoft.com/office/drawing/2014/main" id="{4FC9EB47-C6AF-4C4F-9455-7FA420325EB1}"/>
              </a:ext>
            </a:extLst>
          </p:cNvPr>
          <p:cNvGraphicFramePr>
            <a:graphicFrameLocks noGrp="1"/>
          </p:cNvGraphicFramePr>
          <p:nvPr/>
        </p:nvGraphicFramePr>
        <p:xfrm>
          <a:off x="1375751" y="1520986"/>
          <a:ext cx="9055223" cy="4114800"/>
        </p:xfrm>
        <a:graphic>
          <a:graphicData uri="http://schemas.openxmlformats.org/drawingml/2006/table">
            <a:tbl>
              <a:tblPr firstRow="1" bandRow="1">
                <a:tableStyleId>{5C22544A-7EE6-4342-B048-85BDC9FD1C3A}</a:tableStyleId>
              </a:tblPr>
              <a:tblGrid>
                <a:gridCol w="3701988">
                  <a:extLst>
                    <a:ext uri="{9D8B030D-6E8A-4147-A177-3AD203B41FA5}">
                      <a16:colId xmlns:a16="http://schemas.microsoft.com/office/drawing/2014/main" val="61101166"/>
                    </a:ext>
                  </a:extLst>
                </a:gridCol>
                <a:gridCol w="1731146">
                  <a:extLst>
                    <a:ext uri="{9D8B030D-6E8A-4147-A177-3AD203B41FA5}">
                      <a16:colId xmlns:a16="http://schemas.microsoft.com/office/drawing/2014/main" val="3175788856"/>
                    </a:ext>
                  </a:extLst>
                </a:gridCol>
                <a:gridCol w="1899821">
                  <a:extLst>
                    <a:ext uri="{9D8B030D-6E8A-4147-A177-3AD203B41FA5}">
                      <a16:colId xmlns:a16="http://schemas.microsoft.com/office/drawing/2014/main" val="2600194885"/>
                    </a:ext>
                  </a:extLst>
                </a:gridCol>
                <a:gridCol w="1722268">
                  <a:extLst>
                    <a:ext uri="{9D8B030D-6E8A-4147-A177-3AD203B41FA5}">
                      <a16:colId xmlns:a16="http://schemas.microsoft.com/office/drawing/2014/main" val="3631711494"/>
                    </a:ext>
                  </a:extLst>
                </a:gridCol>
              </a:tblGrid>
              <a:tr h="370840">
                <a:tc>
                  <a:txBody>
                    <a:bodyPr/>
                    <a:lstStyle/>
                    <a:p>
                      <a:r>
                        <a:rPr lang="en-US" sz="2400" dirty="0"/>
                        <a:t>Method Type</a:t>
                      </a:r>
                    </a:p>
                  </a:txBody>
                  <a:tcPr/>
                </a:tc>
                <a:tc>
                  <a:txBody>
                    <a:bodyPr/>
                    <a:lstStyle/>
                    <a:p>
                      <a:r>
                        <a:rPr lang="en-US" sz="2400" dirty="0"/>
                        <a:t>Method</a:t>
                      </a:r>
                    </a:p>
                  </a:txBody>
                  <a:tcPr/>
                </a:tc>
                <a:tc>
                  <a:txBody>
                    <a:bodyPr/>
                    <a:lstStyle/>
                    <a:p>
                      <a:pPr algn="r"/>
                      <a:r>
                        <a:rPr lang="en-US" sz="2400" dirty="0"/>
                        <a:t>MAE</a:t>
                      </a:r>
                    </a:p>
                  </a:txBody>
                  <a:tcPr/>
                </a:tc>
                <a:tc>
                  <a:txBody>
                    <a:bodyPr/>
                    <a:lstStyle/>
                    <a:p>
                      <a:pPr algn="r"/>
                      <a:r>
                        <a:rPr lang="en-US" sz="2400" dirty="0"/>
                        <a:t>RMSE</a:t>
                      </a:r>
                    </a:p>
                  </a:txBody>
                  <a:tcPr/>
                </a:tc>
                <a:extLst>
                  <a:ext uri="{0D108BD9-81ED-4DB2-BD59-A6C34878D82A}">
                    <a16:rowId xmlns:a16="http://schemas.microsoft.com/office/drawing/2014/main" val="2212037163"/>
                  </a:ext>
                </a:extLst>
              </a:tr>
              <a:tr h="370840">
                <a:tc>
                  <a:txBody>
                    <a:bodyPr/>
                    <a:lstStyle/>
                    <a:p>
                      <a:r>
                        <a:rPr lang="en-US" sz="2400" dirty="0">
                          <a:solidFill>
                            <a:srgbClr val="FF0000"/>
                          </a:solidFill>
                        </a:rPr>
                        <a:t>Proposed</a:t>
                      </a:r>
                    </a:p>
                  </a:txBody>
                  <a:tcPr/>
                </a:tc>
                <a:tc>
                  <a:txBody>
                    <a:bodyPr/>
                    <a:lstStyle/>
                    <a:p>
                      <a:r>
                        <a:rPr lang="en-US" sz="2400" dirty="0" err="1">
                          <a:solidFill>
                            <a:srgbClr val="FF0000"/>
                          </a:solidFill>
                        </a:rPr>
                        <a:t>FamNet</a:t>
                      </a:r>
                      <a:endParaRPr lang="en-US" sz="2400" dirty="0">
                        <a:solidFill>
                          <a:srgbClr val="FF0000"/>
                        </a:solidFill>
                      </a:endParaRPr>
                    </a:p>
                  </a:txBody>
                  <a:tcPr/>
                </a:tc>
                <a:tc>
                  <a:txBody>
                    <a:bodyPr/>
                    <a:lstStyle/>
                    <a:p>
                      <a:pPr algn="r"/>
                      <a:r>
                        <a:rPr lang="en-US" sz="2400" dirty="0">
                          <a:solidFill>
                            <a:srgbClr val="FF0000"/>
                          </a:solidFill>
                        </a:rPr>
                        <a:t>22.08</a:t>
                      </a:r>
                    </a:p>
                  </a:txBody>
                  <a:tcPr/>
                </a:tc>
                <a:tc>
                  <a:txBody>
                    <a:bodyPr/>
                    <a:lstStyle/>
                    <a:p>
                      <a:pPr algn="r"/>
                      <a:r>
                        <a:rPr lang="en-US" sz="2400" dirty="0">
                          <a:solidFill>
                            <a:srgbClr val="FF0000"/>
                          </a:solidFill>
                        </a:rPr>
                        <a:t>99.54</a:t>
                      </a:r>
                    </a:p>
                  </a:txBody>
                  <a:tcPr/>
                </a:tc>
                <a:extLst>
                  <a:ext uri="{0D108BD9-81ED-4DB2-BD59-A6C34878D82A}">
                    <a16:rowId xmlns:a16="http://schemas.microsoft.com/office/drawing/2014/main" val="4243206399"/>
                  </a:ext>
                </a:extLst>
              </a:tr>
              <a:tr h="370840">
                <a:tc rowSpan="2">
                  <a:txBody>
                    <a:bodyPr/>
                    <a:lstStyle/>
                    <a:p>
                      <a:r>
                        <a:rPr lang="en-US" sz="2400" dirty="0"/>
                        <a:t>Weak baselines</a:t>
                      </a:r>
                    </a:p>
                  </a:txBody>
                  <a:tcPr/>
                </a:tc>
                <a:tc>
                  <a:txBody>
                    <a:bodyPr/>
                    <a:lstStyle/>
                    <a:p>
                      <a:r>
                        <a:rPr lang="en-US" sz="2400" dirty="0"/>
                        <a:t>Mean</a:t>
                      </a:r>
                    </a:p>
                  </a:txBody>
                  <a:tcPr/>
                </a:tc>
                <a:tc>
                  <a:txBody>
                    <a:bodyPr/>
                    <a:lstStyle/>
                    <a:p>
                      <a:pPr algn="r"/>
                      <a:r>
                        <a:rPr lang="en-US" sz="2400" dirty="0"/>
                        <a:t>47.55</a:t>
                      </a:r>
                    </a:p>
                  </a:txBody>
                  <a:tcPr/>
                </a:tc>
                <a:tc>
                  <a:txBody>
                    <a:bodyPr/>
                    <a:lstStyle/>
                    <a:p>
                      <a:pPr algn="r"/>
                      <a:r>
                        <a:rPr lang="en-US" sz="2400" dirty="0"/>
                        <a:t>147.67</a:t>
                      </a:r>
                    </a:p>
                  </a:txBody>
                  <a:tcPr/>
                </a:tc>
                <a:extLst>
                  <a:ext uri="{0D108BD9-81ED-4DB2-BD59-A6C34878D82A}">
                    <a16:rowId xmlns:a16="http://schemas.microsoft.com/office/drawing/2014/main" val="2365832888"/>
                  </a:ext>
                </a:extLst>
              </a:tr>
              <a:tr h="370840">
                <a:tc vMerge="1">
                  <a:txBody>
                    <a:bodyPr/>
                    <a:lstStyle/>
                    <a:p>
                      <a:endParaRPr lang="en-US" dirty="0"/>
                    </a:p>
                  </a:txBody>
                  <a:tcPr/>
                </a:tc>
                <a:tc>
                  <a:txBody>
                    <a:bodyPr/>
                    <a:lstStyle/>
                    <a:p>
                      <a:r>
                        <a:rPr lang="en-US" sz="2400" dirty="0"/>
                        <a:t>Median</a:t>
                      </a:r>
                    </a:p>
                  </a:txBody>
                  <a:tcPr/>
                </a:tc>
                <a:tc>
                  <a:txBody>
                    <a:bodyPr/>
                    <a:lstStyle/>
                    <a:p>
                      <a:pPr algn="r"/>
                      <a:r>
                        <a:rPr lang="en-US" sz="2400" dirty="0"/>
                        <a:t>47.73</a:t>
                      </a:r>
                    </a:p>
                  </a:txBody>
                  <a:tcPr/>
                </a:tc>
                <a:tc>
                  <a:txBody>
                    <a:bodyPr/>
                    <a:lstStyle/>
                    <a:p>
                      <a:pPr algn="r"/>
                      <a:r>
                        <a:rPr lang="en-US" sz="2400" dirty="0"/>
                        <a:t>152.46</a:t>
                      </a:r>
                    </a:p>
                  </a:txBody>
                  <a:tcPr/>
                </a:tc>
                <a:extLst>
                  <a:ext uri="{0D108BD9-81ED-4DB2-BD59-A6C34878D82A}">
                    <a16:rowId xmlns:a16="http://schemas.microsoft.com/office/drawing/2014/main" val="2662013645"/>
                  </a:ext>
                </a:extLst>
              </a:tr>
              <a:tr h="370840">
                <a:tc rowSpan="2">
                  <a:txBody>
                    <a:bodyPr/>
                    <a:lstStyle/>
                    <a:p>
                      <a:r>
                        <a:rPr lang="en-US" sz="2400" dirty="0"/>
                        <a:t>Few-shot detectors</a:t>
                      </a:r>
                    </a:p>
                  </a:txBody>
                  <a:tcPr/>
                </a:tc>
                <a:tc>
                  <a:txBody>
                    <a:bodyPr/>
                    <a:lstStyle/>
                    <a:p>
                      <a:r>
                        <a:rPr lang="en-US" sz="2400" dirty="0"/>
                        <a:t>FR</a:t>
                      </a:r>
                    </a:p>
                  </a:txBody>
                  <a:tcPr/>
                </a:tc>
                <a:tc>
                  <a:txBody>
                    <a:bodyPr/>
                    <a:lstStyle/>
                    <a:p>
                      <a:pPr algn="r"/>
                      <a:r>
                        <a:rPr lang="en-US" sz="2400" dirty="0"/>
                        <a:t>41.64</a:t>
                      </a:r>
                    </a:p>
                  </a:txBody>
                  <a:tcPr/>
                </a:tc>
                <a:tc>
                  <a:txBody>
                    <a:bodyPr/>
                    <a:lstStyle/>
                    <a:p>
                      <a:pPr algn="r"/>
                      <a:r>
                        <a:rPr lang="en-US" sz="2400" dirty="0"/>
                        <a:t>141.04</a:t>
                      </a:r>
                    </a:p>
                  </a:txBody>
                  <a:tcPr/>
                </a:tc>
                <a:extLst>
                  <a:ext uri="{0D108BD9-81ED-4DB2-BD59-A6C34878D82A}">
                    <a16:rowId xmlns:a16="http://schemas.microsoft.com/office/drawing/2014/main" val="2555015496"/>
                  </a:ext>
                </a:extLst>
              </a:tr>
              <a:tr h="370840">
                <a:tc vMerge="1">
                  <a:txBody>
                    <a:bodyPr/>
                    <a:lstStyle/>
                    <a:p>
                      <a:endParaRPr lang="en-US" dirty="0"/>
                    </a:p>
                  </a:txBody>
                  <a:tcPr/>
                </a:tc>
                <a:tc>
                  <a:txBody>
                    <a:bodyPr/>
                    <a:lstStyle/>
                    <a:p>
                      <a:r>
                        <a:rPr lang="en-US" sz="2400" dirty="0"/>
                        <a:t>FSOD</a:t>
                      </a:r>
                    </a:p>
                  </a:txBody>
                  <a:tcPr/>
                </a:tc>
                <a:tc>
                  <a:txBody>
                    <a:bodyPr/>
                    <a:lstStyle/>
                    <a:p>
                      <a:pPr algn="r"/>
                      <a:r>
                        <a:rPr lang="en-US" sz="2400" dirty="0"/>
                        <a:t>32.53</a:t>
                      </a:r>
                    </a:p>
                  </a:txBody>
                  <a:tcPr/>
                </a:tc>
                <a:tc>
                  <a:txBody>
                    <a:bodyPr/>
                    <a:lstStyle/>
                    <a:p>
                      <a:pPr algn="r"/>
                      <a:r>
                        <a:rPr lang="en-US" sz="2400" dirty="0"/>
                        <a:t>140.65</a:t>
                      </a:r>
                    </a:p>
                  </a:txBody>
                  <a:tcPr/>
                </a:tc>
                <a:extLst>
                  <a:ext uri="{0D108BD9-81ED-4DB2-BD59-A6C34878D82A}">
                    <a16:rowId xmlns:a16="http://schemas.microsoft.com/office/drawing/2014/main" val="1884438809"/>
                  </a:ext>
                </a:extLst>
              </a:tr>
              <a:tr h="370840">
                <a:tc rowSpan="2">
                  <a:txBody>
                    <a:bodyPr/>
                    <a:lstStyle/>
                    <a:p>
                      <a:r>
                        <a:rPr lang="en-US" sz="2400" dirty="0"/>
                        <a:t>Generic Matching Network</a:t>
                      </a:r>
                    </a:p>
                  </a:txBody>
                  <a:tcPr/>
                </a:tc>
                <a:tc>
                  <a:txBody>
                    <a:bodyPr/>
                    <a:lstStyle/>
                    <a:p>
                      <a:r>
                        <a:rPr lang="en-US" sz="2400" dirty="0"/>
                        <a:t>Pre-trained</a:t>
                      </a:r>
                    </a:p>
                  </a:txBody>
                  <a:tcPr/>
                </a:tc>
                <a:tc>
                  <a:txBody>
                    <a:bodyPr/>
                    <a:lstStyle/>
                    <a:p>
                      <a:pPr algn="r"/>
                      <a:r>
                        <a:rPr lang="en-US" sz="2400" dirty="0"/>
                        <a:t>62.69</a:t>
                      </a:r>
                    </a:p>
                  </a:txBody>
                  <a:tcPr/>
                </a:tc>
                <a:tc>
                  <a:txBody>
                    <a:bodyPr/>
                    <a:lstStyle/>
                    <a:p>
                      <a:pPr algn="r"/>
                      <a:r>
                        <a:rPr lang="en-US" sz="2400" dirty="0"/>
                        <a:t>159.67</a:t>
                      </a:r>
                    </a:p>
                  </a:txBody>
                  <a:tcPr/>
                </a:tc>
                <a:extLst>
                  <a:ext uri="{0D108BD9-81ED-4DB2-BD59-A6C34878D82A}">
                    <a16:rowId xmlns:a16="http://schemas.microsoft.com/office/drawing/2014/main" val="3051766435"/>
                  </a:ext>
                </a:extLst>
              </a:tr>
              <a:tr h="370840">
                <a:tc vMerge="1">
                  <a:txBody>
                    <a:bodyPr/>
                    <a:lstStyle/>
                    <a:p>
                      <a:endParaRPr lang="en-US" dirty="0"/>
                    </a:p>
                  </a:txBody>
                  <a:tcPr/>
                </a:tc>
                <a:tc>
                  <a:txBody>
                    <a:bodyPr/>
                    <a:lstStyle/>
                    <a:p>
                      <a:r>
                        <a:rPr lang="en-US" sz="2400" dirty="0"/>
                        <a:t>Re-trained</a:t>
                      </a:r>
                    </a:p>
                  </a:txBody>
                  <a:tcPr/>
                </a:tc>
                <a:tc>
                  <a:txBody>
                    <a:bodyPr/>
                    <a:lstStyle/>
                    <a:p>
                      <a:pPr algn="r"/>
                      <a:r>
                        <a:rPr lang="en-US" sz="2400" dirty="0"/>
                        <a:t>26.52</a:t>
                      </a:r>
                    </a:p>
                  </a:txBody>
                  <a:tcPr/>
                </a:tc>
                <a:tc>
                  <a:txBody>
                    <a:bodyPr/>
                    <a:lstStyle/>
                    <a:p>
                      <a:pPr algn="r"/>
                      <a:r>
                        <a:rPr lang="en-US" sz="2400" dirty="0"/>
                        <a:t>124.57</a:t>
                      </a:r>
                    </a:p>
                  </a:txBody>
                  <a:tcPr/>
                </a:tc>
                <a:extLst>
                  <a:ext uri="{0D108BD9-81ED-4DB2-BD59-A6C34878D82A}">
                    <a16:rowId xmlns:a16="http://schemas.microsoft.com/office/drawing/2014/main" val="3840575143"/>
                  </a:ext>
                </a:extLst>
              </a:tr>
              <a:tr h="370840">
                <a:tc>
                  <a:txBody>
                    <a:bodyPr/>
                    <a:lstStyle/>
                    <a:p>
                      <a:r>
                        <a:rPr lang="en-US" sz="2400" dirty="0"/>
                        <a:t>Meta learning</a:t>
                      </a:r>
                    </a:p>
                  </a:txBody>
                  <a:tcPr/>
                </a:tc>
                <a:tc>
                  <a:txBody>
                    <a:bodyPr/>
                    <a:lstStyle/>
                    <a:p>
                      <a:r>
                        <a:rPr lang="en-US" sz="2400" dirty="0"/>
                        <a:t>MAML</a:t>
                      </a:r>
                    </a:p>
                  </a:txBody>
                  <a:tcPr/>
                </a:tc>
                <a:tc>
                  <a:txBody>
                    <a:bodyPr/>
                    <a:lstStyle/>
                    <a:p>
                      <a:pPr algn="r"/>
                      <a:r>
                        <a:rPr lang="en-US" sz="2400" dirty="0"/>
                        <a:t>24.90</a:t>
                      </a:r>
                    </a:p>
                  </a:txBody>
                  <a:tcPr/>
                </a:tc>
                <a:tc>
                  <a:txBody>
                    <a:bodyPr/>
                    <a:lstStyle/>
                    <a:p>
                      <a:pPr algn="r"/>
                      <a:r>
                        <a:rPr lang="en-US" sz="2400" dirty="0"/>
                        <a:t>112.68</a:t>
                      </a:r>
                    </a:p>
                  </a:txBody>
                  <a:tcPr/>
                </a:tc>
                <a:extLst>
                  <a:ext uri="{0D108BD9-81ED-4DB2-BD59-A6C34878D82A}">
                    <a16:rowId xmlns:a16="http://schemas.microsoft.com/office/drawing/2014/main" val="1431398631"/>
                  </a:ext>
                </a:extLst>
              </a:tr>
            </a:tbl>
          </a:graphicData>
        </a:graphic>
      </p:graphicFrame>
      <p:sp>
        <p:nvSpPr>
          <p:cNvPr id="5" name="Rectangle 4">
            <a:extLst>
              <a:ext uri="{FF2B5EF4-FFF2-40B4-BE49-F238E27FC236}">
                <a16:creationId xmlns:a16="http://schemas.microsoft.com/office/drawing/2014/main" id="{8B7C9DDD-B7FC-2747-9E37-D9F9BDFDED40}"/>
              </a:ext>
            </a:extLst>
          </p:cNvPr>
          <p:cNvSpPr/>
          <p:nvPr/>
        </p:nvSpPr>
        <p:spPr>
          <a:xfrm>
            <a:off x="1152395" y="3355758"/>
            <a:ext cx="9532305" cy="2955181"/>
          </a:xfrm>
          <a:prstGeom prst="rect">
            <a:avLst/>
          </a:prstGeom>
          <a:solidFill>
            <a:schemeClr val="bg1"/>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91C81299-1FEC-3048-91A5-762A06BFB6FE}"/>
              </a:ext>
            </a:extLst>
          </p:cNvPr>
          <p:cNvSpPr/>
          <p:nvPr/>
        </p:nvSpPr>
        <p:spPr>
          <a:xfrm>
            <a:off x="8704138" y="1395274"/>
            <a:ext cx="2437338" cy="4472865"/>
          </a:xfrm>
          <a:prstGeom prst="rect">
            <a:avLst/>
          </a:prstGeom>
          <a:solidFill>
            <a:schemeClr val="bg1"/>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25343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0F2D1E-4785-1D42-A3DC-51FE0EE67748}"/>
              </a:ext>
            </a:extLst>
          </p:cNvPr>
          <p:cNvSpPr>
            <a:spLocks noGrp="1"/>
          </p:cNvSpPr>
          <p:nvPr>
            <p:ph type="sldNum" sz="quarter" idx="12"/>
          </p:nvPr>
        </p:nvSpPr>
        <p:spPr/>
        <p:txBody>
          <a:bodyPr/>
          <a:lstStyle/>
          <a:p>
            <a:fld id="{1C61D857-B0CF-F041-8A1E-44C76D59D89D}" type="slidenum">
              <a:rPr lang="en-US" smtClean="0"/>
              <a:pPr/>
              <a:t>39</a:t>
            </a:fld>
            <a:endParaRPr lang="en-US" dirty="0"/>
          </a:p>
        </p:txBody>
      </p:sp>
      <p:sp>
        <p:nvSpPr>
          <p:cNvPr id="4" name="Title 3">
            <a:extLst>
              <a:ext uri="{FF2B5EF4-FFF2-40B4-BE49-F238E27FC236}">
                <a16:creationId xmlns:a16="http://schemas.microsoft.com/office/drawing/2014/main" id="{10668499-9BDA-2043-9E3F-D316C54EA3B7}"/>
              </a:ext>
            </a:extLst>
          </p:cNvPr>
          <p:cNvSpPr>
            <a:spLocks noGrp="1"/>
          </p:cNvSpPr>
          <p:nvPr>
            <p:ph type="title"/>
          </p:nvPr>
        </p:nvSpPr>
        <p:spPr/>
        <p:txBody>
          <a:bodyPr/>
          <a:lstStyle/>
          <a:p>
            <a:r>
              <a:rPr lang="en-US" dirty="0"/>
              <a:t>Performance on Test Set</a:t>
            </a:r>
          </a:p>
        </p:txBody>
      </p:sp>
      <p:graphicFrame>
        <p:nvGraphicFramePr>
          <p:cNvPr id="7" name="Table 7">
            <a:extLst>
              <a:ext uri="{FF2B5EF4-FFF2-40B4-BE49-F238E27FC236}">
                <a16:creationId xmlns:a16="http://schemas.microsoft.com/office/drawing/2014/main" id="{4FC9EB47-C6AF-4C4F-9455-7FA420325EB1}"/>
              </a:ext>
            </a:extLst>
          </p:cNvPr>
          <p:cNvGraphicFramePr>
            <a:graphicFrameLocks noGrp="1"/>
          </p:cNvGraphicFramePr>
          <p:nvPr/>
        </p:nvGraphicFramePr>
        <p:xfrm>
          <a:off x="1375751" y="1520986"/>
          <a:ext cx="9055223" cy="4114800"/>
        </p:xfrm>
        <a:graphic>
          <a:graphicData uri="http://schemas.openxmlformats.org/drawingml/2006/table">
            <a:tbl>
              <a:tblPr firstRow="1" bandRow="1">
                <a:tableStyleId>{5C22544A-7EE6-4342-B048-85BDC9FD1C3A}</a:tableStyleId>
              </a:tblPr>
              <a:tblGrid>
                <a:gridCol w="3701988">
                  <a:extLst>
                    <a:ext uri="{9D8B030D-6E8A-4147-A177-3AD203B41FA5}">
                      <a16:colId xmlns:a16="http://schemas.microsoft.com/office/drawing/2014/main" val="61101166"/>
                    </a:ext>
                  </a:extLst>
                </a:gridCol>
                <a:gridCol w="1731146">
                  <a:extLst>
                    <a:ext uri="{9D8B030D-6E8A-4147-A177-3AD203B41FA5}">
                      <a16:colId xmlns:a16="http://schemas.microsoft.com/office/drawing/2014/main" val="3175788856"/>
                    </a:ext>
                  </a:extLst>
                </a:gridCol>
                <a:gridCol w="1899821">
                  <a:extLst>
                    <a:ext uri="{9D8B030D-6E8A-4147-A177-3AD203B41FA5}">
                      <a16:colId xmlns:a16="http://schemas.microsoft.com/office/drawing/2014/main" val="2600194885"/>
                    </a:ext>
                  </a:extLst>
                </a:gridCol>
                <a:gridCol w="1722268">
                  <a:extLst>
                    <a:ext uri="{9D8B030D-6E8A-4147-A177-3AD203B41FA5}">
                      <a16:colId xmlns:a16="http://schemas.microsoft.com/office/drawing/2014/main" val="3631711494"/>
                    </a:ext>
                  </a:extLst>
                </a:gridCol>
              </a:tblGrid>
              <a:tr h="370840">
                <a:tc>
                  <a:txBody>
                    <a:bodyPr/>
                    <a:lstStyle/>
                    <a:p>
                      <a:r>
                        <a:rPr lang="en-US" sz="2400" dirty="0"/>
                        <a:t>Method Type</a:t>
                      </a:r>
                    </a:p>
                  </a:txBody>
                  <a:tcPr/>
                </a:tc>
                <a:tc>
                  <a:txBody>
                    <a:bodyPr/>
                    <a:lstStyle/>
                    <a:p>
                      <a:r>
                        <a:rPr lang="en-US" sz="2400" dirty="0"/>
                        <a:t>Method</a:t>
                      </a:r>
                    </a:p>
                  </a:txBody>
                  <a:tcPr/>
                </a:tc>
                <a:tc>
                  <a:txBody>
                    <a:bodyPr/>
                    <a:lstStyle/>
                    <a:p>
                      <a:pPr algn="r"/>
                      <a:r>
                        <a:rPr lang="en-US" sz="2400" dirty="0"/>
                        <a:t>MAE</a:t>
                      </a:r>
                    </a:p>
                  </a:txBody>
                  <a:tcPr/>
                </a:tc>
                <a:tc>
                  <a:txBody>
                    <a:bodyPr/>
                    <a:lstStyle/>
                    <a:p>
                      <a:pPr algn="r"/>
                      <a:r>
                        <a:rPr lang="en-US" sz="2400" dirty="0"/>
                        <a:t>RMSE</a:t>
                      </a:r>
                    </a:p>
                  </a:txBody>
                  <a:tcPr/>
                </a:tc>
                <a:extLst>
                  <a:ext uri="{0D108BD9-81ED-4DB2-BD59-A6C34878D82A}">
                    <a16:rowId xmlns:a16="http://schemas.microsoft.com/office/drawing/2014/main" val="2212037163"/>
                  </a:ext>
                </a:extLst>
              </a:tr>
              <a:tr h="370840">
                <a:tc>
                  <a:txBody>
                    <a:bodyPr/>
                    <a:lstStyle/>
                    <a:p>
                      <a:r>
                        <a:rPr lang="en-US" sz="2400" dirty="0">
                          <a:solidFill>
                            <a:srgbClr val="FF0000"/>
                          </a:solidFill>
                        </a:rPr>
                        <a:t>Proposed</a:t>
                      </a:r>
                    </a:p>
                  </a:txBody>
                  <a:tcPr/>
                </a:tc>
                <a:tc>
                  <a:txBody>
                    <a:bodyPr/>
                    <a:lstStyle/>
                    <a:p>
                      <a:r>
                        <a:rPr lang="en-US" sz="2400" dirty="0" err="1">
                          <a:solidFill>
                            <a:srgbClr val="FF0000"/>
                          </a:solidFill>
                        </a:rPr>
                        <a:t>FamNet</a:t>
                      </a:r>
                      <a:endParaRPr lang="en-US" sz="2400" dirty="0">
                        <a:solidFill>
                          <a:srgbClr val="FF0000"/>
                        </a:solidFill>
                      </a:endParaRPr>
                    </a:p>
                  </a:txBody>
                  <a:tcPr/>
                </a:tc>
                <a:tc>
                  <a:txBody>
                    <a:bodyPr/>
                    <a:lstStyle/>
                    <a:p>
                      <a:pPr algn="r"/>
                      <a:r>
                        <a:rPr lang="en-US" sz="2400" dirty="0">
                          <a:solidFill>
                            <a:srgbClr val="FF0000"/>
                          </a:solidFill>
                        </a:rPr>
                        <a:t>22.08</a:t>
                      </a:r>
                    </a:p>
                  </a:txBody>
                  <a:tcPr/>
                </a:tc>
                <a:tc>
                  <a:txBody>
                    <a:bodyPr/>
                    <a:lstStyle/>
                    <a:p>
                      <a:pPr algn="r"/>
                      <a:r>
                        <a:rPr lang="en-US" sz="2400" dirty="0">
                          <a:solidFill>
                            <a:srgbClr val="FF0000"/>
                          </a:solidFill>
                        </a:rPr>
                        <a:t>99.54</a:t>
                      </a:r>
                    </a:p>
                  </a:txBody>
                  <a:tcPr/>
                </a:tc>
                <a:extLst>
                  <a:ext uri="{0D108BD9-81ED-4DB2-BD59-A6C34878D82A}">
                    <a16:rowId xmlns:a16="http://schemas.microsoft.com/office/drawing/2014/main" val="4243206399"/>
                  </a:ext>
                </a:extLst>
              </a:tr>
              <a:tr h="370840">
                <a:tc rowSpan="2">
                  <a:txBody>
                    <a:bodyPr/>
                    <a:lstStyle/>
                    <a:p>
                      <a:r>
                        <a:rPr lang="en-US" sz="2400" dirty="0"/>
                        <a:t>Weak baselines</a:t>
                      </a:r>
                    </a:p>
                  </a:txBody>
                  <a:tcPr/>
                </a:tc>
                <a:tc>
                  <a:txBody>
                    <a:bodyPr/>
                    <a:lstStyle/>
                    <a:p>
                      <a:r>
                        <a:rPr lang="en-US" sz="2400" dirty="0"/>
                        <a:t>Mean</a:t>
                      </a:r>
                    </a:p>
                  </a:txBody>
                  <a:tcPr/>
                </a:tc>
                <a:tc>
                  <a:txBody>
                    <a:bodyPr/>
                    <a:lstStyle/>
                    <a:p>
                      <a:pPr algn="r"/>
                      <a:r>
                        <a:rPr lang="en-US" sz="2400" dirty="0"/>
                        <a:t>47.55</a:t>
                      </a:r>
                    </a:p>
                  </a:txBody>
                  <a:tcPr/>
                </a:tc>
                <a:tc>
                  <a:txBody>
                    <a:bodyPr/>
                    <a:lstStyle/>
                    <a:p>
                      <a:pPr algn="r"/>
                      <a:r>
                        <a:rPr lang="en-US" sz="2400" dirty="0"/>
                        <a:t>147.67</a:t>
                      </a:r>
                    </a:p>
                  </a:txBody>
                  <a:tcPr/>
                </a:tc>
                <a:extLst>
                  <a:ext uri="{0D108BD9-81ED-4DB2-BD59-A6C34878D82A}">
                    <a16:rowId xmlns:a16="http://schemas.microsoft.com/office/drawing/2014/main" val="2365832888"/>
                  </a:ext>
                </a:extLst>
              </a:tr>
              <a:tr h="370840">
                <a:tc vMerge="1">
                  <a:txBody>
                    <a:bodyPr/>
                    <a:lstStyle/>
                    <a:p>
                      <a:endParaRPr lang="en-US" dirty="0"/>
                    </a:p>
                  </a:txBody>
                  <a:tcPr/>
                </a:tc>
                <a:tc>
                  <a:txBody>
                    <a:bodyPr/>
                    <a:lstStyle/>
                    <a:p>
                      <a:r>
                        <a:rPr lang="en-US" sz="2400" dirty="0"/>
                        <a:t>Median</a:t>
                      </a:r>
                    </a:p>
                  </a:txBody>
                  <a:tcPr/>
                </a:tc>
                <a:tc>
                  <a:txBody>
                    <a:bodyPr/>
                    <a:lstStyle/>
                    <a:p>
                      <a:pPr algn="r"/>
                      <a:r>
                        <a:rPr lang="en-US" sz="2400" dirty="0"/>
                        <a:t>47.73</a:t>
                      </a:r>
                    </a:p>
                  </a:txBody>
                  <a:tcPr/>
                </a:tc>
                <a:tc>
                  <a:txBody>
                    <a:bodyPr/>
                    <a:lstStyle/>
                    <a:p>
                      <a:pPr algn="r"/>
                      <a:r>
                        <a:rPr lang="en-US" sz="2400" dirty="0"/>
                        <a:t>152.46</a:t>
                      </a:r>
                    </a:p>
                  </a:txBody>
                  <a:tcPr/>
                </a:tc>
                <a:extLst>
                  <a:ext uri="{0D108BD9-81ED-4DB2-BD59-A6C34878D82A}">
                    <a16:rowId xmlns:a16="http://schemas.microsoft.com/office/drawing/2014/main" val="2662013645"/>
                  </a:ext>
                </a:extLst>
              </a:tr>
              <a:tr h="370840">
                <a:tc rowSpan="2">
                  <a:txBody>
                    <a:bodyPr/>
                    <a:lstStyle/>
                    <a:p>
                      <a:r>
                        <a:rPr lang="en-US" sz="2400" dirty="0"/>
                        <a:t>Few-shot detectors</a:t>
                      </a:r>
                    </a:p>
                  </a:txBody>
                  <a:tcPr/>
                </a:tc>
                <a:tc>
                  <a:txBody>
                    <a:bodyPr/>
                    <a:lstStyle/>
                    <a:p>
                      <a:r>
                        <a:rPr lang="en-US" sz="2400" dirty="0"/>
                        <a:t>FR</a:t>
                      </a:r>
                    </a:p>
                  </a:txBody>
                  <a:tcPr/>
                </a:tc>
                <a:tc>
                  <a:txBody>
                    <a:bodyPr/>
                    <a:lstStyle/>
                    <a:p>
                      <a:pPr algn="r"/>
                      <a:r>
                        <a:rPr lang="en-US" sz="2400" dirty="0"/>
                        <a:t>41.64</a:t>
                      </a:r>
                    </a:p>
                  </a:txBody>
                  <a:tcPr/>
                </a:tc>
                <a:tc>
                  <a:txBody>
                    <a:bodyPr/>
                    <a:lstStyle/>
                    <a:p>
                      <a:pPr algn="r"/>
                      <a:r>
                        <a:rPr lang="en-US" sz="2400" dirty="0"/>
                        <a:t>141.04</a:t>
                      </a:r>
                    </a:p>
                  </a:txBody>
                  <a:tcPr/>
                </a:tc>
                <a:extLst>
                  <a:ext uri="{0D108BD9-81ED-4DB2-BD59-A6C34878D82A}">
                    <a16:rowId xmlns:a16="http://schemas.microsoft.com/office/drawing/2014/main" val="2555015496"/>
                  </a:ext>
                </a:extLst>
              </a:tr>
              <a:tr h="370840">
                <a:tc vMerge="1">
                  <a:txBody>
                    <a:bodyPr/>
                    <a:lstStyle/>
                    <a:p>
                      <a:endParaRPr lang="en-US" dirty="0"/>
                    </a:p>
                  </a:txBody>
                  <a:tcPr/>
                </a:tc>
                <a:tc>
                  <a:txBody>
                    <a:bodyPr/>
                    <a:lstStyle/>
                    <a:p>
                      <a:r>
                        <a:rPr lang="en-US" sz="2400" dirty="0"/>
                        <a:t>FSOD</a:t>
                      </a:r>
                    </a:p>
                  </a:txBody>
                  <a:tcPr/>
                </a:tc>
                <a:tc>
                  <a:txBody>
                    <a:bodyPr/>
                    <a:lstStyle/>
                    <a:p>
                      <a:pPr algn="r"/>
                      <a:r>
                        <a:rPr lang="en-US" sz="2400" dirty="0"/>
                        <a:t>32.53</a:t>
                      </a:r>
                    </a:p>
                  </a:txBody>
                  <a:tcPr/>
                </a:tc>
                <a:tc>
                  <a:txBody>
                    <a:bodyPr/>
                    <a:lstStyle/>
                    <a:p>
                      <a:pPr algn="r"/>
                      <a:r>
                        <a:rPr lang="en-US" sz="2400" dirty="0"/>
                        <a:t>140.65</a:t>
                      </a:r>
                    </a:p>
                  </a:txBody>
                  <a:tcPr/>
                </a:tc>
                <a:extLst>
                  <a:ext uri="{0D108BD9-81ED-4DB2-BD59-A6C34878D82A}">
                    <a16:rowId xmlns:a16="http://schemas.microsoft.com/office/drawing/2014/main" val="1884438809"/>
                  </a:ext>
                </a:extLst>
              </a:tr>
              <a:tr h="370840">
                <a:tc rowSpan="2">
                  <a:txBody>
                    <a:bodyPr/>
                    <a:lstStyle/>
                    <a:p>
                      <a:r>
                        <a:rPr lang="en-US" sz="2400" dirty="0"/>
                        <a:t>Generic Matching Network</a:t>
                      </a:r>
                    </a:p>
                  </a:txBody>
                  <a:tcPr/>
                </a:tc>
                <a:tc>
                  <a:txBody>
                    <a:bodyPr/>
                    <a:lstStyle/>
                    <a:p>
                      <a:r>
                        <a:rPr lang="en-US" sz="2400" dirty="0"/>
                        <a:t>Pre-trained</a:t>
                      </a:r>
                    </a:p>
                  </a:txBody>
                  <a:tcPr/>
                </a:tc>
                <a:tc>
                  <a:txBody>
                    <a:bodyPr/>
                    <a:lstStyle/>
                    <a:p>
                      <a:pPr algn="r"/>
                      <a:r>
                        <a:rPr lang="en-US" sz="2400" dirty="0"/>
                        <a:t>62.69</a:t>
                      </a:r>
                    </a:p>
                  </a:txBody>
                  <a:tcPr/>
                </a:tc>
                <a:tc>
                  <a:txBody>
                    <a:bodyPr/>
                    <a:lstStyle/>
                    <a:p>
                      <a:pPr algn="r"/>
                      <a:r>
                        <a:rPr lang="en-US" sz="2400" dirty="0"/>
                        <a:t>159.67</a:t>
                      </a:r>
                    </a:p>
                  </a:txBody>
                  <a:tcPr/>
                </a:tc>
                <a:extLst>
                  <a:ext uri="{0D108BD9-81ED-4DB2-BD59-A6C34878D82A}">
                    <a16:rowId xmlns:a16="http://schemas.microsoft.com/office/drawing/2014/main" val="3051766435"/>
                  </a:ext>
                </a:extLst>
              </a:tr>
              <a:tr h="370840">
                <a:tc vMerge="1">
                  <a:txBody>
                    <a:bodyPr/>
                    <a:lstStyle/>
                    <a:p>
                      <a:endParaRPr lang="en-US" dirty="0"/>
                    </a:p>
                  </a:txBody>
                  <a:tcPr/>
                </a:tc>
                <a:tc>
                  <a:txBody>
                    <a:bodyPr/>
                    <a:lstStyle/>
                    <a:p>
                      <a:r>
                        <a:rPr lang="en-US" sz="2400" dirty="0"/>
                        <a:t>Re-trained</a:t>
                      </a:r>
                    </a:p>
                  </a:txBody>
                  <a:tcPr/>
                </a:tc>
                <a:tc>
                  <a:txBody>
                    <a:bodyPr/>
                    <a:lstStyle/>
                    <a:p>
                      <a:pPr algn="r"/>
                      <a:r>
                        <a:rPr lang="en-US" sz="2400" dirty="0"/>
                        <a:t>26.52</a:t>
                      </a:r>
                    </a:p>
                  </a:txBody>
                  <a:tcPr/>
                </a:tc>
                <a:tc>
                  <a:txBody>
                    <a:bodyPr/>
                    <a:lstStyle/>
                    <a:p>
                      <a:pPr algn="r"/>
                      <a:r>
                        <a:rPr lang="en-US" sz="2400" dirty="0"/>
                        <a:t>124.57</a:t>
                      </a:r>
                    </a:p>
                  </a:txBody>
                  <a:tcPr/>
                </a:tc>
                <a:extLst>
                  <a:ext uri="{0D108BD9-81ED-4DB2-BD59-A6C34878D82A}">
                    <a16:rowId xmlns:a16="http://schemas.microsoft.com/office/drawing/2014/main" val="3840575143"/>
                  </a:ext>
                </a:extLst>
              </a:tr>
              <a:tr h="370840">
                <a:tc>
                  <a:txBody>
                    <a:bodyPr/>
                    <a:lstStyle/>
                    <a:p>
                      <a:r>
                        <a:rPr lang="en-US" sz="2400" dirty="0"/>
                        <a:t>Meta learning</a:t>
                      </a:r>
                    </a:p>
                  </a:txBody>
                  <a:tcPr/>
                </a:tc>
                <a:tc>
                  <a:txBody>
                    <a:bodyPr/>
                    <a:lstStyle/>
                    <a:p>
                      <a:r>
                        <a:rPr lang="en-US" sz="2400" dirty="0"/>
                        <a:t>MAML</a:t>
                      </a:r>
                    </a:p>
                  </a:txBody>
                  <a:tcPr/>
                </a:tc>
                <a:tc>
                  <a:txBody>
                    <a:bodyPr/>
                    <a:lstStyle/>
                    <a:p>
                      <a:pPr algn="r"/>
                      <a:r>
                        <a:rPr lang="en-US" sz="2400" dirty="0"/>
                        <a:t>24.90</a:t>
                      </a:r>
                    </a:p>
                  </a:txBody>
                  <a:tcPr/>
                </a:tc>
                <a:tc>
                  <a:txBody>
                    <a:bodyPr/>
                    <a:lstStyle/>
                    <a:p>
                      <a:pPr algn="r"/>
                      <a:r>
                        <a:rPr lang="en-US" sz="2400" dirty="0"/>
                        <a:t>112.68</a:t>
                      </a:r>
                    </a:p>
                  </a:txBody>
                  <a:tcPr/>
                </a:tc>
                <a:extLst>
                  <a:ext uri="{0D108BD9-81ED-4DB2-BD59-A6C34878D82A}">
                    <a16:rowId xmlns:a16="http://schemas.microsoft.com/office/drawing/2014/main" val="1431398631"/>
                  </a:ext>
                </a:extLst>
              </a:tr>
            </a:tbl>
          </a:graphicData>
        </a:graphic>
      </p:graphicFrame>
      <p:sp>
        <p:nvSpPr>
          <p:cNvPr id="5" name="Rectangle 4">
            <a:extLst>
              <a:ext uri="{FF2B5EF4-FFF2-40B4-BE49-F238E27FC236}">
                <a16:creationId xmlns:a16="http://schemas.microsoft.com/office/drawing/2014/main" id="{8B7C9DDD-B7FC-2747-9E37-D9F9BDFDED40}"/>
              </a:ext>
            </a:extLst>
          </p:cNvPr>
          <p:cNvSpPr/>
          <p:nvPr/>
        </p:nvSpPr>
        <p:spPr>
          <a:xfrm>
            <a:off x="1152395" y="4270159"/>
            <a:ext cx="9532305" cy="2040780"/>
          </a:xfrm>
          <a:prstGeom prst="rect">
            <a:avLst/>
          </a:prstGeom>
          <a:solidFill>
            <a:schemeClr val="bg1"/>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617355B8-60B9-8B4F-AE3E-7C3F5683B823}"/>
              </a:ext>
            </a:extLst>
          </p:cNvPr>
          <p:cNvSpPr/>
          <p:nvPr/>
        </p:nvSpPr>
        <p:spPr>
          <a:xfrm>
            <a:off x="8704138" y="1395274"/>
            <a:ext cx="2437338" cy="4472865"/>
          </a:xfrm>
          <a:prstGeom prst="rect">
            <a:avLst/>
          </a:prstGeom>
          <a:solidFill>
            <a:schemeClr val="bg1"/>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14701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02BFF5-3754-8A42-BD16-87D902F300C5}"/>
              </a:ext>
            </a:extLst>
          </p:cNvPr>
          <p:cNvSpPr>
            <a:spLocks noGrp="1"/>
          </p:cNvSpPr>
          <p:nvPr>
            <p:ph type="sldNum" sz="quarter" idx="12"/>
          </p:nvPr>
        </p:nvSpPr>
        <p:spPr/>
        <p:txBody>
          <a:bodyPr/>
          <a:lstStyle/>
          <a:p>
            <a:fld id="{1C61D857-B0CF-F041-8A1E-44C76D59D89D}" type="slidenum">
              <a:rPr lang="en-US" smtClean="0"/>
              <a:pPr/>
              <a:t>4</a:t>
            </a:fld>
            <a:endParaRPr lang="en-US" dirty="0"/>
          </a:p>
        </p:txBody>
      </p:sp>
      <p:sp>
        <p:nvSpPr>
          <p:cNvPr id="4" name="Title 3">
            <a:extLst>
              <a:ext uri="{FF2B5EF4-FFF2-40B4-BE49-F238E27FC236}">
                <a16:creationId xmlns:a16="http://schemas.microsoft.com/office/drawing/2014/main" id="{DFC6BCAE-A22D-6845-85AD-15483014DA49}"/>
              </a:ext>
            </a:extLst>
          </p:cNvPr>
          <p:cNvSpPr>
            <a:spLocks noGrp="1"/>
          </p:cNvSpPr>
          <p:nvPr>
            <p:ph type="title"/>
          </p:nvPr>
        </p:nvSpPr>
        <p:spPr/>
        <p:txBody>
          <a:bodyPr/>
          <a:lstStyle/>
          <a:p>
            <a:r>
              <a:rPr lang="en-US" dirty="0"/>
              <a:t>Existing Works for Visual Counting</a:t>
            </a:r>
          </a:p>
        </p:txBody>
      </p:sp>
      <p:pic>
        <p:nvPicPr>
          <p:cNvPr id="5" name="Picture 4" descr="A group of people standing in front of a crowd&#10;&#10;Description automatically generated">
            <a:extLst>
              <a:ext uri="{FF2B5EF4-FFF2-40B4-BE49-F238E27FC236}">
                <a16:creationId xmlns:a16="http://schemas.microsoft.com/office/drawing/2014/main" id="{C80CE6F8-4A2D-344C-88D3-238EA8C8F6A5}"/>
              </a:ext>
            </a:extLst>
          </p:cNvPr>
          <p:cNvPicPr>
            <a:picLocks noChangeAspect="1"/>
          </p:cNvPicPr>
          <p:nvPr/>
        </p:nvPicPr>
        <p:blipFill>
          <a:blip r:embed="rId3"/>
          <a:stretch>
            <a:fillRect/>
          </a:stretch>
        </p:blipFill>
        <p:spPr>
          <a:xfrm>
            <a:off x="1692306" y="1143905"/>
            <a:ext cx="2356973" cy="1571315"/>
          </a:xfrm>
          <a:prstGeom prst="rect">
            <a:avLst/>
          </a:prstGeom>
        </p:spPr>
      </p:pic>
      <p:pic>
        <p:nvPicPr>
          <p:cNvPr id="15" name="Picture 14" descr="A flat screen tv sitting on top of a television&#10;&#10;Description automatically generated">
            <a:extLst>
              <a:ext uri="{FF2B5EF4-FFF2-40B4-BE49-F238E27FC236}">
                <a16:creationId xmlns:a16="http://schemas.microsoft.com/office/drawing/2014/main" id="{CEC45A51-1336-AF43-8E40-D3CFC49BC555}"/>
              </a:ext>
            </a:extLst>
          </p:cNvPr>
          <p:cNvPicPr>
            <a:picLocks noChangeAspect="1"/>
          </p:cNvPicPr>
          <p:nvPr/>
        </p:nvPicPr>
        <p:blipFill rotWithShape="1">
          <a:blip r:embed="rId4"/>
          <a:srcRect l="12380" t="15467" r="9742" b="14969"/>
          <a:stretch/>
        </p:blipFill>
        <p:spPr>
          <a:xfrm>
            <a:off x="7798136" y="1134706"/>
            <a:ext cx="2359152" cy="1580514"/>
          </a:xfrm>
          <a:prstGeom prst="rect">
            <a:avLst/>
          </a:prstGeom>
        </p:spPr>
      </p:pic>
      <p:pic>
        <p:nvPicPr>
          <p:cNvPr id="16" name="Picture 15">
            <a:extLst>
              <a:ext uri="{FF2B5EF4-FFF2-40B4-BE49-F238E27FC236}">
                <a16:creationId xmlns:a16="http://schemas.microsoft.com/office/drawing/2014/main" id="{1344D59C-81C9-9D45-9BCE-262F4EB1E589}"/>
              </a:ext>
            </a:extLst>
          </p:cNvPr>
          <p:cNvPicPr>
            <a:picLocks noChangeAspect="1"/>
          </p:cNvPicPr>
          <p:nvPr/>
        </p:nvPicPr>
        <p:blipFill>
          <a:blip r:embed="rId5"/>
          <a:stretch>
            <a:fillRect/>
          </a:stretch>
        </p:blipFill>
        <p:spPr>
          <a:xfrm>
            <a:off x="1692306" y="2991222"/>
            <a:ext cx="2356973" cy="1332202"/>
          </a:xfrm>
          <a:prstGeom prst="rect">
            <a:avLst/>
          </a:prstGeom>
        </p:spPr>
      </p:pic>
      <p:pic>
        <p:nvPicPr>
          <p:cNvPr id="17" name="Picture 16">
            <a:extLst>
              <a:ext uri="{FF2B5EF4-FFF2-40B4-BE49-F238E27FC236}">
                <a16:creationId xmlns:a16="http://schemas.microsoft.com/office/drawing/2014/main" id="{1D15F972-F9AA-5C43-B594-F7963981DFD6}"/>
              </a:ext>
            </a:extLst>
          </p:cNvPr>
          <p:cNvPicPr>
            <a:picLocks noChangeAspect="1"/>
          </p:cNvPicPr>
          <p:nvPr/>
        </p:nvPicPr>
        <p:blipFill>
          <a:blip r:embed="rId6"/>
          <a:stretch>
            <a:fillRect/>
          </a:stretch>
        </p:blipFill>
        <p:spPr>
          <a:xfrm>
            <a:off x="7798136" y="2999207"/>
            <a:ext cx="2356973" cy="1316232"/>
          </a:xfrm>
          <a:prstGeom prst="rect">
            <a:avLst/>
          </a:prstGeom>
        </p:spPr>
      </p:pic>
      <p:pic>
        <p:nvPicPr>
          <p:cNvPr id="18" name="Picture 17">
            <a:extLst>
              <a:ext uri="{FF2B5EF4-FFF2-40B4-BE49-F238E27FC236}">
                <a16:creationId xmlns:a16="http://schemas.microsoft.com/office/drawing/2014/main" id="{CF0C2A9D-B516-3E41-8938-4839866650F5}"/>
              </a:ext>
            </a:extLst>
          </p:cNvPr>
          <p:cNvPicPr>
            <a:picLocks noChangeAspect="1"/>
          </p:cNvPicPr>
          <p:nvPr/>
        </p:nvPicPr>
        <p:blipFill>
          <a:blip r:embed="rId7"/>
          <a:stretch>
            <a:fillRect/>
          </a:stretch>
        </p:blipFill>
        <p:spPr>
          <a:xfrm>
            <a:off x="1990756" y="4505075"/>
            <a:ext cx="1849582" cy="1828800"/>
          </a:xfrm>
          <a:prstGeom prst="rect">
            <a:avLst/>
          </a:prstGeom>
        </p:spPr>
      </p:pic>
      <p:pic>
        <p:nvPicPr>
          <p:cNvPr id="19" name="Picture 18">
            <a:extLst>
              <a:ext uri="{FF2B5EF4-FFF2-40B4-BE49-F238E27FC236}">
                <a16:creationId xmlns:a16="http://schemas.microsoft.com/office/drawing/2014/main" id="{8DF192A2-33B0-4B4C-8B97-7E6292169DE6}"/>
              </a:ext>
            </a:extLst>
          </p:cNvPr>
          <p:cNvPicPr>
            <a:picLocks noChangeAspect="1"/>
          </p:cNvPicPr>
          <p:nvPr/>
        </p:nvPicPr>
        <p:blipFill>
          <a:blip r:embed="rId8"/>
          <a:stretch>
            <a:fillRect/>
          </a:stretch>
        </p:blipFill>
        <p:spPr>
          <a:xfrm>
            <a:off x="8051831" y="4505075"/>
            <a:ext cx="1849582" cy="1828800"/>
          </a:xfrm>
          <a:prstGeom prst="rect">
            <a:avLst/>
          </a:prstGeom>
        </p:spPr>
      </p:pic>
      <p:grpSp>
        <p:nvGrpSpPr>
          <p:cNvPr id="2" name="Group 1">
            <a:extLst>
              <a:ext uri="{FF2B5EF4-FFF2-40B4-BE49-F238E27FC236}">
                <a16:creationId xmlns:a16="http://schemas.microsoft.com/office/drawing/2014/main" id="{7991083E-A7DF-E043-AF88-86131A115FA0}"/>
              </a:ext>
            </a:extLst>
          </p:cNvPr>
          <p:cNvGrpSpPr/>
          <p:nvPr/>
        </p:nvGrpSpPr>
        <p:grpSpPr>
          <a:xfrm>
            <a:off x="3840338" y="1646467"/>
            <a:ext cx="4211493" cy="4051412"/>
            <a:chOff x="3840338" y="1646467"/>
            <a:chExt cx="4211493" cy="4051412"/>
          </a:xfrm>
        </p:grpSpPr>
        <p:sp>
          <p:nvSpPr>
            <p:cNvPr id="20" name="TextBox 19">
              <a:extLst>
                <a:ext uri="{FF2B5EF4-FFF2-40B4-BE49-F238E27FC236}">
                  <a16:creationId xmlns:a16="http://schemas.microsoft.com/office/drawing/2014/main" id="{A8652BD4-E5EF-9149-AB9C-442ED56D7B63}"/>
                </a:ext>
              </a:extLst>
            </p:cNvPr>
            <p:cNvSpPr txBox="1"/>
            <p:nvPr/>
          </p:nvSpPr>
          <p:spPr>
            <a:xfrm>
              <a:off x="5058693" y="1646467"/>
              <a:ext cx="1506053" cy="553998"/>
            </a:xfrm>
            <a:prstGeom prst="rect">
              <a:avLst/>
            </a:prstGeom>
            <a:noFill/>
            <a:ln w="19050">
              <a:solidFill>
                <a:schemeClr val="tx1">
                  <a:lumMod val="65000"/>
                  <a:lumOff val="35000"/>
                </a:schemeClr>
              </a:solidFill>
            </a:ln>
          </p:spPr>
          <p:txBody>
            <a:bodyPr wrap="none" lIns="0" tIns="0" rIns="0" bIns="0" rtlCol="0">
              <a:spAutoFit/>
            </a:bodyPr>
            <a:lstStyle/>
            <a:p>
              <a:pPr algn="ctr"/>
              <a:r>
                <a:rPr lang="en-US" sz="1800" dirty="0"/>
                <a:t>Crowd Counting</a:t>
              </a:r>
            </a:p>
            <a:p>
              <a:pPr algn="ctr"/>
              <a:r>
                <a:rPr lang="en-US" sz="1800" dirty="0"/>
                <a:t>Network</a:t>
              </a:r>
            </a:p>
          </p:txBody>
        </p:sp>
        <p:cxnSp>
          <p:nvCxnSpPr>
            <p:cNvPr id="22" name="Straight Arrow Connector 21">
              <a:extLst>
                <a:ext uri="{FF2B5EF4-FFF2-40B4-BE49-F238E27FC236}">
                  <a16:creationId xmlns:a16="http://schemas.microsoft.com/office/drawing/2014/main" id="{38F55017-E3AB-8F41-9D09-4C29B59E5DC2}"/>
                </a:ext>
              </a:extLst>
            </p:cNvPr>
            <p:cNvCxnSpPr>
              <a:stCxn id="5" idx="3"/>
              <a:endCxn id="20" idx="1"/>
            </p:cNvCxnSpPr>
            <p:nvPr/>
          </p:nvCxnSpPr>
          <p:spPr>
            <a:xfrm flipV="1">
              <a:off x="4049279" y="1923466"/>
              <a:ext cx="1009414" cy="6097"/>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02A4E229-3263-CA4A-A67F-36C12666D7E8}"/>
                </a:ext>
              </a:extLst>
            </p:cNvPr>
            <p:cNvCxnSpPr>
              <a:cxnSpLocks/>
              <a:stCxn id="20" idx="3"/>
              <a:endCxn id="15" idx="1"/>
            </p:cNvCxnSpPr>
            <p:nvPr/>
          </p:nvCxnSpPr>
          <p:spPr>
            <a:xfrm>
              <a:off x="6564746" y="1923466"/>
              <a:ext cx="1233390" cy="1497"/>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B716A29D-89FC-F843-85A9-50DA6DFEDCE4}"/>
                </a:ext>
              </a:extLst>
            </p:cNvPr>
            <p:cNvSpPr txBox="1"/>
            <p:nvPr/>
          </p:nvSpPr>
          <p:spPr>
            <a:xfrm>
              <a:off x="5058693" y="3380324"/>
              <a:ext cx="1506053" cy="553998"/>
            </a:xfrm>
            <a:prstGeom prst="rect">
              <a:avLst/>
            </a:prstGeom>
            <a:noFill/>
            <a:ln w="19050">
              <a:solidFill>
                <a:schemeClr val="tx1">
                  <a:lumMod val="65000"/>
                  <a:lumOff val="35000"/>
                </a:schemeClr>
              </a:solidFill>
            </a:ln>
          </p:spPr>
          <p:txBody>
            <a:bodyPr wrap="square" lIns="0" tIns="0" rIns="0" bIns="0" rtlCol="0">
              <a:spAutoFit/>
            </a:bodyPr>
            <a:lstStyle/>
            <a:p>
              <a:pPr algn="ctr"/>
              <a:r>
                <a:rPr lang="en-US" sz="1800" dirty="0"/>
                <a:t>Car Counting</a:t>
              </a:r>
            </a:p>
            <a:p>
              <a:pPr algn="ctr"/>
              <a:r>
                <a:rPr lang="en-US" sz="1800" dirty="0"/>
                <a:t>Network</a:t>
              </a:r>
            </a:p>
          </p:txBody>
        </p:sp>
        <p:cxnSp>
          <p:nvCxnSpPr>
            <p:cNvPr id="29" name="Straight Arrow Connector 28">
              <a:extLst>
                <a:ext uri="{FF2B5EF4-FFF2-40B4-BE49-F238E27FC236}">
                  <a16:creationId xmlns:a16="http://schemas.microsoft.com/office/drawing/2014/main" id="{466763F3-5DF8-4245-9A50-DA8CEDC165D5}"/>
                </a:ext>
              </a:extLst>
            </p:cNvPr>
            <p:cNvCxnSpPr>
              <a:cxnSpLocks/>
              <a:stCxn id="16" idx="3"/>
              <a:endCxn id="28" idx="1"/>
            </p:cNvCxnSpPr>
            <p:nvPr/>
          </p:nvCxnSpPr>
          <p:spPr>
            <a:xfrm>
              <a:off x="4049279" y="3657323"/>
              <a:ext cx="1009414" cy="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5DBB78BA-793E-A647-8D45-80C4FB860760}"/>
                </a:ext>
              </a:extLst>
            </p:cNvPr>
            <p:cNvCxnSpPr>
              <a:cxnSpLocks/>
              <a:stCxn id="28" idx="3"/>
              <a:endCxn id="17" idx="1"/>
            </p:cNvCxnSpPr>
            <p:nvPr/>
          </p:nvCxnSpPr>
          <p:spPr>
            <a:xfrm>
              <a:off x="6564746" y="3657323"/>
              <a:ext cx="1233390" cy="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611BE35A-F145-F546-B4F8-3F064E4311E9}"/>
                </a:ext>
              </a:extLst>
            </p:cNvPr>
            <p:cNvSpPr txBox="1"/>
            <p:nvPr/>
          </p:nvSpPr>
          <p:spPr>
            <a:xfrm>
              <a:off x="5058693" y="5143881"/>
              <a:ext cx="1506053" cy="553998"/>
            </a:xfrm>
            <a:prstGeom prst="rect">
              <a:avLst/>
            </a:prstGeom>
            <a:noFill/>
            <a:ln w="19050">
              <a:solidFill>
                <a:schemeClr val="tx1">
                  <a:lumMod val="65000"/>
                  <a:lumOff val="35000"/>
                </a:schemeClr>
              </a:solidFill>
            </a:ln>
          </p:spPr>
          <p:txBody>
            <a:bodyPr wrap="square" lIns="0" tIns="0" rIns="0" bIns="0" rtlCol="0">
              <a:spAutoFit/>
            </a:bodyPr>
            <a:lstStyle/>
            <a:p>
              <a:pPr algn="ctr"/>
              <a:r>
                <a:rPr lang="en-US" sz="1800" dirty="0"/>
                <a:t>Cell Counting</a:t>
              </a:r>
            </a:p>
            <a:p>
              <a:pPr algn="ctr"/>
              <a:r>
                <a:rPr lang="en-US" sz="1800" dirty="0"/>
                <a:t>Network</a:t>
              </a:r>
            </a:p>
          </p:txBody>
        </p:sp>
        <p:cxnSp>
          <p:nvCxnSpPr>
            <p:cNvPr id="32" name="Straight Arrow Connector 31">
              <a:extLst>
                <a:ext uri="{FF2B5EF4-FFF2-40B4-BE49-F238E27FC236}">
                  <a16:creationId xmlns:a16="http://schemas.microsoft.com/office/drawing/2014/main" id="{62F59095-AF81-1045-9E4F-F9196E4A5181}"/>
                </a:ext>
              </a:extLst>
            </p:cNvPr>
            <p:cNvCxnSpPr>
              <a:cxnSpLocks/>
              <a:stCxn id="18" idx="3"/>
              <a:endCxn id="31" idx="1"/>
            </p:cNvCxnSpPr>
            <p:nvPr/>
          </p:nvCxnSpPr>
          <p:spPr>
            <a:xfrm>
              <a:off x="3840338" y="5419475"/>
              <a:ext cx="1218355" cy="1405"/>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4D90759C-F744-C845-8025-7918D3ACEC29}"/>
                </a:ext>
              </a:extLst>
            </p:cNvPr>
            <p:cNvCxnSpPr>
              <a:cxnSpLocks/>
              <a:stCxn id="31" idx="3"/>
              <a:endCxn id="19" idx="1"/>
            </p:cNvCxnSpPr>
            <p:nvPr/>
          </p:nvCxnSpPr>
          <p:spPr>
            <a:xfrm flipV="1">
              <a:off x="6564746" y="5419475"/>
              <a:ext cx="1487085" cy="1405"/>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05652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0F2D1E-4785-1D42-A3DC-51FE0EE67748}"/>
              </a:ext>
            </a:extLst>
          </p:cNvPr>
          <p:cNvSpPr>
            <a:spLocks noGrp="1"/>
          </p:cNvSpPr>
          <p:nvPr>
            <p:ph type="sldNum" sz="quarter" idx="12"/>
          </p:nvPr>
        </p:nvSpPr>
        <p:spPr/>
        <p:txBody>
          <a:bodyPr/>
          <a:lstStyle/>
          <a:p>
            <a:fld id="{1C61D857-B0CF-F041-8A1E-44C76D59D89D}" type="slidenum">
              <a:rPr lang="en-US" smtClean="0"/>
              <a:pPr/>
              <a:t>40</a:t>
            </a:fld>
            <a:endParaRPr lang="en-US" dirty="0"/>
          </a:p>
        </p:txBody>
      </p:sp>
      <p:sp>
        <p:nvSpPr>
          <p:cNvPr id="4" name="Title 3">
            <a:extLst>
              <a:ext uri="{FF2B5EF4-FFF2-40B4-BE49-F238E27FC236}">
                <a16:creationId xmlns:a16="http://schemas.microsoft.com/office/drawing/2014/main" id="{10668499-9BDA-2043-9E3F-D316C54EA3B7}"/>
              </a:ext>
            </a:extLst>
          </p:cNvPr>
          <p:cNvSpPr>
            <a:spLocks noGrp="1"/>
          </p:cNvSpPr>
          <p:nvPr>
            <p:ph type="title"/>
          </p:nvPr>
        </p:nvSpPr>
        <p:spPr/>
        <p:txBody>
          <a:bodyPr/>
          <a:lstStyle/>
          <a:p>
            <a:r>
              <a:rPr lang="en-US" dirty="0"/>
              <a:t>Performance on Test Set</a:t>
            </a:r>
          </a:p>
        </p:txBody>
      </p:sp>
      <p:graphicFrame>
        <p:nvGraphicFramePr>
          <p:cNvPr id="7" name="Table 7">
            <a:extLst>
              <a:ext uri="{FF2B5EF4-FFF2-40B4-BE49-F238E27FC236}">
                <a16:creationId xmlns:a16="http://schemas.microsoft.com/office/drawing/2014/main" id="{4FC9EB47-C6AF-4C4F-9455-7FA420325EB1}"/>
              </a:ext>
            </a:extLst>
          </p:cNvPr>
          <p:cNvGraphicFramePr>
            <a:graphicFrameLocks noGrp="1"/>
          </p:cNvGraphicFramePr>
          <p:nvPr/>
        </p:nvGraphicFramePr>
        <p:xfrm>
          <a:off x="1375751" y="1520986"/>
          <a:ext cx="9055223" cy="4114800"/>
        </p:xfrm>
        <a:graphic>
          <a:graphicData uri="http://schemas.openxmlformats.org/drawingml/2006/table">
            <a:tbl>
              <a:tblPr firstRow="1" bandRow="1">
                <a:tableStyleId>{5C22544A-7EE6-4342-B048-85BDC9FD1C3A}</a:tableStyleId>
              </a:tblPr>
              <a:tblGrid>
                <a:gridCol w="3701988">
                  <a:extLst>
                    <a:ext uri="{9D8B030D-6E8A-4147-A177-3AD203B41FA5}">
                      <a16:colId xmlns:a16="http://schemas.microsoft.com/office/drawing/2014/main" val="61101166"/>
                    </a:ext>
                  </a:extLst>
                </a:gridCol>
                <a:gridCol w="1731146">
                  <a:extLst>
                    <a:ext uri="{9D8B030D-6E8A-4147-A177-3AD203B41FA5}">
                      <a16:colId xmlns:a16="http://schemas.microsoft.com/office/drawing/2014/main" val="3175788856"/>
                    </a:ext>
                  </a:extLst>
                </a:gridCol>
                <a:gridCol w="1899821">
                  <a:extLst>
                    <a:ext uri="{9D8B030D-6E8A-4147-A177-3AD203B41FA5}">
                      <a16:colId xmlns:a16="http://schemas.microsoft.com/office/drawing/2014/main" val="2600194885"/>
                    </a:ext>
                  </a:extLst>
                </a:gridCol>
                <a:gridCol w="1722268">
                  <a:extLst>
                    <a:ext uri="{9D8B030D-6E8A-4147-A177-3AD203B41FA5}">
                      <a16:colId xmlns:a16="http://schemas.microsoft.com/office/drawing/2014/main" val="3631711494"/>
                    </a:ext>
                  </a:extLst>
                </a:gridCol>
              </a:tblGrid>
              <a:tr h="370840">
                <a:tc>
                  <a:txBody>
                    <a:bodyPr/>
                    <a:lstStyle/>
                    <a:p>
                      <a:r>
                        <a:rPr lang="en-US" sz="2400" dirty="0"/>
                        <a:t>Method Type</a:t>
                      </a:r>
                    </a:p>
                  </a:txBody>
                  <a:tcPr/>
                </a:tc>
                <a:tc>
                  <a:txBody>
                    <a:bodyPr/>
                    <a:lstStyle/>
                    <a:p>
                      <a:r>
                        <a:rPr lang="en-US" sz="2400" dirty="0"/>
                        <a:t>Method</a:t>
                      </a:r>
                    </a:p>
                  </a:txBody>
                  <a:tcPr/>
                </a:tc>
                <a:tc>
                  <a:txBody>
                    <a:bodyPr/>
                    <a:lstStyle/>
                    <a:p>
                      <a:pPr algn="r"/>
                      <a:r>
                        <a:rPr lang="en-US" sz="2400" dirty="0"/>
                        <a:t>MAE</a:t>
                      </a:r>
                    </a:p>
                  </a:txBody>
                  <a:tcPr/>
                </a:tc>
                <a:tc>
                  <a:txBody>
                    <a:bodyPr/>
                    <a:lstStyle/>
                    <a:p>
                      <a:pPr algn="r"/>
                      <a:r>
                        <a:rPr lang="en-US" sz="2400" dirty="0"/>
                        <a:t>RMSE</a:t>
                      </a:r>
                    </a:p>
                  </a:txBody>
                  <a:tcPr/>
                </a:tc>
                <a:extLst>
                  <a:ext uri="{0D108BD9-81ED-4DB2-BD59-A6C34878D82A}">
                    <a16:rowId xmlns:a16="http://schemas.microsoft.com/office/drawing/2014/main" val="2212037163"/>
                  </a:ext>
                </a:extLst>
              </a:tr>
              <a:tr h="370840">
                <a:tc>
                  <a:txBody>
                    <a:bodyPr/>
                    <a:lstStyle/>
                    <a:p>
                      <a:r>
                        <a:rPr lang="en-US" sz="2400" dirty="0">
                          <a:solidFill>
                            <a:srgbClr val="FF0000"/>
                          </a:solidFill>
                        </a:rPr>
                        <a:t>Proposed</a:t>
                      </a:r>
                    </a:p>
                  </a:txBody>
                  <a:tcPr/>
                </a:tc>
                <a:tc>
                  <a:txBody>
                    <a:bodyPr/>
                    <a:lstStyle/>
                    <a:p>
                      <a:r>
                        <a:rPr lang="en-US" sz="2400" dirty="0" err="1">
                          <a:solidFill>
                            <a:srgbClr val="FF0000"/>
                          </a:solidFill>
                        </a:rPr>
                        <a:t>FamNet</a:t>
                      </a:r>
                      <a:endParaRPr lang="en-US" sz="2400" dirty="0">
                        <a:solidFill>
                          <a:srgbClr val="FF0000"/>
                        </a:solidFill>
                      </a:endParaRPr>
                    </a:p>
                  </a:txBody>
                  <a:tcPr/>
                </a:tc>
                <a:tc>
                  <a:txBody>
                    <a:bodyPr/>
                    <a:lstStyle/>
                    <a:p>
                      <a:pPr algn="r"/>
                      <a:r>
                        <a:rPr lang="en-US" sz="2400" dirty="0">
                          <a:solidFill>
                            <a:srgbClr val="FF0000"/>
                          </a:solidFill>
                        </a:rPr>
                        <a:t>22.08</a:t>
                      </a:r>
                    </a:p>
                  </a:txBody>
                  <a:tcPr/>
                </a:tc>
                <a:tc>
                  <a:txBody>
                    <a:bodyPr/>
                    <a:lstStyle/>
                    <a:p>
                      <a:pPr algn="r"/>
                      <a:r>
                        <a:rPr lang="en-US" sz="2400" dirty="0">
                          <a:solidFill>
                            <a:srgbClr val="FF0000"/>
                          </a:solidFill>
                        </a:rPr>
                        <a:t>99.54</a:t>
                      </a:r>
                    </a:p>
                  </a:txBody>
                  <a:tcPr/>
                </a:tc>
                <a:extLst>
                  <a:ext uri="{0D108BD9-81ED-4DB2-BD59-A6C34878D82A}">
                    <a16:rowId xmlns:a16="http://schemas.microsoft.com/office/drawing/2014/main" val="4243206399"/>
                  </a:ext>
                </a:extLst>
              </a:tr>
              <a:tr h="370840">
                <a:tc rowSpan="2">
                  <a:txBody>
                    <a:bodyPr/>
                    <a:lstStyle/>
                    <a:p>
                      <a:r>
                        <a:rPr lang="en-US" sz="2400" dirty="0"/>
                        <a:t>Weak baselines</a:t>
                      </a:r>
                    </a:p>
                  </a:txBody>
                  <a:tcPr/>
                </a:tc>
                <a:tc>
                  <a:txBody>
                    <a:bodyPr/>
                    <a:lstStyle/>
                    <a:p>
                      <a:r>
                        <a:rPr lang="en-US" sz="2400" dirty="0"/>
                        <a:t>Mean</a:t>
                      </a:r>
                    </a:p>
                  </a:txBody>
                  <a:tcPr/>
                </a:tc>
                <a:tc>
                  <a:txBody>
                    <a:bodyPr/>
                    <a:lstStyle/>
                    <a:p>
                      <a:pPr algn="r"/>
                      <a:r>
                        <a:rPr lang="en-US" sz="2400" dirty="0"/>
                        <a:t>47.55</a:t>
                      </a:r>
                    </a:p>
                  </a:txBody>
                  <a:tcPr/>
                </a:tc>
                <a:tc>
                  <a:txBody>
                    <a:bodyPr/>
                    <a:lstStyle/>
                    <a:p>
                      <a:pPr algn="r"/>
                      <a:r>
                        <a:rPr lang="en-US" sz="2400" dirty="0"/>
                        <a:t>147.67</a:t>
                      </a:r>
                    </a:p>
                  </a:txBody>
                  <a:tcPr/>
                </a:tc>
                <a:extLst>
                  <a:ext uri="{0D108BD9-81ED-4DB2-BD59-A6C34878D82A}">
                    <a16:rowId xmlns:a16="http://schemas.microsoft.com/office/drawing/2014/main" val="2365832888"/>
                  </a:ext>
                </a:extLst>
              </a:tr>
              <a:tr h="370840">
                <a:tc vMerge="1">
                  <a:txBody>
                    <a:bodyPr/>
                    <a:lstStyle/>
                    <a:p>
                      <a:endParaRPr lang="en-US" dirty="0"/>
                    </a:p>
                  </a:txBody>
                  <a:tcPr/>
                </a:tc>
                <a:tc>
                  <a:txBody>
                    <a:bodyPr/>
                    <a:lstStyle/>
                    <a:p>
                      <a:r>
                        <a:rPr lang="en-US" sz="2400" dirty="0"/>
                        <a:t>Median</a:t>
                      </a:r>
                    </a:p>
                  </a:txBody>
                  <a:tcPr/>
                </a:tc>
                <a:tc>
                  <a:txBody>
                    <a:bodyPr/>
                    <a:lstStyle/>
                    <a:p>
                      <a:pPr algn="r"/>
                      <a:r>
                        <a:rPr lang="en-US" sz="2400" dirty="0"/>
                        <a:t>47.73</a:t>
                      </a:r>
                    </a:p>
                  </a:txBody>
                  <a:tcPr/>
                </a:tc>
                <a:tc>
                  <a:txBody>
                    <a:bodyPr/>
                    <a:lstStyle/>
                    <a:p>
                      <a:pPr algn="r"/>
                      <a:r>
                        <a:rPr lang="en-US" sz="2400" dirty="0"/>
                        <a:t>152.46</a:t>
                      </a:r>
                    </a:p>
                  </a:txBody>
                  <a:tcPr/>
                </a:tc>
                <a:extLst>
                  <a:ext uri="{0D108BD9-81ED-4DB2-BD59-A6C34878D82A}">
                    <a16:rowId xmlns:a16="http://schemas.microsoft.com/office/drawing/2014/main" val="2662013645"/>
                  </a:ext>
                </a:extLst>
              </a:tr>
              <a:tr h="370840">
                <a:tc rowSpan="2">
                  <a:txBody>
                    <a:bodyPr/>
                    <a:lstStyle/>
                    <a:p>
                      <a:r>
                        <a:rPr lang="en-US" sz="2400" dirty="0"/>
                        <a:t>Few-shot detectors</a:t>
                      </a:r>
                    </a:p>
                  </a:txBody>
                  <a:tcPr/>
                </a:tc>
                <a:tc>
                  <a:txBody>
                    <a:bodyPr/>
                    <a:lstStyle/>
                    <a:p>
                      <a:r>
                        <a:rPr lang="en-US" sz="2400" dirty="0"/>
                        <a:t>FR</a:t>
                      </a:r>
                    </a:p>
                  </a:txBody>
                  <a:tcPr/>
                </a:tc>
                <a:tc>
                  <a:txBody>
                    <a:bodyPr/>
                    <a:lstStyle/>
                    <a:p>
                      <a:pPr algn="r"/>
                      <a:r>
                        <a:rPr lang="en-US" sz="2400" dirty="0"/>
                        <a:t>41.64</a:t>
                      </a:r>
                    </a:p>
                  </a:txBody>
                  <a:tcPr/>
                </a:tc>
                <a:tc>
                  <a:txBody>
                    <a:bodyPr/>
                    <a:lstStyle/>
                    <a:p>
                      <a:pPr algn="r"/>
                      <a:r>
                        <a:rPr lang="en-US" sz="2400" dirty="0"/>
                        <a:t>141.04</a:t>
                      </a:r>
                    </a:p>
                  </a:txBody>
                  <a:tcPr/>
                </a:tc>
                <a:extLst>
                  <a:ext uri="{0D108BD9-81ED-4DB2-BD59-A6C34878D82A}">
                    <a16:rowId xmlns:a16="http://schemas.microsoft.com/office/drawing/2014/main" val="2555015496"/>
                  </a:ext>
                </a:extLst>
              </a:tr>
              <a:tr h="370840">
                <a:tc vMerge="1">
                  <a:txBody>
                    <a:bodyPr/>
                    <a:lstStyle/>
                    <a:p>
                      <a:endParaRPr lang="en-US" dirty="0"/>
                    </a:p>
                  </a:txBody>
                  <a:tcPr/>
                </a:tc>
                <a:tc>
                  <a:txBody>
                    <a:bodyPr/>
                    <a:lstStyle/>
                    <a:p>
                      <a:r>
                        <a:rPr lang="en-US" sz="2400" dirty="0"/>
                        <a:t>FSOD</a:t>
                      </a:r>
                    </a:p>
                  </a:txBody>
                  <a:tcPr/>
                </a:tc>
                <a:tc>
                  <a:txBody>
                    <a:bodyPr/>
                    <a:lstStyle/>
                    <a:p>
                      <a:pPr algn="r"/>
                      <a:r>
                        <a:rPr lang="en-US" sz="2400" dirty="0"/>
                        <a:t>32.53</a:t>
                      </a:r>
                    </a:p>
                  </a:txBody>
                  <a:tcPr/>
                </a:tc>
                <a:tc>
                  <a:txBody>
                    <a:bodyPr/>
                    <a:lstStyle/>
                    <a:p>
                      <a:pPr algn="r"/>
                      <a:r>
                        <a:rPr lang="en-US" sz="2400" dirty="0"/>
                        <a:t>140.65</a:t>
                      </a:r>
                    </a:p>
                  </a:txBody>
                  <a:tcPr/>
                </a:tc>
                <a:extLst>
                  <a:ext uri="{0D108BD9-81ED-4DB2-BD59-A6C34878D82A}">
                    <a16:rowId xmlns:a16="http://schemas.microsoft.com/office/drawing/2014/main" val="1884438809"/>
                  </a:ext>
                </a:extLst>
              </a:tr>
              <a:tr h="370840">
                <a:tc rowSpan="2">
                  <a:txBody>
                    <a:bodyPr/>
                    <a:lstStyle/>
                    <a:p>
                      <a:r>
                        <a:rPr lang="en-US" sz="2400" dirty="0"/>
                        <a:t>Generic Matching Network</a:t>
                      </a:r>
                    </a:p>
                  </a:txBody>
                  <a:tcPr/>
                </a:tc>
                <a:tc>
                  <a:txBody>
                    <a:bodyPr/>
                    <a:lstStyle/>
                    <a:p>
                      <a:r>
                        <a:rPr lang="en-US" sz="2400" dirty="0"/>
                        <a:t>Pre-trained</a:t>
                      </a:r>
                    </a:p>
                  </a:txBody>
                  <a:tcPr/>
                </a:tc>
                <a:tc>
                  <a:txBody>
                    <a:bodyPr/>
                    <a:lstStyle/>
                    <a:p>
                      <a:pPr algn="r"/>
                      <a:r>
                        <a:rPr lang="en-US" sz="2400" dirty="0"/>
                        <a:t>62.69</a:t>
                      </a:r>
                    </a:p>
                  </a:txBody>
                  <a:tcPr/>
                </a:tc>
                <a:tc>
                  <a:txBody>
                    <a:bodyPr/>
                    <a:lstStyle/>
                    <a:p>
                      <a:pPr algn="r"/>
                      <a:r>
                        <a:rPr lang="en-US" sz="2400" dirty="0"/>
                        <a:t>159.67</a:t>
                      </a:r>
                    </a:p>
                  </a:txBody>
                  <a:tcPr/>
                </a:tc>
                <a:extLst>
                  <a:ext uri="{0D108BD9-81ED-4DB2-BD59-A6C34878D82A}">
                    <a16:rowId xmlns:a16="http://schemas.microsoft.com/office/drawing/2014/main" val="3051766435"/>
                  </a:ext>
                </a:extLst>
              </a:tr>
              <a:tr h="370840">
                <a:tc vMerge="1">
                  <a:txBody>
                    <a:bodyPr/>
                    <a:lstStyle/>
                    <a:p>
                      <a:endParaRPr lang="en-US" dirty="0"/>
                    </a:p>
                  </a:txBody>
                  <a:tcPr/>
                </a:tc>
                <a:tc>
                  <a:txBody>
                    <a:bodyPr/>
                    <a:lstStyle/>
                    <a:p>
                      <a:r>
                        <a:rPr lang="en-US" sz="2400" dirty="0"/>
                        <a:t>Re-trained</a:t>
                      </a:r>
                    </a:p>
                  </a:txBody>
                  <a:tcPr/>
                </a:tc>
                <a:tc>
                  <a:txBody>
                    <a:bodyPr/>
                    <a:lstStyle/>
                    <a:p>
                      <a:pPr algn="r"/>
                      <a:r>
                        <a:rPr lang="en-US" sz="2400" dirty="0"/>
                        <a:t>26.52</a:t>
                      </a:r>
                    </a:p>
                  </a:txBody>
                  <a:tcPr/>
                </a:tc>
                <a:tc>
                  <a:txBody>
                    <a:bodyPr/>
                    <a:lstStyle/>
                    <a:p>
                      <a:pPr algn="r"/>
                      <a:r>
                        <a:rPr lang="en-US" sz="2400" dirty="0"/>
                        <a:t>124.57</a:t>
                      </a:r>
                    </a:p>
                  </a:txBody>
                  <a:tcPr/>
                </a:tc>
                <a:extLst>
                  <a:ext uri="{0D108BD9-81ED-4DB2-BD59-A6C34878D82A}">
                    <a16:rowId xmlns:a16="http://schemas.microsoft.com/office/drawing/2014/main" val="3840575143"/>
                  </a:ext>
                </a:extLst>
              </a:tr>
              <a:tr h="370840">
                <a:tc>
                  <a:txBody>
                    <a:bodyPr/>
                    <a:lstStyle/>
                    <a:p>
                      <a:r>
                        <a:rPr lang="en-US" sz="2400" dirty="0"/>
                        <a:t>Meta learning</a:t>
                      </a:r>
                    </a:p>
                  </a:txBody>
                  <a:tcPr/>
                </a:tc>
                <a:tc>
                  <a:txBody>
                    <a:bodyPr/>
                    <a:lstStyle/>
                    <a:p>
                      <a:r>
                        <a:rPr lang="en-US" sz="2400" dirty="0"/>
                        <a:t>MAML</a:t>
                      </a:r>
                    </a:p>
                  </a:txBody>
                  <a:tcPr/>
                </a:tc>
                <a:tc>
                  <a:txBody>
                    <a:bodyPr/>
                    <a:lstStyle/>
                    <a:p>
                      <a:pPr algn="r"/>
                      <a:r>
                        <a:rPr lang="en-US" sz="2400" dirty="0"/>
                        <a:t>24.90</a:t>
                      </a:r>
                    </a:p>
                  </a:txBody>
                  <a:tcPr/>
                </a:tc>
                <a:tc>
                  <a:txBody>
                    <a:bodyPr/>
                    <a:lstStyle/>
                    <a:p>
                      <a:pPr algn="r"/>
                      <a:r>
                        <a:rPr lang="en-US" sz="2400" dirty="0"/>
                        <a:t>112.68</a:t>
                      </a:r>
                    </a:p>
                  </a:txBody>
                  <a:tcPr/>
                </a:tc>
                <a:extLst>
                  <a:ext uri="{0D108BD9-81ED-4DB2-BD59-A6C34878D82A}">
                    <a16:rowId xmlns:a16="http://schemas.microsoft.com/office/drawing/2014/main" val="1431398631"/>
                  </a:ext>
                </a:extLst>
              </a:tr>
            </a:tbl>
          </a:graphicData>
        </a:graphic>
      </p:graphicFrame>
      <p:sp>
        <p:nvSpPr>
          <p:cNvPr id="5" name="Rectangle 4">
            <a:extLst>
              <a:ext uri="{FF2B5EF4-FFF2-40B4-BE49-F238E27FC236}">
                <a16:creationId xmlns:a16="http://schemas.microsoft.com/office/drawing/2014/main" id="{8B7C9DDD-B7FC-2747-9E37-D9F9BDFDED40}"/>
              </a:ext>
            </a:extLst>
          </p:cNvPr>
          <p:cNvSpPr/>
          <p:nvPr/>
        </p:nvSpPr>
        <p:spPr>
          <a:xfrm>
            <a:off x="1152395" y="5167939"/>
            <a:ext cx="9532305" cy="1143000"/>
          </a:xfrm>
          <a:prstGeom prst="rect">
            <a:avLst/>
          </a:prstGeom>
          <a:solidFill>
            <a:schemeClr val="bg1"/>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C7E2533B-F24F-F044-B6E2-EF651EA50151}"/>
              </a:ext>
            </a:extLst>
          </p:cNvPr>
          <p:cNvSpPr/>
          <p:nvPr/>
        </p:nvSpPr>
        <p:spPr>
          <a:xfrm>
            <a:off x="8704138" y="1395274"/>
            <a:ext cx="2437338" cy="4472865"/>
          </a:xfrm>
          <a:prstGeom prst="rect">
            <a:avLst/>
          </a:prstGeom>
          <a:solidFill>
            <a:schemeClr val="bg1"/>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967767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0F2D1E-4785-1D42-A3DC-51FE0EE67748}"/>
              </a:ext>
            </a:extLst>
          </p:cNvPr>
          <p:cNvSpPr>
            <a:spLocks noGrp="1"/>
          </p:cNvSpPr>
          <p:nvPr>
            <p:ph type="sldNum" sz="quarter" idx="12"/>
          </p:nvPr>
        </p:nvSpPr>
        <p:spPr/>
        <p:txBody>
          <a:bodyPr/>
          <a:lstStyle/>
          <a:p>
            <a:fld id="{1C61D857-B0CF-F041-8A1E-44C76D59D89D}" type="slidenum">
              <a:rPr lang="en-US" smtClean="0"/>
              <a:pPr/>
              <a:t>41</a:t>
            </a:fld>
            <a:endParaRPr lang="en-US" dirty="0"/>
          </a:p>
        </p:txBody>
      </p:sp>
      <p:sp>
        <p:nvSpPr>
          <p:cNvPr id="4" name="Title 3">
            <a:extLst>
              <a:ext uri="{FF2B5EF4-FFF2-40B4-BE49-F238E27FC236}">
                <a16:creationId xmlns:a16="http://schemas.microsoft.com/office/drawing/2014/main" id="{10668499-9BDA-2043-9E3F-D316C54EA3B7}"/>
              </a:ext>
            </a:extLst>
          </p:cNvPr>
          <p:cNvSpPr>
            <a:spLocks noGrp="1"/>
          </p:cNvSpPr>
          <p:nvPr>
            <p:ph type="title"/>
          </p:nvPr>
        </p:nvSpPr>
        <p:spPr/>
        <p:txBody>
          <a:bodyPr/>
          <a:lstStyle/>
          <a:p>
            <a:r>
              <a:rPr lang="en-US" dirty="0"/>
              <a:t>Performance on Test Set</a:t>
            </a:r>
          </a:p>
        </p:txBody>
      </p:sp>
      <p:graphicFrame>
        <p:nvGraphicFramePr>
          <p:cNvPr id="7" name="Table 7">
            <a:extLst>
              <a:ext uri="{FF2B5EF4-FFF2-40B4-BE49-F238E27FC236}">
                <a16:creationId xmlns:a16="http://schemas.microsoft.com/office/drawing/2014/main" id="{4FC9EB47-C6AF-4C4F-9455-7FA420325EB1}"/>
              </a:ext>
            </a:extLst>
          </p:cNvPr>
          <p:cNvGraphicFramePr>
            <a:graphicFrameLocks noGrp="1"/>
          </p:cNvGraphicFramePr>
          <p:nvPr/>
        </p:nvGraphicFramePr>
        <p:xfrm>
          <a:off x="1375751" y="1520986"/>
          <a:ext cx="9055223" cy="4114800"/>
        </p:xfrm>
        <a:graphic>
          <a:graphicData uri="http://schemas.openxmlformats.org/drawingml/2006/table">
            <a:tbl>
              <a:tblPr firstRow="1" bandRow="1">
                <a:tableStyleId>{5C22544A-7EE6-4342-B048-85BDC9FD1C3A}</a:tableStyleId>
              </a:tblPr>
              <a:tblGrid>
                <a:gridCol w="3701988">
                  <a:extLst>
                    <a:ext uri="{9D8B030D-6E8A-4147-A177-3AD203B41FA5}">
                      <a16:colId xmlns:a16="http://schemas.microsoft.com/office/drawing/2014/main" val="61101166"/>
                    </a:ext>
                  </a:extLst>
                </a:gridCol>
                <a:gridCol w="1731146">
                  <a:extLst>
                    <a:ext uri="{9D8B030D-6E8A-4147-A177-3AD203B41FA5}">
                      <a16:colId xmlns:a16="http://schemas.microsoft.com/office/drawing/2014/main" val="3175788856"/>
                    </a:ext>
                  </a:extLst>
                </a:gridCol>
                <a:gridCol w="1899821">
                  <a:extLst>
                    <a:ext uri="{9D8B030D-6E8A-4147-A177-3AD203B41FA5}">
                      <a16:colId xmlns:a16="http://schemas.microsoft.com/office/drawing/2014/main" val="2600194885"/>
                    </a:ext>
                  </a:extLst>
                </a:gridCol>
                <a:gridCol w="1722268">
                  <a:extLst>
                    <a:ext uri="{9D8B030D-6E8A-4147-A177-3AD203B41FA5}">
                      <a16:colId xmlns:a16="http://schemas.microsoft.com/office/drawing/2014/main" val="3631711494"/>
                    </a:ext>
                  </a:extLst>
                </a:gridCol>
              </a:tblGrid>
              <a:tr h="370840">
                <a:tc>
                  <a:txBody>
                    <a:bodyPr/>
                    <a:lstStyle/>
                    <a:p>
                      <a:r>
                        <a:rPr lang="en-US" sz="2400" dirty="0"/>
                        <a:t>Method Type</a:t>
                      </a:r>
                    </a:p>
                  </a:txBody>
                  <a:tcPr/>
                </a:tc>
                <a:tc>
                  <a:txBody>
                    <a:bodyPr/>
                    <a:lstStyle/>
                    <a:p>
                      <a:r>
                        <a:rPr lang="en-US" sz="2400" dirty="0"/>
                        <a:t>Method</a:t>
                      </a:r>
                    </a:p>
                  </a:txBody>
                  <a:tcPr/>
                </a:tc>
                <a:tc>
                  <a:txBody>
                    <a:bodyPr/>
                    <a:lstStyle/>
                    <a:p>
                      <a:pPr algn="r"/>
                      <a:r>
                        <a:rPr lang="en-US" sz="2400" dirty="0"/>
                        <a:t>MAE</a:t>
                      </a:r>
                    </a:p>
                  </a:txBody>
                  <a:tcPr/>
                </a:tc>
                <a:tc>
                  <a:txBody>
                    <a:bodyPr/>
                    <a:lstStyle/>
                    <a:p>
                      <a:pPr algn="r"/>
                      <a:r>
                        <a:rPr lang="en-US" sz="2400" dirty="0"/>
                        <a:t>RMSE</a:t>
                      </a:r>
                    </a:p>
                  </a:txBody>
                  <a:tcPr/>
                </a:tc>
                <a:extLst>
                  <a:ext uri="{0D108BD9-81ED-4DB2-BD59-A6C34878D82A}">
                    <a16:rowId xmlns:a16="http://schemas.microsoft.com/office/drawing/2014/main" val="2212037163"/>
                  </a:ext>
                </a:extLst>
              </a:tr>
              <a:tr h="370840">
                <a:tc>
                  <a:txBody>
                    <a:bodyPr/>
                    <a:lstStyle/>
                    <a:p>
                      <a:r>
                        <a:rPr lang="en-US" sz="2400" dirty="0">
                          <a:solidFill>
                            <a:srgbClr val="FF0000"/>
                          </a:solidFill>
                        </a:rPr>
                        <a:t>Proposed</a:t>
                      </a:r>
                    </a:p>
                  </a:txBody>
                  <a:tcPr/>
                </a:tc>
                <a:tc>
                  <a:txBody>
                    <a:bodyPr/>
                    <a:lstStyle/>
                    <a:p>
                      <a:r>
                        <a:rPr lang="en-US" sz="2400" dirty="0" err="1">
                          <a:solidFill>
                            <a:srgbClr val="FF0000"/>
                          </a:solidFill>
                        </a:rPr>
                        <a:t>FamNet</a:t>
                      </a:r>
                      <a:endParaRPr lang="en-US" sz="2400" dirty="0">
                        <a:solidFill>
                          <a:srgbClr val="FF0000"/>
                        </a:solidFill>
                      </a:endParaRPr>
                    </a:p>
                  </a:txBody>
                  <a:tcPr/>
                </a:tc>
                <a:tc>
                  <a:txBody>
                    <a:bodyPr/>
                    <a:lstStyle/>
                    <a:p>
                      <a:pPr algn="r"/>
                      <a:r>
                        <a:rPr lang="en-US" sz="2400" dirty="0">
                          <a:solidFill>
                            <a:srgbClr val="FF0000"/>
                          </a:solidFill>
                        </a:rPr>
                        <a:t>22.08</a:t>
                      </a:r>
                    </a:p>
                  </a:txBody>
                  <a:tcPr/>
                </a:tc>
                <a:tc>
                  <a:txBody>
                    <a:bodyPr/>
                    <a:lstStyle/>
                    <a:p>
                      <a:pPr algn="r"/>
                      <a:r>
                        <a:rPr lang="en-US" sz="2400" dirty="0">
                          <a:solidFill>
                            <a:srgbClr val="FF0000"/>
                          </a:solidFill>
                        </a:rPr>
                        <a:t>99.54</a:t>
                      </a:r>
                    </a:p>
                  </a:txBody>
                  <a:tcPr/>
                </a:tc>
                <a:extLst>
                  <a:ext uri="{0D108BD9-81ED-4DB2-BD59-A6C34878D82A}">
                    <a16:rowId xmlns:a16="http://schemas.microsoft.com/office/drawing/2014/main" val="4243206399"/>
                  </a:ext>
                </a:extLst>
              </a:tr>
              <a:tr h="370840">
                <a:tc rowSpan="2">
                  <a:txBody>
                    <a:bodyPr/>
                    <a:lstStyle/>
                    <a:p>
                      <a:r>
                        <a:rPr lang="en-US" sz="2400" dirty="0"/>
                        <a:t>Weak baselines</a:t>
                      </a:r>
                    </a:p>
                  </a:txBody>
                  <a:tcPr/>
                </a:tc>
                <a:tc>
                  <a:txBody>
                    <a:bodyPr/>
                    <a:lstStyle/>
                    <a:p>
                      <a:r>
                        <a:rPr lang="en-US" sz="2400" dirty="0"/>
                        <a:t>Mean</a:t>
                      </a:r>
                    </a:p>
                  </a:txBody>
                  <a:tcPr/>
                </a:tc>
                <a:tc>
                  <a:txBody>
                    <a:bodyPr/>
                    <a:lstStyle/>
                    <a:p>
                      <a:pPr algn="r"/>
                      <a:r>
                        <a:rPr lang="en-US" sz="2400" dirty="0"/>
                        <a:t>47.55</a:t>
                      </a:r>
                    </a:p>
                  </a:txBody>
                  <a:tcPr/>
                </a:tc>
                <a:tc>
                  <a:txBody>
                    <a:bodyPr/>
                    <a:lstStyle/>
                    <a:p>
                      <a:pPr algn="r"/>
                      <a:r>
                        <a:rPr lang="en-US" sz="2400" dirty="0"/>
                        <a:t>147.67</a:t>
                      </a:r>
                    </a:p>
                  </a:txBody>
                  <a:tcPr/>
                </a:tc>
                <a:extLst>
                  <a:ext uri="{0D108BD9-81ED-4DB2-BD59-A6C34878D82A}">
                    <a16:rowId xmlns:a16="http://schemas.microsoft.com/office/drawing/2014/main" val="2365832888"/>
                  </a:ext>
                </a:extLst>
              </a:tr>
              <a:tr h="370840">
                <a:tc vMerge="1">
                  <a:txBody>
                    <a:bodyPr/>
                    <a:lstStyle/>
                    <a:p>
                      <a:endParaRPr lang="en-US" dirty="0"/>
                    </a:p>
                  </a:txBody>
                  <a:tcPr/>
                </a:tc>
                <a:tc>
                  <a:txBody>
                    <a:bodyPr/>
                    <a:lstStyle/>
                    <a:p>
                      <a:r>
                        <a:rPr lang="en-US" sz="2400" dirty="0"/>
                        <a:t>Median</a:t>
                      </a:r>
                    </a:p>
                  </a:txBody>
                  <a:tcPr/>
                </a:tc>
                <a:tc>
                  <a:txBody>
                    <a:bodyPr/>
                    <a:lstStyle/>
                    <a:p>
                      <a:pPr algn="r"/>
                      <a:r>
                        <a:rPr lang="en-US" sz="2400" dirty="0"/>
                        <a:t>47.73</a:t>
                      </a:r>
                    </a:p>
                  </a:txBody>
                  <a:tcPr/>
                </a:tc>
                <a:tc>
                  <a:txBody>
                    <a:bodyPr/>
                    <a:lstStyle/>
                    <a:p>
                      <a:pPr algn="r"/>
                      <a:r>
                        <a:rPr lang="en-US" sz="2400" dirty="0"/>
                        <a:t>152.46</a:t>
                      </a:r>
                    </a:p>
                  </a:txBody>
                  <a:tcPr/>
                </a:tc>
                <a:extLst>
                  <a:ext uri="{0D108BD9-81ED-4DB2-BD59-A6C34878D82A}">
                    <a16:rowId xmlns:a16="http://schemas.microsoft.com/office/drawing/2014/main" val="2662013645"/>
                  </a:ext>
                </a:extLst>
              </a:tr>
              <a:tr h="370840">
                <a:tc rowSpan="2">
                  <a:txBody>
                    <a:bodyPr/>
                    <a:lstStyle/>
                    <a:p>
                      <a:r>
                        <a:rPr lang="en-US" sz="2400" dirty="0"/>
                        <a:t>Few-shot detectors</a:t>
                      </a:r>
                    </a:p>
                  </a:txBody>
                  <a:tcPr/>
                </a:tc>
                <a:tc>
                  <a:txBody>
                    <a:bodyPr/>
                    <a:lstStyle/>
                    <a:p>
                      <a:r>
                        <a:rPr lang="en-US" sz="2400" dirty="0"/>
                        <a:t>FR</a:t>
                      </a:r>
                    </a:p>
                  </a:txBody>
                  <a:tcPr/>
                </a:tc>
                <a:tc>
                  <a:txBody>
                    <a:bodyPr/>
                    <a:lstStyle/>
                    <a:p>
                      <a:pPr algn="r"/>
                      <a:r>
                        <a:rPr lang="en-US" sz="2400" dirty="0"/>
                        <a:t>41.64</a:t>
                      </a:r>
                    </a:p>
                  </a:txBody>
                  <a:tcPr/>
                </a:tc>
                <a:tc>
                  <a:txBody>
                    <a:bodyPr/>
                    <a:lstStyle/>
                    <a:p>
                      <a:pPr algn="r"/>
                      <a:r>
                        <a:rPr lang="en-US" sz="2400" dirty="0"/>
                        <a:t>141.04</a:t>
                      </a:r>
                    </a:p>
                  </a:txBody>
                  <a:tcPr/>
                </a:tc>
                <a:extLst>
                  <a:ext uri="{0D108BD9-81ED-4DB2-BD59-A6C34878D82A}">
                    <a16:rowId xmlns:a16="http://schemas.microsoft.com/office/drawing/2014/main" val="2555015496"/>
                  </a:ext>
                </a:extLst>
              </a:tr>
              <a:tr h="370840">
                <a:tc vMerge="1">
                  <a:txBody>
                    <a:bodyPr/>
                    <a:lstStyle/>
                    <a:p>
                      <a:endParaRPr lang="en-US" dirty="0"/>
                    </a:p>
                  </a:txBody>
                  <a:tcPr/>
                </a:tc>
                <a:tc>
                  <a:txBody>
                    <a:bodyPr/>
                    <a:lstStyle/>
                    <a:p>
                      <a:r>
                        <a:rPr lang="en-US" sz="2400" dirty="0"/>
                        <a:t>FSOD</a:t>
                      </a:r>
                    </a:p>
                  </a:txBody>
                  <a:tcPr/>
                </a:tc>
                <a:tc>
                  <a:txBody>
                    <a:bodyPr/>
                    <a:lstStyle/>
                    <a:p>
                      <a:pPr algn="r"/>
                      <a:r>
                        <a:rPr lang="en-US" sz="2400" dirty="0"/>
                        <a:t>32.53</a:t>
                      </a:r>
                    </a:p>
                  </a:txBody>
                  <a:tcPr/>
                </a:tc>
                <a:tc>
                  <a:txBody>
                    <a:bodyPr/>
                    <a:lstStyle/>
                    <a:p>
                      <a:pPr algn="r"/>
                      <a:r>
                        <a:rPr lang="en-US" sz="2400" dirty="0"/>
                        <a:t>140.65</a:t>
                      </a:r>
                    </a:p>
                  </a:txBody>
                  <a:tcPr/>
                </a:tc>
                <a:extLst>
                  <a:ext uri="{0D108BD9-81ED-4DB2-BD59-A6C34878D82A}">
                    <a16:rowId xmlns:a16="http://schemas.microsoft.com/office/drawing/2014/main" val="1884438809"/>
                  </a:ext>
                </a:extLst>
              </a:tr>
              <a:tr h="370840">
                <a:tc rowSpan="2">
                  <a:txBody>
                    <a:bodyPr/>
                    <a:lstStyle/>
                    <a:p>
                      <a:r>
                        <a:rPr lang="en-US" sz="2400" dirty="0"/>
                        <a:t>Generic Matching Network</a:t>
                      </a:r>
                    </a:p>
                  </a:txBody>
                  <a:tcPr/>
                </a:tc>
                <a:tc>
                  <a:txBody>
                    <a:bodyPr/>
                    <a:lstStyle/>
                    <a:p>
                      <a:r>
                        <a:rPr lang="en-US" sz="2400" dirty="0"/>
                        <a:t>Pre-trained</a:t>
                      </a:r>
                    </a:p>
                  </a:txBody>
                  <a:tcPr/>
                </a:tc>
                <a:tc>
                  <a:txBody>
                    <a:bodyPr/>
                    <a:lstStyle/>
                    <a:p>
                      <a:pPr algn="r"/>
                      <a:r>
                        <a:rPr lang="en-US" sz="2400" dirty="0"/>
                        <a:t>62.69</a:t>
                      </a:r>
                    </a:p>
                  </a:txBody>
                  <a:tcPr/>
                </a:tc>
                <a:tc>
                  <a:txBody>
                    <a:bodyPr/>
                    <a:lstStyle/>
                    <a:p>
                      <a:pPr algn="r"/>
                      <a:r>
                        <a:rPr lang="en-US" sz="2400" dirty="0"/>
                        <a:t>159.67</a:t>
                      </a:r>
                    </a:p>
                  </a:txBody>
                  <a:tcPr/>
                </a:tc>
                <a:extLst>
                  <a:ext uri="{0D108BD9-81ED-4DB2-BD59-A6C34878D82A}">
                    <a16:rowId xmlns:a16="http://schemas.microsoft.com/office/drawing/2014/main" val="3051766435"/>
                  </a:ext>
                </a:extLst>
              </a:tr>
              <a:tr h="370840">
                <a:tc vMerge="1">
                  <a:txBody>
                    <a:bodyPr/>
                    <a:lstStyle/>
                    <a:p>
                      <a:endParaRPr lang="en-US" dirty="0"/>
                    </a:p>
                  </a:txBody>
                  <a:tcPr/>
                </a:tc>
                <a:tc>
                  <a:txBody>
                    <a:bodyPr/>
                    <a:lstStyle/>
                    <a:p>
                      <a:r>
                        <a:rPr lang="en-US" sz="2400" dirty="0"/>
                        <a:t>Re-trained</a:t>
                      </a:r>
                    </a:p>
                  </a:txBody>
                  <a:tcPr/>
                </a:tc>
                <a:tc>
                  <a:txBody>
                    <a:bodyPr/>
                    <a:lstStyle/>
                    <a:p>
                      <a:pPr algn="r"/>
                      <a:r>
                        <a:rPr lang="en-US" sz="2400" dirty="0"/>
                        <a:t>26.52</a:t>
                      </a:r>
                    </a:p>
                  </a:txBody>
                  <a:tcPr/>
                </a:tc>
                <a:tc>
                  <a:txBody>
                    <a:bodyPr/>
                    <a:lstStyle/>
                    <a:p>
                      <a:pPr algn="r"/>
                      <a:r>
                        <a:rPr lang="en-US" sz="2400" dirty="0"/>
                        <a:t>124.57</a:t>
                      </a:r>
                    </a:p>
                  </a:txBody>
                  <a:tcPr/>
                </a:tc>
                <a:extLst>
                  <a:ext uri="{0D108BD9-81ED-4DB2-BD59-A6C34878D82A}">
                    <a16:rowId xmlns:a16="http://schemas.microsoft.com/office/drawing/2014/main" val="3840575143"/>
                  </a:ext>
                </a:extLst>
              </a:tr>
              <a:tr h="370840">
                <a:tc>
                  <a:txBody>
                    <a:bodyPr/>
                    <a:lstStyle/>
                    <a:p>
                      <a:r>
                        <a:rPr lang="en-US" sz="2400" dirty="0"/>
                        <a:t>Meta learning</a:t>
                      </a:r>
                    </a:p>
                  </a:txBody>
                  <a:tcPr/>
                </a:tc>
                <a:tc>
                  <a:txBody>
                    <a:bodyPr/>
                    <a:lstStyle/>
                    <a:p>
                      <a:r>
                        <a:rPr lang="en-US" sz="2400" dirty="0"/>
                        <a:t>MAML</a:t>
                      </a:r>
                    </a:p>
                  </a:txBody>
                  <a:tcPr/>
                </a:tc>
                <a:tc>
                  <a:txBody>
                    <a:bodyPr/>
                    <a:lstStyle/>
                    <a:p>
                      <a:pPr algn="r"/>
                      <a:r>
                        <a:rPr lang="en-US" sz="2400" dirty="0"/>
                        <a:t>24.90</a:t>
                      </a:r>
                    </a:p>
                  </a:txBody>
                  <a:tcPr/>
                </a:tc>
                <a:tc>
                  <a:txBody>
                    <a:bodyPr/>
                    <a:lstStyle/>
                    <a:p>
                      <a:pPr algn="r"/>
                      <a:r>
                        <a:rPr lang="en-US" sz="2400" dirty="0"/>
                        <a:t>112.68</a:t>
                      </a:r>
                    </a:p>
                  </a:txBody>
                  <a:tcPr/>
                </a:tc>
                <a:extLst>
                  <a:ext uri="{0D108BD9-81ED-4DB2-BD59-A6C34878D82A}">
                    <a16:rowId xmlns:a16="http://schemas.microsoft.com/office/drawing/2014/main" val="1431398631"/>
                  </a:ext>
                </a:extLst>
              </a:tr>
            </a:tbl>
          </a:graphicData>
        </a:graphic>
      </p:graphicFrame>
      <p:sp>
        <p:nvSpPr>
          <p:cNvPr id="6" name="Rectangle 5">
            <a:extLst>
              <a:ext uri="{FF2B5EF4-FFF2-40B4-BE49-F238E27FC236}">
                <a16:creationId xmlns:a16="http://schemas.microsoft.com/office/drawing/2014/main" id="{3E0B14D4-8BEE-234B-803E-0D9500689A89}"/>
              </a:ext>
            </a:extLst>
          </p:cNvPr>
          <p:cNvSpPr/>
          <p:nvPr/>
        </p:nvSpPr>
        <p:spPr>
          <a:xfrm>
            <a:off x="8704138" y="1395274"/>
            <a:ext cx="2437338" cy="4472865"/>
          </a:xfrm>
          <a:prstGeom prst="rect">
            <a:avLst/>
          </a:prstGeom>
          <a:solidFill>
            <a:schemeClr val="bg1"/>
          </a:solid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88029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70F2D1E-4785-1D42-A3DC-51FE0EE67748}"/>
              </a:ext>
            </a:extLst>
          </p:cNvPr>
          <p:cNvSpPr>
            <a:spLocks noGrp="1"/>
          </p:cNvSpPr>
          <p:nvPr>
            <p:ph type="sldNum" sz="quarter" idx="12"/>
          </p:nvPr>
        </p:nvSpPr>
        <p:spPr/>
        <p:txBody>
          <a:bodyPr/>
          <a:lstStyle/>
          <a:p>
            <a:fld id="{1C61D857-B0CF-F041-8A1E-44C76D59D89D}" type="slidenum">
              <a:rPr lang="en-US" smtClean="0"/>
              <a:pPr/>
              <a:t>42</a:t>
            </a:fld>
            <a:endParaRPr lang="en-US" dirty="0"/>
          </a:p>
        </p:txBody>
      </p:sp>
      <p:sp>
        <p:nvSpPr>
          <p:cNvPr id="4" name="Title 3">
            <a:extLst>
              <a:ext uri="{FF2B5EF4-FFF2-40B4-BE49-F238E27FC236}">
                <a16:creationId xmlns:a16="http://schemas.microsoft.com/office/drawing/2014/main" id="{10668499-9BDA-2043-9E3F-D316C54EA3B7}"/>
              </a:ext>
            </a:extLst>
          </p:cNvPr>
          <p:cNvSpPr>
            <a:spLocks noGrp="1"/>
          </p:cNvSpPr>
          <p:nvPr>
            <p:ph type="title"/>
          </p:nvPr>
        </p:nvSpPr>
        <p:spPr/>
        <p:txBody>
          <a:bodyPr/>
          <a:lstStyle/>
          <a:p>
            <a:r>
              <a:rPr lang="en-US" dirty="0"/>
              <a:t>Performance on Test Set</a:t>
            </a:r>
          </a:p>
        </p:txBody>
      </p:sp>
      <p:graphicFrame>
        <p:nvGraphicFramePr>
          <p:cNvPr id="7" name="Table 7">
            <a:extLst>
              <a:ext uri="{FF2B5EF4-FFF2-40B4-BE49-F238E27FC236}">
                <a16:creationId xmlns:a16="http://schemas.microsoft.com/office/drawing/2014/main" id="{4FC9EB47-C6AF-4C4F-9455-7FA420325EB1}"/>
              </a:ext>
            </a:extLst>
          </p:cNvPr>
          <p:cNvGraphicFramePr>
            <a:graphicFrameLocks noGrp="1"/>
          </p:cNvGraphicFramePr>
          <p:nvPr/>
        </p:nvGraphicFramePr>
        <p:xfrm>
          <a:off x="1375751" y="1520986"/>
          <a:ext cx="9055223" cy="4114800"/>
        </p:xfrm>
        <a:graphic>
          <a:graphicData uri="http://schemas.openxmlformats.org/drawingml/2006/table">
            <a:tbl>
              <a:tblPr firstRow="1" bandRow="1">
                <a:tableStyleId>{5C22544A-7EE6-4342-B048-85BDC9FD1C3A}</a:tableStyleId>
              </a:tblPr>
              <a:tblGrid>
                <a:gridCol w="3701988">
                  <a:extLst>
                    <a:ext uri="{9D8B030D-6E8A-4147-A177-3AD203B41FA5}">
                      <a16:colId xmlns:a16="http://schemas.microsoft.com/office/drawing/2014/main" val="61101166"/>
                    </a:ext>
                  </a:extLst>
                </a:gridCol>
                <a:gridCol w="1731146">
                  <a:extLst>
                    <a:ext uri="{9D8B030D-6E8A-4147-A177-3AD203B41FA5}">
                      <a16:colId xmlns:a16="http://schemas.microsoft.com/office/drawing/2014/main" val="3175788856"/>
                    </a:ext>
                  </a:extLst>
                </a:gridCol>
                <a:gridCol w="1899821">
                  <a:extLst>
                    <a:ext uri="{9D8B030D-6E8A-4147-A177-3AD203B41FA5}">
                      <a16:colId xmlns:a16="http://schemas.microsoft.com/office/drawing/2014/main" val="2600194885"/>
                    </a:ext>
                  </a:extLst>
                </a:gridCol>
                <a:gridCol w="1722268">
                  <a:extLst>
                    <a:ext uri="{9D8B030D-6E8A-4147-A177-3AD203B41FA5}">
                      <a16:colId xmlns:a16="http://schemas.microsoft.com/office/drawing/2014/main" val="3631711494"/>
                    </a:ext>
                  </a:extLst>
                </a:gridCol>
              </a:tblGrid>
              <a:tr h="370840">
                <a:tc>
                  <a:txBody>
                    <a:bodyPr/>
                    <a:lstStyle/>
                    <a:p>
                      <a:r>
                        <a:rPr lang="en-US" sz="2400" dirty="0"/>
                        <a:t>Method Type</a:t>
                      </a:r>
                    </a:p>
                  </a:txBody>
                  <a:tcPr/>
                </a:tc>
                <a:tc>
                  <a:txBody>
                    <a:bodyPr/>
                    <a:lstStyle/>
                    <a:p>
                      <a:r>
                        <a:rPr lang="en-US" sz="2400" dirty="0"/>
                        <a:t>Method</a:t>
                      </a:r>
                    </a:p>
                  </a:txBody>
                  <a:tcPr/>
                </a:tc>
                <a:tc>
                  <a:txBody>
                    <a:bodyPr/>
                    <a:lstStyle/>
                    <a:p>
                      <a:pPr algn="r"/>
                      <a:r>
                        <a:rPr lang="en-US" sz="2400" dirty="0"/>
                        <a:t>MAE</a:t>
                      </a:r>
                    </a:p>
                  </a:txBody>
                  <a:tcPr/>
                </a:tc>
                <a:tc>
                  <a:txBody>
                    <a:bodyPr/>
                    <a:lstStyle/>
                    <a:p>
                      <a:pPr algn="r"/>
                      <a:r>
                        <a:rPr lang="en-US" sz="2400" dirty="0"/>
                        <a:t>RMSE</a:t>
                      </a:r>
                    </a:p>
                  </a:txBody>
                  <a:tcPr/>
                </a:tc>
                <a:extLst>
                  <a:ext uri="{0D108BD9-81ED-4DB2-BD59-A6C34878D82A}">
                    <a16:rowId xmlns:a16="http://schemas.microsoft.com/office/drawing/2014/main" val="2212037163"/>
                  </a:ext>
                </a:extLst>
              </a:tr>
              <a:tr h="370840">
                <a:tc>
                  <a:txBody>
                    <a:bodyPr/>
                    <a:lstStyle/>
                    <a:p>
                      <a:r>
                        <a:rPr lang="en-US" sz="2400" dirty="0">
                          <a:solidFill>
                            <a:srgbClr val="FF0000"/>
                          </a:solidFill>
                        </a:rPr>
                        <a:t>Proposed</a:t>
                      </a:r>
                    </a:p>
                  </a:txBody>
                  <a:tcPr/>
                </a:tc>
                <a:tc>
                  <a:txBody>
                    <a:bodyPr/>
                    <a:lstStyle/>
                    <a:p>
                      <a:r>
                        <a:rPr lang="en-US" sz="2400" dirty="0" err="1">
                          <a:solidFill>
                            <a:srgbClr val="FF0000"/>
                          </a:solidFill>
                        </a:rPr>
                        <a:t>FamNet</a:t>
                      </a:r>
                      <a:endParaRPr lang="en-US" sz="2400" dirty="0">
                        <a:solidFill>
                          <a:srgbClr val="FF0000"/>
                        </a:solidFill>
                      </a:endParaRPr>
                    </a:p>
                  </a:txBody>
                  <a:tcPr/>
                </a:tc>
                <a:tc>
                  <a:txBody>
                    <a:bodyPr/>
                    <a:lstStyle/>
                    <a:p>
                      <a:pPr algn="r"/>
                      <a:r>
                        <a:rPr lang="en-US" sz="2400" dirty="0">
                          <a:solidFill>
                            <a:srgbClr val="FF0000"/>
                          </a:solidFill>
                        </a:rPr>
                        <a:t>22.08</a:t>
                      </a:r>
                    </a:p>
                  </a:txBody>
                  <a:tcPr/>
                </a:tc>
                <a:tc>
                  <a:txBody>
                    <a:bodyPr/>
                    <a:lstStyle/>
                    <a:p>
                      <a:pPr algn="r"/>
                      <a:r>
                        <a:rPr lang="en-US" sz="2400" dirty="0">
                          <a:solidFill>
                            <a:srgbClr val="FF0000"/>
                          </a:solidFill>
                        </a:rPr>
                        <a:t>99.54</a:t>
                      </a:r>
                    </a:p>
                  </a:txBody>
                  <a:tcPr/>
                </a:tc>
                <a:extLst>
                  <a:ext uri="{0D108BD9-81ED-4DB2-BD59-A6C34878D82A}">
                    <a16:rowId xmlns:a16="http://schemas.microsoft.com/office/drawing/2014/main" val="4243206399"/>
                  </a:ext>
                </a:extLst>
              </a:tr>
              <a:tr h="370840">
                <a:tc rowSpan="2">
                  <a:txBody>
                    <a:bodyPr/>
                    <a:lstStyle/>
                    <a:p>
                      <a:r>
                        <a:rPr lang="en-US" sz="2400" dirty="0"/>
                        <a:t>Weak baselines</a:t>
                      </a:r>
                    </a:p>
                  </a:txBody>
                  <a:tcPr/>
                </a:tc>
                <a:tc>
                  <a:txBody>
                    <a:bodyPr/>
                    <a:lstStyle/>
                    <a:p>
                      <a:r>
                        <a:rPr lang="en-US" sz="2400" dirty="0"/>
                        <a:t>Mean</a:t>
                      </a:r>
                    </a:p>
                  </a:txBody>
                  <a:tcPr/>
                </a:tc>
                <a:tc>
                  <a:txBody>
                    <a:bodyPr/>
                    <a:lstStyle/>
                    <a:p>
                      <a:pPr algn="r"/>
                      <a:r>
                        <a:rPr lang="en-US" sz="2400" dirty="0"/>
                        <a:t>47.55</a:t>
                      </a:r>
                    </a:p>
                  </a:txBody>
                  <a:tcPr/>
                </a:tc>
                <a:tc>
                  <a:txBody>
                    <a:bodyPr/>
                    <a:lstStyle/>
                    <a:p>
                      <a:pPr algn="r"/>
                      <a:r>
                        <a:rPr lang="en-US" sz="2400" dirty="0"/>
                        <a:t>147.67</a:t>
                      </a:r>
                    </a:p>
                  </a:txBody>
                  <a:tcPr/>
                </a:tc>
                <a:extLst>
                  <a:ext uri="{0D108BD9-81ED-4DB2-BD59-A6C34878D82A}">
                    <a16:rowId xmlns:a16="http://schemas.microsoft.com/office/drawing/2014/main" val="2365832888"/>
                  </a:ext>
                </a:extLst>
              </a:tr>
              <a:tr h="370840">
                <a:tc vMerge="1">
                  <a:txBody>
                    <a:bodyPr/>
                    <a:lstStyle/>
                    <a:p>
                      <a:endParaRPr lang="en-US" dirty="0"/>
                    </a:p>
                  </a:txBody>
                  <a:tcPr/>
                </a:tc>
                <a:tc>
                  <a:txBody>
                    <a:bodyPr/>
                    <a:lstStyle/>
                    <a:p>
                      <a:r>
                        <a:rPr lang="en-US" sz="2400" dirty="0"/>
                        <a:t>Median</a:t>
                      </a:r>
                    </a:p>
                  </a:txBody>
                  <a:tcPr/>
                </a:tc>
                <a:tc>
                  <a:txBody>
                    <a:bodyPr/>
                    <a:lstStyle/>
                    <a:p>
                      <a:pPr algn="r"/>
                      <a:r>
                        <a:rPr lang="en-US" sz="2400" dirty="0"/>
                        <a:t>47.73</a:t>
                      </a:r>
                    </a:p>
                  </a:txBody>
                  <a:tcPr/>
                </a:tc>
                <a:tc>
                  <a:txBody>
                    <a:bodyPr/>
                    <a:lstStyle/>
                    <a:p>
                      <a:pPr algn="r"/>
                      <a:r>
                        <a:rPr lang="en-US" sz="2400" dirty="0"/>
                        <a:t>152.46</a:t>
                      </a:r>
                    </a:p>
                  </a:txBody>
                  <a:tcPr/>
                </a:tc>
                <a:extLst>
                  <a:ext uri="{0D108BD9-81ED-4DB2-BD59-A6C34878D82A}">
                    <a16:rowId xmlns:a16="http://schemas.microsoft.com/office/drawing/2014/main" val="2662013645"/>
                  </a:ext>
                </a:extLst>
              </a:tr>
              <a:tr h="370840">
                <a:tc rowSpan="2">
                  <a:txBody>
                    <a:bodyPr/>
                    <a:lstStyle/>
                    <a:p>
                      <a:r>
                        <a:rPr lang="en-US" sz="2400" dirty="0"/>
                        <a:t>Few-shot detectors</a:t>
                      </a:r>
                    </a:p>
                  </a:txBody>
                  <a:tcPr/>
                </a:tc>
                <a:tc>
                  <a:txBody>
                    <a:bodyPr/>
                    <a:lstStyle/>
                    <a:p>
                      <a:r>
                        <a:rPr lang="en-US" sz="2400" dirty="0"/>
                        <a:t>FR</a:t>
                      </a:r>
                    </a:p>
                  </a:txBody>
                  <a:tcPr/>
                </a:tc>
                <a:tc>
                  <a:txBody>
                    <a:bodyPr/>
                    <a:lstStyle/>
                    <a:p>
                      <a:pPr algn="r"/>
                      <a:r>
                        <a:rPr lang="en-US" sz="2400" dirty="0"/>
                        <a:t>41.64</a:t>
                      </a:r>
                    </a:p>
                  </a:txBody>
                  <a:tcPr/>
                </a:tc>
                <a:tc>
                  <a:txBody>
                    <a:bodyPr/>
                    <a:lstStyle/>
                    <a:p>
                      <a:pPr algn="r"/>
                      <a:r>
                        <a:rPr lang="en-US" sz="2400" dirty="0"/>
                        <a:t>141.04</a:t>
                      </a:r>
                    </a:p>
                  </a:txBody>
                  <a:tcPr/>
                </a:tc>
                <a:extLst>
                  <a:ext uri="{0D108BD9-81ED-4DB2-BD59-A6C34878D82A}">
                    <a16:rowId xmlns:a16="http://schemas.microsoft.com/office/drawing/2014/main" val="2555015496"/>
                  </a:ext>
                </a:extLst>
              </a:tr>
              <a:tr h="370840">
                <a:tc vMerge="1">
                  <a:txBody>
                    <a:bodyPr/>
                    <a:lstStyle/>
                    <a:p>
                      <a:endParaRPr lang="en-US" dirty="0"/>
                    </a:p>
                  </a:txBody>
                  <a:tcPr/>
                </a:tc>
                <a:tc>
                  <a:txBody>
                    <a:bodyPr/>
                    <a:lstStyle/>
                    <a:p>
                      <a:r>
                        <a:rPr lang="en-US" sz="2400" dirty="0"/>
                        <a:t>FSOD</a:t>
                      </a:r>
                    </a:p>
                  </a:txBody>
                  <a:tcPr/>
                </a:tc>
                <a:tc>
                  <a:txBody>
                    <a:bodyPr/>
                    <a:lstStyle/>
                    <a:p>
                      <a:pPr algn="r"/>
                      <a:r>
                        <a:rPr lang="en-US" sz="2400" dirty="0"/>
                        <a:t>32.53</a:t>
                      </a:r>
                    </a:p>
                  </a:txBody>
                  <a:tcPr/>
                </a:tc>
                <a:tc>
                  <a:txBody>
                    <a:bodyPr/>
                    <a:lstStyle/>
                    <a:p>
                      <a:pPr algn="r"/>
                      <a:r>
                        <a:rPr lang="en-US" sz="2400" dirty="0"/>
                        <a:t>140.65</a:t>
                      </a:r>
                    </a:p>
                  </a:txBody>
                  <a:tcPr/>
                </a:tc>
                <a:extLst>
                  <a:ext uri="{0D108BD9-81ED-4DB2-BD59-A6C34878D82A}">
                    <a16:rowId xmlns:a16="http://schemas.microsoft.com/office/drawing/2014/main" val="1884438809"/>
                  </a:ext>
                </a:extLst>
              </a:tr>
              <a:tr h="370840">
                <a:tc rowSpan="2">
                  <a:txBody>
                    <a:bodyPr/>
                    <a:lstStyle/>
                    <a:p>
                      <a:r>
                        <a:rPr lang="en-US" sz="2400" dirty="0"/>
                        <a:t>Generic Matching Network</a:t>
                      </a:r>
                    </a:p>
                  </a:txBody>
                  <a:tcPr/>
                </a:tc>
                <a:tc>
                  <a:txBody>
                    <a:bodyPr/>
                    <a:lstStyle/>
                    <a:p>
                      <a:r>
                        <a:rPr lang="en-US" sz="2400" dirty="0"/>
                        <a:t>Pre-trained</a:t>
                      </a:r>
                    </a:p>
                  </a:txBody>
                  <a:tcPr/>
                </a:tc>
                <a:tc>
                  <a:txBody>
                    <a:bodyPr/>
                    <a:lstStyle/>
                    <a:p>
                      <a:pPr algn="r"/>
                      <a:r>
                        <a:rPr lang="en-US" sz="2400" dirty="0"/>
                        <a:t>62.69</a:t>
                      </a:r>
                    </a:p>
                  </a:txBody>
                  <a:tcPr/>
                </a:tc>
                <a:tc>
                  <a:txBody>
                    <a:bodyPr/>
                    <a:lstStyle/>
                    <a:p>
                      <a:pPr algn="r"/>
                      <a:r>
                        <a:rPr lang="en-US" sz="2400" dirty="0"/>
                        <a:t>159.67</a:t>
                      </a:r>
                    </a:p>
                  </a:txBody>
                  <a:tcPr/>
                </a:tc>
                <a:extLst>
                  <a:ext uri="{0D108BD9-81ED-4DB2-BD59-A6C34878D82A}">
                    <a16:rowId xmlns:a16="http://schemas.microsoft.com/office/drawing/2014/main" val="3051766435"/>
                  </a:ext>
                </a:extLst>
              </a:tr>
              <a:tr h="370840">
                <a:tc vMerge="1">
                  <a:txBody>
                    <a:bodyPr/>
                    <a:lstStyle/>
                    <a:p>
                      <a:endParaRPr lang="en-US" dirty="0"/>
                    </a:p>
                  </a:txBody>
                  <a:tcPr/>
                </a:tc>
                <a:tc>
                  <a:txBody>
                    <a:bodyPr/>
                    <a:lstStyle/>
                    <a:p>
                      <a:r>
                        <a:rPr lang="en-US" sz="2400" dirty="0"/>
                        <a:t>Re-trained</a:t>
                      </a:r>
                    </a:p>
                  </a:txBody>
                  <a:tcPr/>
                </a:tc>
                <a:tc>
                  <a:txBody>
                    <a:bodyPr/>
                    <a:lstStyle/>
                    <a:p>
                      <a:pPr algn="r"/>
                      <a:r>
                        <a:rPr lang="en-US" sz="2400" dirty="0"/>
                        <a:t>26.52</a:t>
                      </a:r>
                    </a:p>
                  </a:txBody>
                  <a:tcPr/>
                </a:tc>
                <a:tc>
                  <a:txBody>
                    <a:bodyPr/>
                    <a:lstStyle/>
                    <a:p>
                      <a:pPr algn="r"/>
                      <a:r>
                        <a:rPr lang="en-US" sz="2400" dirty="0"/>
                        <a:t>124.57</a:t>
                      </a:r>
                    </a:p>
                  </a:txBody>
                  <a:tcPr/>
                </a:tc>
                <a:extLst>
                  <a:ext uri="{0D108BD9-81ED-4DB2-BD59-A6C34878D82A}">
                    <a16:rowId xmlns:a16="http://schemas.microsoft.com/office/drawing/2014/main" val="3840575143"/>
                  </a:ext>
                </a:extLst>
              </a:tr>
              <a:tr h="370840">
                <a:tc>
                  <a:txBody>
                    <a:bodyPr/>
                    <a:lstStyle/>
                    <a:p>
                      <a:r>
                        <a:rPr lang="en-US" sz="2400" dirty="0"/>
                        <a:t>Meta learning</a:t>
                      </a:r>
                    </a:p>
                  </a:txBody>
                  <a:tcPr/>
                </a:tc>
                <a:tc>
                  <a:txBody>
                    <a:bodyPr/>
                    <a:lstStyle/>
                    <a:p>
                      <a:r>
                        <a:rPr lang="en-US" sz="2400" dirty="0"/>
                        <a:t>MAML</a:t>
                      </a:r>
                    </a:p>
                  </a:txBody>
                  <a:tcPr/>
                </a:tc>
                <a:tc>
                  <a:txBody>
                    <a:bodyPr/>
                    <a:lstStyle/>
                    <a:p>
                      <a:pPr algn="r"/>
                      <a:r>
                        <a:rPr lang="en-US" sz="2400" dirty="0"/>
                        <a:t>24.90</a:t>
                      </a:r>
                    </a:p>
                  </a:txBody>
                  <a:tcPr/>
                </a:tc>
                <a:tc>
                  <a:txBody>
                    <a:bodyPr/>
                    <a:lstStyle/>
                    <a:p>
                      <a:pPr algn="r"/>
                      <a:r>
                        <a:rPr lang="en-US" sz="2400" dirty="0"/>
                        <a:t>112.68</a:t>
                      </a:r>
                    </a:p>
                  </a:txBody>
                  <a:tcPr/>
                </a:tc>
                <a:extLst>
                  <a:ext uri="{0D108BD9-81ED-4DB2-BD59-A6C34878D82A}">
                    <a16:rowId xmlns:a16="http://schemas.microsoft.com/office/drawing/2014/main" val="1431398631"/>
                  </a:ext>
                </a:extLst>
              </a:tr>
            </a:tbl>
          </a:graphicData>
        </a:graphic>
      </p:graphicFrame>
    </p:spTree>
    <p:extLst>
      <p:ext uri="{BB962C8B-B14F-4D97-AF65-F5344CB8AC3E}">
        <p14:creationId xmlns:p14="http://schemas.microsoft.com/office/powerpoint/2010/main" val="3906287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EF1762-707E-094D-A9E2-239E6E1F0282}"/>
              </a:ext>
            </a:extLst>
          </p:cNvPr>
          <p:cNvSpPr>
            <a:spLocks noGrp="1"/>
          </p:cNvSpPr>
          <p:nvPr>
            <p:ph type="sldNum" sz="quarter" idx="12"/>
          </p:nvPr>
        </p:nvSpPr>
        <p:spPr/>
        <p:txBody>
          <a:bodyPr/>
          <a:lstStyle/>
          <a:p>
            <a:fld id="{1C61D857-B0CF-F041-8A1E-44C76D59D89D}" type="slidenum">
              <a:rPr lang="en-US" smtClean="0"/>
              <a:pPr/>
              <a:t>43</a:t>
            </a:fld>
            <a:endParaRPr lang="en-US" dirty="0"/>
          </a:p>
        </p:txBody>
      </p:sp>
      <p:sp>
        <p:nvSpPr>
          <p:cNvPr id="4" name="Title 3">
            <a:extLst>
              <a:ext uri="{FF2B5EF4-FFF2-40B4-BE49-F238E27FC236}">
                <a16:creationId xmlns:a16="http://schemas.microsoft.com/office/drawing/2014/main" id="{1743455F-90DF-C949-9AB5-A886E5E03FA6}"/>
              </a:ext>
            </a:extLst>
          </p:cNvPr>
          <p:cNvSpPr>
            <a:spLocks noGrp="1"/>
          </p:cNvSpPr>
          <p:nvPr>
            <p:ph type="title"/>
          </p:nvPr>
        </p:nvSpPr>
        <p:spPr/>
        <p:txBody>
          <a:bodyPr/>
          <a:lstStyle/>
          <a:p>
            <a:r>
              <a:rPr lang="en-US" dirty="0"/>
              <a:t>Comparison to Pretrained Object Detectors</a:t>
            </a:r>
          </a:p>
        </p:txBody>
      </p:sp>
      <p:sp>
        <p:nvSpPr>
          <p:cNvPr id="2" name="TextBox 1">
            <a:extLst>
              <a:ext uri="{FF2B5EF4-FFF2-40B4-BE49-F238E27FC236}">
                <a16:creationId xmlns:a16="http://schemas.microsoft.com/office/drawing/2014/main" id="{4A1CDBBF-1A92-4F47-BBDB-CA18D86D0693}"/>
              </a:ext>
            </a:extLst>
          </p:cNvPr>
          <p:cNvSpPr txBox="1"/>
          <p:nvPr/>
        </p:nvSpPr>
        <p:spPr>
          <a:xfrm>
            <a:off x="418392" y="1171852"/>
            <a:ext cx="6785512" cy="369332"/>
          </a:xfrm>
          <a:prstGeom prst="rect">
            <a:avLst/>
          </a:prstGeom>
          <a:noFill/>
        </p:spPr>
        <p:txBody>
          <a:bodyPr wrap="none" lIns="0" tIns="0" rIns="0" bIns="0" rtlCol="0">
            <a:spAutoFit/>
          </a:bodyPr>
          <a:lstStyle/>
          <a:p>
            <a:pPr indent="-182880">
              <a:buFont typeface="Arial" charset="0"/>
              <a:buChar char="•"/>
            </a:pPr>
            <a:r>
              <a:rPr lang="en-US" sz="2400" dirty="0"/>
              <a:t>Many object categories have no pretrained detectors</a:t>
            </a:r>
          </a:p>
        </p:txBody>
      </p:sp>
      <p:sp>
        <p:nvSpPr>
          <p:cNvPr id="6" name="TextBox 5">
            <a:extLst>
              <a:ext uri="{FF2B5EF4-FFF2-40B4-BE49-F238E27FC236}">
                <a16:creationId xmlns:a16="http://schemas.microsoft.com/office/drawing/2014/main" id="{11A64E4F-2D6C-4543-98D0-14AF21A4824E}"/>
              </a:ext>
            </a:extLst>
          </p:cNvPr>
          <p:cNvSpPr txBox="1"/>
          <p:nvPr/>
        </p:nvSpPr>
        <p:spPr>
          <a:xfrm>
            <a:off x="418392" y="5192476"/>
            <a:ext cx="10467737" cy="369332"/>
          </a:xfrm>
          <a:prstGeom prst="rect">
            <a:avLst/>
          </a:prstGeom>
          <a:noFill/>
        </p:spPr>
        <p:txBody>
          <a:bodyPr wrap="none" lIns="0" tIns="0" rIns="0" bIns="0" rtlCol="0">
            <a:spAutoFit/>
          </a:bodyPr>
          <a:lstStyle/>
          <a:p>
            <a:pPr indent="-182880">
              <a:buFont typeface="Arial" charset="0"/>
              <a:buChar char="•"/>
            </a:pPr>
            <a:r>
              <a:rPr lang="en-US" sz="2400" dirty="0"/>
              <a:t>Compared to density regression approach, detection-then-counting is not as robust</a:t>
            </a:r>
          </a:p>
        </p:txBody>
      </p:sp>
      <p:sp>
        <p:nvSpPr>
          <p:cNvPr id="7" name="TextBox 6">
            <a:extLst>
              <a:ext uri="{FF2B5EF4-FFF2-40B4-BE49-F238E27FC236}">
                <a16:creationId xmlns:a16="http://schemas.microsoft.com/office/drawing/2014/main" id="{29399DDA-45B0-654C-905E-BD893C0A0294}"/>
              </a:ext>
            </a:extLst>
          </p:cNvPr>
          <p:cNvSpPr txBox="1"/>
          <p:nvPr/>
        </p:nvSpPr>
        <p:spPr>
          <a:xfrm>
            <a:off x="418392" y="1665524"/>
            <a:ext cx="8116774" cy="369332"/>
          </a:xfrm>
          <a:prstGeom prst="rect">
            <a:avLst/>
          </a:prstGeom>
          <a:noFill/>
        </p:spPr>
        <p:txBody>
          <a:bodyPr wrap="none" lIns="0" tIns="0" rIns="0" bIns="0" rtlCol="0">
            <a:spAutoFit/>
          </a:bodyPr>
          <a:lstStyle/>
          <a:p>
            <a:pPr indent="-182880">
              <a:buFont typeface="Arial" charset="0"/>
              <a:buChar char="•"/>
            </a:pPr>
            <a:r>
              <a:rPr lang="en-US" sz="2400" dirty="0"/>
              <a:t>Evaluation on a subset of classes that have pretrained detectors</a:t>
            </a:r>
          </a:p>
        </p:txBody>
      </p:sp>
      <p:graphicFrame>
        <p:nvGraphicFramePr>
          <p:cNvPr id="8" name="Table 8">
            <a:extLst>
              <a:ext uri="{FF2B5EF4-FFF2-40B4-BE49-F238E27FC236}">
                <a16:creationId xmlns:a16="http://schemas.microsoft.com/office/drawing/2014/main" id="{605B8F42-04A3-AB4E-86E9-063E77EF37E0}"/>
              </a:ext>
            </a:extLst>
          </p:cNvPr>
          <p:cNvGraphicFramePr>
            <a:graphicFrameLocks noGrp="1"/>
          </p:cNvGraphicFramePr>
          <p:nvPr>
            <p:extLst>
              <p:ext uri="{D42A27DB-BD31-4B8C-83A1-F6EECF244321}">
                <p14:modId xmlns:p14="http://schemas.microsoft.com/office/powerpoint/2010/main" val="6885262"/>
              </p:ext>
            </p:extLst>
          </p:nvPr>
        </p:nvGraphicFramePr>
        <p:xfrm>
          <a:off x="2827429" y="2443136"/>
          <a:ext cx="6533966" cy="2286000"/>
        </p:xfrm>
        <a:graphic>
          <a:graphicData uri="http://schemas.openxmlformats.org/drawingml/2006/table">
            <a:tbl>
              <a:tblPr firstRow="1" bandRow="1">
                <a:tableStyleId>{5C22544A-7EE6-4342-B048-85BDC9FD1C3A}</a:tableStyleId>
              </a:tblPr>
              <a:tblGrid>
                <a:gridCol w="2620423">
                  <a:extLst>
                    <a:ext uri="{9D8B030D-6E8A-4147-A177-3AD203B41FA5}">
                      <a16:colId xmlns:a16="http://schemas.microsoft.com/office/drawing/2014/main" val="2503431210"/>
                    </a:ext>
                  </a:extLst>
                </a:gridCol>
                <a:gridCol w="2024918">
                  <a:extLst>
                    <a:ext uri="{9D8B030D-6E8A-4147-A177-3AD203B41FA5}">
                      <a16:colId xmlns:a16="http://schemas.microsoft.com/office/drawing/2014/main" val="3192538686"/>
                    </a:ext>
                  </a:extLst>
                </a:gridCol>
                <a:gridCol w="1888625">
                  <a:extLst>
                    <a:ext uri="{9D8B030D-6E8A-4147-A177-3AD203B41FA5}">
                      <a16:colId xmlns:a16="http://schemas.microsoft.com/office/drawing/2014/main" val="1336452952"/>
                    </a:ext>
                  </a:extLst>
                </a:gridCol>
              </a:tblGrid>
              <a:tr h="370840">
                <a:tc>
                  <a:txBody>
                    <a:bodyPr/>
                    <a:lstStyle/>
                    <a:p>
                      <a:r>
                        <a:rPr lang="en-US" sz="2400" dirty="0"/>
                        <a:t>Method</a:t>
                      </a:r>
                    </a:p>
                  </a:txBody>
                  <a:tcPr/>
                </a:tc>
                <a:tc>
                  <a:txBody>
                    <a:bodyPr/>
                    <a:lstStyle/>
                    <a:p>
                      <a:pPr algn="r"/>
                      <a:r>
                        <a:rPr lang="en-US" sz="2400" dirty="0"/>
                        <a:t>MAE</a:t>
                      </a:r>
                    </a:p>
                  </a:txBody>
                  <a:tcPr/>
                </a:tc>
                <a:tc>
                  <a:txBody>
                    <a:bodyPr/>
                    <a:lstStyle/>
                    <a:p>
                      <a:pPr algn="r"/>
                      <a:r>
                        <a:rPr lang="en-US" sz="2400" dirty="0"/>
                        <a:t>RMSE</a:t>
                      </a:r>
                    </a:p>
                  </a:txBody>
                  <a:tcPr/>
                </a:tc>
                <a:extLst>
                  <a:ext uri="{0D108BD9-81ED-4DB2-BD59-A6C34878D82A}">
                    <a16:rowId xmlns:a16="http://schemas.microsoft.com/office/drawing/2014/main" val="1332616829"/>
                  </a:ext>
                </a:extLst>
              </a:tr>
              <a:tr h="370840">
                <a:tc>
                  <a:txBody>
                    <a:bodyPr/>
                    <a:lstStyle/>
                    <a:p>
                      <a:r>
                        <a:rPr lang="en-US" sz="2400" dirty="0"/>
                        <a:t>Faster RCNN</a:t>
                      </a:r>
                    </a:p>
                  </a:txBody>
                  <a:tcPr/>
                </a:tc>
                <a:tc>
                  <a:txBody>
                    <a:bodyPr/>
                    <a:lstStyle/>
                    <a:p>
                      <a:pPr algn="r"/>
                      <a:r>
                        <a:rPr lang="en-US" sz="2400" dirty="0"/>
                        <a:t>32.60</a:t>
                      </a:r>
                    </a:p>
                  </a:txBody>
                  <a:tcPr/>
                </a:tc>
                <a:tc>
                  <a:txBody>
                    <a:bodyPr/>
                    <a:lstStyle/>
                    <a:p>
                      <a:pPr algn="r"/>
                      <a:r>
                        <a:rPr lang="en-US" sz="2400" dirty="0"/>
                        <a:t>79.59</a:t>
                      </a:r>
                    </a:p>
                  </a:txBody>
                  <a:tcPr/>
                </a:tc>
                <a:extLst>
                  <a:ext uri="{0D108BD9-81ED-4DB2-BD59-A6C34878D82A}">
                    <a16:rowId xmlns:a16="http://schemas.microsoft.com/office/drawing/2014/main" val="4066280099"/>
                  </a:ext>
                </a:extLst>
              </a:tr>
              <a:tr h="370840">
                <a:tc>
                  <a:txBody>
                    <a:bodyPr/>
                    <a:lstStyle/>
                    <a:p>
                      <a:r>
                        <a:rPr lang="en-US" sz="2400" dirty="0"/>
                        <a:t>Mask RCNN</a:t>
                      </a:r>
                    </a:p>
                  </a:txBody>
                  <a:tcPr/>
                </a:tc>
                <a:tc>
                  <a:txBody>
                    <a:bodyPr/>
                    <a:lstStyle/>
                    <a:p>
                      <a:pPr algn="r"/>
                      <a:r>
                        <a:rPr lang="en-US" sz="2400" dirty="0"/>
                        <a:t>35.56</a:t>
                      </a:r>
                    </a:p>
                  </a:txBody>
                  <a:tcPr/>
                </a:tc>
                <a:tc>
                  <a:txBody>
                    <a:bodyPr/>
                    <a:lstStyle/>
                    <a:p>
                      <a:pPr algn="r"/>
                      <a:r>
                        <a:rPr lang="en-US" sz="2400" dirty="0"/>
                        <a:t>80.00</a:t>
                      </a:r>
                    </a:p>
                  </a:txBody>
                  <a:tcPr/>
                </a:tc>
                <a:extLst>
                  <a:ext uri="{0D108BD9-81ED-4DB2-BD59-A6C34878D82A}">
                    <a16:rowId xmlns:a16="http://schemas.microsoft.com/office/drawing/2014/main" val="1092709241"/>
                  </a:ext>
                </a:extLst>
              </a:tr>
              <a:tr h="370840">
                <a:tc>
                  <a:txBody>
                    <a:bodyPr/>
                    <a:lstStyle/>
                    <a:p>
                      <a:r>
                        <a:rPr lang="en-US" sz="2400" dirty="0" err="1"/>
                        <a:t>RetinaNet</a:t>
                      </a:r>
                      <a:endParaRPr lang="en-US" sz="2400" dirty="0"/>
                    </a:p>
                  </a:txBody>
                  <a:tcPr/>
                </a:tc>
                <a:tc>
                  <a:txBody>
                    <a:bodyPr/>
                    <a:lstStyle/>
                    <a:p>
                      <a:pPr algn="r"/>
                      <a:r>
                        <a:rPr lang="en-US" sz="2400" dirty="0"/>
                        <a:t>52.67</a:t>
                      </a:r>
                    </a:p>
                  </a:txBody>
                  <a:tcPr/>
                </a:tc>
                <a:tc>
                  <a:txBody>
                    <a:bodyPr/>
                    <a:lstStyle/>
                    <a:p>
                      <a:pPr algn="r"/>
                      <a:r>
                        <a:rPr lang="en-US" sz="2400" dirty="0"/>
                        <a:t>85.86</a:t>
                      </a:r>
                    </a:p>
                  </a:txBody>
                  <a:tcPr/>
                </a:tc>
                <a:extLst>
                  <a:ext uri="{0D108BD9-81ED-4DB2-BD59-A6C34878D82A}">
                    <a16:rowId xmlns:a16="http://schemas.microsoft.com/office/drawing/2014/main" val="69057710"/>
                  </a:ext>
                </a:extLst>
              </a:tr>
              <a:tr h="370840">
                <a:tc>
                  <a:txBody>
                    <a:bodyPr/>
                    <a:lstStyle/>
                    <a:p>
                      <a:r>
                        <a:rPr lang="en-US" sz="2400" dirty="0" err="1"/>
                        <a:t>FamNet</a:t>
                      </a:r>
                      <a:r>
                        <a:rPr lang="en-US" sz="2400" dirty="0"/>
                        <a:t> (proposed)</a:t>
                      </a:r>
                    </a:p>
                  </a:txBody>
                  <a:tcPr/>
                </a:tc>
                <a:tc>
                  <a:txBody>
                    <a:bodyPr/>
                    <a:lstStyle/>
                    <a:p>
                      <a:pPr algn="r"/>
                      <a:r>
                        <a:rPr lang="en-US" sz="2400" dirty="0"/>
                        <a:t>22.76</a:t>
                      </a:r>
                    </a:p>
                  </a:txBody>
                  <a:tcPr/>
                </a:tc>
                <a:tc>
                  <a:txBody>
                    <a:bodyPr/>
                    <a:lstStyle/>
                    <a:p>
                      <a:pPr algn="r"/>
                      <a:r>
                        <a:rPr lang="en-US" sz="2400" dirty="0"/>
                        <a:t>45.92</a:t>
                      </a:r>
                    </a:p>
                  </a:txBody>
                  <a:tcPr/>
                </a:tc>
                <a:extLst>
                  <a:ext uri="{0D108BD9-81ED-4DB2-BD59-A6C34878D82A}">
                    <a16:rowId xmlns:a16="http://schemas.microsoft.com/office/drawing/2014/main" val="3475633925"/>
                  </a:ext>
                </a:extLst>
              </a:tr>
            </a:tbl>
          </a:graphicData>
        </a:graphic>
      </p:graphicFrame>
    </p:spTree>
    <p:extLst>
      <p:ext uri="{BB962C8B-B14F-4D97-AF65-F5344CB8AC3E}">
        <p14:creationId xmlns:p14="http://schemas.microsoft.com/office/powerpoint/2010/main" val="385609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E250BD-8E01-5C44-B634-B8E58B660F89}"/>
              </a:ext>
            </a:extLst>
          </p:cNvPr>
          <p:cNvSpPr>
            <a:spLocks noGrp="1"/>
          </p:cNvSpPr>
          <p:nvPr>
            <p:ph type="sldNum" sz="quarter" idx="12"/>
          </p:nvPr>
        </p:nvSpPr>
        <p:spPr/>
        <p:txBody>
          <a:bodyPr/>
          <a:lstStyle/>
          <a:p>
            <a:fld id="{1C61D857-B0CF-F041-8A1E-44C76D59D89D}" type="slidenum">
              <a:rPr lang="en-US" smtClean="0"/>
              <a:pPr/>
              <a:t>44</a:t>
            </a:fld>
            <a:endParaRPr lang="en-US" dirty="0"/>
          </a:p>
        </p:txBody>
      </p:sp>
      <p:sp>
        <p:nvSpPr>
          <p:cNvPr id="4" name="Title 3">
            <a:extLst>
              <a:ext uri="{FF2B5EF4-FFF2-40B4-BE49-F238E27FC236}">
                <a16:creationId xmlns:a16="http://schemas.microsoft.com/office/drawing/2014/main" id="{F730FB78-BBA0-3E4C-A2E9-33ED978CBFAC}"/>
              </a:ext>
            </a:extLst>
          </p:cNvPr>
          <p:cNvSpPr>
            <a:spLocks noGrp="1"/>
          </p:cNvSpPr>
          <p:nvPr>
            <p:ph type="title"/>
          </p:nvPr>
        </p:nvSpPr>
        <p:spPr/>
        <p:txBody>
          <a:bodyPr/>
          <a:lstStyle/>
          <a:p>
            <a:r>
              <a:rPr lang="en-US" dirty="0"/>
              <a:t>Benefits of Having More Exemplars</a:t>
            </a:r>
          </a:p>
        </p:txBody>
      </p:sp>
      <p:pic>
        <p:nvPicPr>
          <p:cNvPr id="5" name="Picture 4">
            <a:extLst>
              <a:ext uri="{FF2B5EF4-FFF2-40B4-BE49-F238E27FC236}">
                <a16:creationId xmlns:a16="http://schemas.microsoft.com/office/drawing/2014/main" id="{60E6BE4E-23FE-A141-82E9-C5250EEE87C7}"/>
              </a:ext>
            </a:extLst>
          </p:cNvPr>
          <p:cNvPicPr>
            <a:picLocks noChangeAspect="1"/>
          </p:cNvPicPr>
          <p:nvPr/>
        </p:nvPicPr>
        <p:blipFill>
          <a:blip r:embed="rId2"/>
          <a:stretch>
            <a:fillRect/>
          </a:stretch>
        </p:blipFill>
        <p:spPr>
          <a:xfrm>
            <a:off x="1769589" y="2037349"/>
            <a:ext cx="8649646" cy="2783302"/>
          </a:xfrm>
          <a:prstGeom prst="rect">
            <a:avLst/>
          </a:prstGeom>
        </p:spPr>
      </p:pic>
    </p:spTree>
    <p:extLst>
      <p:ext uri="{BB962C8B-B14F-4D97-AF65-F5344CB8AC3E}">
        <p14:creationId xmlns:p14="http://schemas.microsoft.com/office/powerpoint/2010/main" val="3895684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09CF0CA-A007-E949-8116-ED1F8D3A688A}"/>
              </a:ext>
            </a:extLst>
          </p:cNvPr>
          <p:cNvSpPr>
            <a:spLocks noGrp="1"/>
          </p:cNvSpPr>
          <p:nvPr>
            <p:ph type="sldNum" sz="quarter" idx="12"/>
          </p:nvPr>
        </p:nvSpPr>
        <p:spPr/>
        <p:txBody>
          <a:bodyPr/>
          <a:lstStyle/>
          <a:p>
            <a:fld id="{1C61D857-B0CF-F041-8A1E-44C76D59D89D}" type="slidenum">
              <a:rPr lang="en-US" smtClean="0"/>
              <a:pPr/>
              <a:t>45</a:t>
            </a:fld>
            <a:endParaRPr lang="en-US" dirty="0"/>
          </a:p>
        </p:txBody>
      </p:sp>
      <p:sp>
        <p:nvSpPr>
          <p:cNvPr id="4" name="Title 3">
            <a:extLst>
              <a:ext uri="{FF2B5EF4-FFF2-40B4-BE49-F238E27FC236}">
                <a16:creationId xmlns:a16="http://schemas.microsoft.com/office/drawing/2014/main" id="{248B251F-61F8-064E-8285-7093084D6A58}"/>
              </a:ext>
            </a:extLst>
          </p:cNvPr>
          <p:cNvSpPr>
            <a:spLocks noGrp="1"/>
          </p:cNvSpPr>
          <p:nvPr>
            <p:ph type="title"/>
          </p:nvPr>
        </p:nvSpPr>
        <p:spPr/>
        <p:txBody>
          <a:bodyPr/>
          <a:lstStyle/>
          <a:p>
            <a:r>
              <a:rPr lang="en-US" dirty="0"/>
              <a:t>Ablation Studies</a:t>
            </a:r>
          </a:p>
        </p:txBody>
      </p:sp>
      <p:pic>
        <p:nvPicPr>
          <p:cNvPr id="5" name="Picture 4">
            <a:extLst>
              <a:ext uri="{FF2B5EF4-FFF2-40B4-BE49-F238E27FC236}">
                <a16:creationId xmlns:a16="http://schemas.microsoft.com/office/drawing/2014/main" id="{726114EC-19BF-E74E-A97E-77A2B961DE6E}"/>
              </a:ext>
            </a:extLst>
          </p:cNvPr>
          <p:cNvPicPr>
            <a:picLocks noChangeAspect="1"/>
          </p:cNvPicPr>
          <p:nvPr/>
        </p:nvPicPr>
        <p:blipFill>
          <a:blip r:embed="rId2"/>
          <a:stretch>
            <a:fillRect/>
          </a:stretch>
        </p:blipFill>
        <p:spPr>
          <a:xfrm>
            <a:off x="1388452" y="1567144"/>
            <a:ext cx="9248417" cy="3487108"/>
          </a:xfrm>
          <a:prstGeom prst="rect">
            <a:avLst/>
          </a:prstGeom>
        </p:spPr>
      </p:pic>
    </p:spTree>
    <p:extLst>
      <p:ext uri="{BB962C8B-B14F-4D97-AF65-F5344CB8AC3E}">
        <p14:creationId xmlns:p14="http://schemas.microsoft.com/office/powerpoint/2010/main" val="2782651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46</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Failure Cases – Under-counting </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825291" cy="276999"/>
          </a:xfrm>
          <a:prstGeom prst="rect">
            <a:avLst/>
          </a:prstGeom>
          <a:noFill/>
        </p:spPr>
        <p:txBody>
          <a:bodyPr wrap="none" lIns="0" tIns="0" rIns="0" bIns="0" rtlCol="0">
            <a:spAutoFit/>
          </a:bodyPr>
          <a:lstStyle/>
          <a:p>
            <a:r>
              <a:rPr lang="en-US" sz="1800" dirty="0">
                <a:highlight>
                  <a:srgbClr val="FFFF00"/>
                </a:highlight>
              </a:rPr>
              <a:t>GT: 1231</a:t>
            </a:r>
          </a:p>
        </p:txBody>
      </p:sp>
      <p:sp>
        <p:nvSpPr>
          <p:cNvPr id="8" name="TextBox 7">
            <a:extLst>
              <a:ext uri="{FF2B5EF4-FFF2-40B4-BE49-F238E27FC236}">
                <a16:creationId xmlns:a16="http://schemas.microsoft.com/office/drawing/2014/main" id="{DEA5B4C6-12C0-6942-B8CF-07232AD0C48F}"/>
              </a:ext>
            </a:extLst>
          </p:cNvPr>
          <p:cNvSpPr txBox="1"/>
          <p:nvPr/>
        </p:nvSpPr>
        <p:spPr>
          <a:xfrm>
            <a:off x="10592928" y="3595791"/>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268.6</a:t>
            </a:r>
          </a:p>
        </p:txBody>
      </p:sp>
      <p:pic>
        <p:nvPicPr>
          <p:cNvPr id="5" name="Picture 4">
            <a:extLst>
              <a:ext uri="{FF2B5EF4-FFF2-40B4-BE49-F238E27FC236}">
                <a16:creationId xmlns:a16="http://schemas.microsoft.com/office/drawing/2014/main" id="{1BE37EC8-CB0A-4041-8052-F29A6FD3F420}"/>
              </a:ext>
            </a:extLst>
          </p:cNvPr>
          <p:cNvPicPr>
            <a:picLocks noChangeAspect="1"/>
          </p:cNvPicPr>
          <p:nvPr/>
        </p:nvPicPr>
        <p:blipFill>
          <a:blip r:embed="rId2"/>
          <a:stretch>
            <a:fillRect/>
          </a:stretch>
        </p:blipFill>
        <p:spPr>
          <a:xfrm>
            <a:off x="363963" y="1379488"/>
            <a:ext cx="4483100" cy="2514600"/>
          </a:xfrm>
          <a:prstGeom prst="rect">
            <a:avLst/>
          </a:prstGeom>
        </p:spPr>
      </p:pic>
      <p:pic>
        <p:nvPicPr>
          <p:cNvPr id="9" name="Picture 8">
            <a:extLst>
              <a:ext uri="{FF2B5EF4-FFF2-40B4-BE49-F238E27FC236}">
                <a16:creationId xmlns:a16="http://schemas.microsoft.com/office/drawing/2014/main" id="{16E89327-95B4-934F-9272-B79B0D3527FC}"/>
              </a:ext>
            </a:extLst>
          </p:cNvPr>
          <p:cNvPicPr>
            <a:picLocks noChangeAspect="1"/>
          </p:cNvPicPr>
          <p:nvPr/>
        </p:nvPicPr>
        <p:blipFill>
          <a:blip r:embed="rId3"/>
          <a:stretch>
            <a:fillRect/>
          </a:stretch>
        </p:blipFill>
        <p:spPr>
          <a:xfrm>
            <a:off x="6094412" y="1379488"/>
            <a:ext cx="4483100" cy="2514600"/>
          </a:xfrm>
          <a:prstGeom prst="rect">
            <a:avLst/>
          </a:prstGeom>
        </p:spPr>
      </p:pic>
      <p:sp>
        <p:nvSpPr>
          <p:cNvPr id="16" name="TextBox 15">
            <a:extLst>
              <a:ext uri="{FF2B5EF4-FFF2-40B4-BE49-F238E27FC236}">
                <a16:creationId xmlns:a16="http://schemas.microsoft.com/office/drawing/2014/main" id="{37AD1354-6553-E042-971B-79E875B9389E}"/>
              </a:ext>
            </a:extLst>
          </p:cNvPr>
          <p:cNvSpPr txBox="1"/>
          <p:nvPr/>
        </p:nvSpPr>
        <p:spPr>
          <a:xfrm>
            <a:off x="4887048" y="6316448"/>
            <a:ext cx="708271" cy="276999"/>
          </a:xfrm>
          <a:prstGeom prst="rect">
            <a:avLst/>
          </a:prstGeom>
          <a:noFill/>
        </p:spPr>
        <p:txBody>
          <a:bodyPr wrap="none" lIns="0" tIns="0" rIns="0" bIns="0" rtlCol="0">
            <a:spAutoFit/>
          </a:bodyPr>
          <a:lstStyle/>
          <a:p>
            <a:r>
              <a:rPr lang="en-US" sz="1800" dirty="0">
                <a:highlight>
                  <a:srgbClr val="FFFF00"/>
                </a:highlight>
              </a:rPr>
              <a:t>GT: 718</a:t>
            </a:r>
          </a:p>
        </p:txBody>
      </p:sp>
      <p:sp>
        <p:nvSpPr>
          <p:cNvPr id="18" name="TextBox 17">
            <a:extLst>
              <a:ext uri="{FF2B5EF4-FFF2-40B4-BE49-F238E27FC236}">
                <a16:creationId xmlns:a16="http://schemas.microsoft.com/office/drawing/2014/main" id="{DF4CE565-3544-9B4F-A39D-FF21A2F845AE}"/>
              </a:ext>
            </a:extLst>
          </p:cNvPr>
          <p:cNvSpPr txBox="1"/>
          <p:nvPr/>
        </p:nvSpPr>
        <p:spPr>
          <a:xfrm>
            <a:off x="10158294" y="6316447"/>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276.2</a:t>
            </a:r>
          </a:p>
        </p:txBody>
      </p:sp>
      <p:pic>
        <p:nvPicPr>
          <p:cNvPr id="19" name="Picture 18">
            <a:extLst>
              <a:ext uri="{FF2B5EF4-FFF2-40B4-BE49-F238E27FC236}">
                <a16:creationId xmlns:a16="http://schemas.microsoft.com/office/drawing/2014/main" id="{992A1A0B-9F2E-564C-A486-A15CAE98EA44}"/>
              </a:ext>
            </a:extLst>
          </p:cNvPr>
          <p:cNvPicPr>
            <a:picLocks noChangeAspect="1"/>
          </p:cNvPicPr>
          <p:nvPr/>
        </p:nvPicPr>
        <p:blipFill>
          <a:blip r:embed="rId4"/>
          <a:stretch>
            <a:fillRect/>
          </a:stretch>
        </p:blipFill>
        <p:spPr>
          <a:xfrm>
            <a:off x="846563" y="3939147"/>
            <a:ext cx="4000500" cy="2654300"/>
          </a:xfrm>
          <a:prstGeom prst="rect">
            <a:avLst/>
          </a:prstGeom>
        </p:spPr>
      </p:pic>
      <p:pic>
        <p:nvPicPr>
          <p:cNvPr id="20" name="Picture 19">
            <a:extLst>
              <a:ext uri="{FF2B5EF4-FFF2-40B4-BE49-F238E27FC236}">
                <a16:creationId xmlns:a16="http://schemas.microsoft.com/office/drawing/2014/main" id="{095495D3-4E89-6248-AB33-A30B610E34F4}"/>
              </a:ext>
            </a:extLst>
          </p:cNvPr>
          <p:cNvPicPr>
            <a:picLocks noChangeAspect="1"/>
          </p:cNvPicPr>
          <p:nvPr/>
        </p:nvPicPr>
        <p:blipFill>
          <a:blip r:embed="rId5"/>
          <a:stretch>
            <a:fillRect/>
          </a:stretch>
        </p:blipFill>
        <p:spPr>
          <a:xfrm>
            <a:off x="6094412" y="3939147"/>
            <a:ext cx="4000500" cy="2654300"/>
          </a:xfrm>
          <a:prstGeom prst="rect">
            <a:avLst/>
          </a:prstGeom>
        </p:spPr>
      </p:pic>
      <p:sp>
        <p:nvSpPr>
          <p:cNvPr id="21" name="TextBox 20">
            <a:extLst>
              <a:ext uri="{FF2B5EF4-FFF2-40B4-BE49-F238E27FC236}">
                <a16:creationId xmlns:a16="http://schemas.microsoft.com/office/drawing/2014/main" id="{D09CC6E8-DE04-D240-94CE-476FD65624A4}"/>
              </a:ext>
            </a:extLst>
          </p:cNvPr>
          <p:cNvSpPr txBox="1"/>
          <p:nvPr/>
        </p:nvSpPr>
        <p:spPr>
          <a:xfrm>
            <a:off x="4683920" y="4797491"/>
            <a:ext cx="1573636" cy="615553"/>
          </a:xfrm>
          <a:prstGeom prst="rect">
            <a:avLst/>
          </a:prstGeom>
          <a:solidFill>
            <a:schemeClr val="accent3">
              <a:lumMod val="40000"/>
              <a:lumOff val="60000"/>
            </a:schemeClr>
          </a:solidFill>
        </p:spPr>
        <p:txBody>
          <a:bodyPr wrap="none" lIns="0" tIns="0" rIns="0" bIns="0" rtlCol="0">
            <a:spAutoFit/>
          </a:bodyPr>
          <a:lstStyle/>
          <a:p>
            <a:pPr algn="ctr"/>
            <a:r>
              <a:rPr lang="en-US" sz="2000" dirty="0"/>
              <a:t>Background </a:t>
            </a:r>
          </a:p>
          <a:p>
            <a:pPr algn="ctr"/>
            <a:r>
              <a:rPr lang="en-US" sz="2000" dirty="0"/>
              <a:t>inhomogeneity</a:t>
            </a:r>
          </a:p>
        </p:txBody>
      </p:sp>
      <p:sp>
        <p:nvSpPr>
          <p:cNvPr id="27" name="TextBox 26">
            <a:extLst>
              <a:ext uri="{FF2B5EF4-FFF2-40B4-BE49-F238E27FC236}">
                <a16:creationId xmlns:a16="http://schemas.microsoft.com/office/drawing/2014/main" id="{29AEC02F-F914-2D4A-A6C7-F3D1578EB2AA}"/>
              </a:ext>
            </a:extLst>
          </p:cNvPr>
          <p:cNvSpPr txBox="1"/>
          <p:nvPr/>
        </p:nvSpPr>
        <p:spPr>
          <a:xfrm>
            <a:off x="4818860" y="2420190"/>
            <a:ext cx="1303755" cy="307777"/>
          </a:xfrm>
          <a:prstGeom prst="rect">
            <a:avLst/>
          </a:prstGeom>
          <a:solidFill>
            <a:schemeClr val="accent3">
              <a:lumMod val="40000"/>
              <a:lumOff val="60000"/>
            </a:schemeClr>
          </a:solidFill>
        </p:spPr>
        <p:txBody>
          <a:bodyPr wrap="none" lIns="0" tIns="0" rIns="0" bIns="0" rtlCol="0">
            <a:spAutoFit/>
          </a:bodyPr>
          <a:lstStyle/>
          <a:p>
            <a:r>
              <a:rPr lang="en-US" sz="2000" dirty="0"/>
              <a:t>Super-dense</a:t>
            </a:r>
          </a:p>
        </p:txBody>
      </p:sp>
    </p:spTree>
    <p:extLst>
      <p:ext uri="{BB962C8B-B14F-4D97-AF65-F5344CB8AC3E}">
        <p14:creationId xmlns:p14="http://schemas.microsoft.com/office/powerpoint/2010/main" val="382169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47</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Failure Cases – Under-counting </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708271" cy="276999"/>
          </a:xfrm>
          <a:prstGeom prst="rect">
            <a:avLst/>
          </a:prstGeom>
          <a:noFill/>
        </p:spPr>
        <p:txBody>
          <a:bodyPr wrap="none" lIns="0" tIns="0" rIns="0" bIns="0" rtlCol="0">
            <a:spAutoFit/>
          </a:bodyPr>
          <a:lstStyle/>
          <a:p>
            <a:r>
              <a:rPr lang="en-US" sz="1800" dirty="0">
                <a:highlight>
                  <a:srgbClr val="FFFF00"/>
                </a:highlight>
              </a:rPr>
              <a:t>GT: 207</a:t>
            </a:r>
          </a:p>
        </p:txBody>
      </p:sp>
      <p:sp>
        <p:nvSpPr>
          <p:cNvPr id="8" name="TextBox 7">
            <a:extLst>
              <a:ext uri="{FF2B5EF4-FFF2-40B4-BE49-F238E27FC236}">
                <a16:creationId xmlns:a16="http://schemas.microsoft.com/office/drawing/2014/main" id="{DEA5B4C6-12C0-6942-B8CF-07232AD0C48F}"/>
              </a:ext>
            </a:extLst>
          </p:cNvPr>
          <p:cNvSpPr txBox="1"/>
          <p:nvPr/>
        </p:nvSpPr>
        <p:spPr>
          <a:xfrm>
            <a:off x="9174322" y="3625310"/>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15.3</a:t>
            </a:r>
          </a:p>
        </p:txBody>
      </p:sp>
      <p:sp>
        <p:nvSpPr>
          <p:cNvPr id="11" name="TextBox 10">
            <a:extLst>
              <a:ext uri="{FF2B5EF4-FFF2-40B4-BE49-F238E27FC236}">
                <a16:creationId xmlns:a16="http://schemas.microsoft.com/office/drawing/2014/main" id="{E886684E-F065-6D47-88A1-4053F73F0E3F}"/>
              </a:ext>
            </a:extLst>
          </p:cNvPr>
          <p:cNvSpPr txBox="1"/>
          <p:nvPr/>
        </p:nvSpPr>
        <p:spPr>
          <a:xfrm>
            <a:off x="4887048" y="6399730"/>
            <a:ext cx="708271" cy="276999"/>
          </a:xfrm>
          <a:prstGeom prst="rect">
            <a:avLst/>
          </a:prstGeom>
          <a:noFill/>
        </p:spPr>
        <p:txBody>
          <a:bodyPr wrap="none" lIns="0" tIns="0" rIns="0" bIns="0" rtlCol="0">
            <a:spAutoFit/>
          </a:bodyPr>
          <a:lstStyle/>
          <a:p>
            <a:r>
              <a:rPr lang="en-US" sz="1800" dirty="0">
                <a:highlight>
                  <a:srgbClr val="FFFF00"/>
                </a:highlight>
              </a:rPr>
              <a:t>GT: 252</a:t>
            </a:r>
          </a:p>
        </p:txBody>
      </p:sp>
      <p:sp>
        <p:nvSpPr>
          <p:cNvPr id="12" name="TextBox 11">
            <a:extLst>
              <a:ext uri="{FF2B5EF4-FFF2-40B4-BE49-F238E27FC236}">
                <a16:creationId xmlns:a16="http://schemas.microsoft.com/office/drawing/2014/main" id="{CE97C4C0-F8BA-A94F-8C43-A0E531C57D59}"/>
              </a:ext>
            </a:extLst>
          </p:cNvPr>
          <p:cNvSpPr txBox="1"/>
          <p:nvPr/>
        </p:nvSpPr>
        <p:spPr>
          <a:xfrm>
            <a:off x="10158295" y="6419023"/>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54.2</a:t>
            </a:r>
          </a:p>
        </p:txBody>
      </p:sp>
      <p:pic>
        <p:nvPicPr>
          <p:cNvPr id="16" name="Picture 15">
            <a:extLst>
              <a:ext uri="{FF2B5EF4-FFF2-40B4-BE49-F238E27FC236}">
                <a16:creationId xmlns:a16="http://schemas.microsoft.com/office/drawing/2014/main" id="{1527E758-427B-7E4E-941B-E5BF24E40FA8}"/>
              </a:ext>
            </a:extLst>
          </p:cNvPr>
          <p:cNvPicPr>
            <a:picLocks noChangeAspect="1"/>
          </p:cNvPicPr>
          <p:nvPr/>
        </p:nvPicPr>
        <p:blipFill>
          <a:blip r:embed="rId2"/>
          <a:stretch>
            <a:fillRect/>
          </a:stretch>
        </p:blipFill>
        <p:spPr>
          <a:xfrm>
            <a:off x="997692" y="4195366"/>
            <a:ext cx="3822700" cy="2489200"/>
          </a:xfrm>
          <a:prstGeom prst="rect">
            <a:avLst/>
          </a:prstGeom>
        </p:spPr>
      </p:pic>
      <p:pic>
        <p:nvPicPr>
          <p:cNvPr id="17" name="Picture 16">
            <a:extLst>
              <a:ext uri="{FF2B5EF4-FFF2-40B4-BE49-F238E27FC236}">
                <a16:creationId xmlns:a16="http://schemas.microsoft.com/office/drawing/2014/main" id="{4B175788-6FC1-C141-A857-E84C5D0F4A89}"/>
              </a:ext>
            </a:extLst>
          </p:cNvPr>
          <p:cNvPicPr>
            <a:picLocks noChangeAspect="1"/>
          </p:cNvPicPr>
          <p:nvPr/>
        </p:nvPicPr>
        <p:blipFill>
          <a:blip r:embed="rId3"/>
          <a:stretch>
            <a:fillRect/>
          </a:stretch>
        </p:blipFill>
        <p:spPr>
          <a:xfrm>
            <a:off x="6268939" y="4187529"/>
            <a:ext cx="3822700" cy="2489200"/>
          </a:xfrm>
          <a:prstGeom prst="rect">
            <a:avLst/>
          </a:prstGeom>
        </p:spPr>
      </p:pic>
      <p:pic>
        <p:nvPicPr>
          <p:cNvPr id="18" name="Picture 17">
            <a:extLst>
              <a:ext uri="{FF2B5EF4-FFF2-40B4-BE49-F238E27FC236}">
                <a16:creationId xmlns:a16="http://schemas.microsoft.com/office/drawing/2014/main" id="{8DECBCC4-DB21-0F4F-A9C3-FB480988F652}"/>
              </a:ext>
            </a:extLst>
          </p:cNvPr>
          <p:cNvPicPr>
            <a:picLocks noChangeAspect="1"/>
          </p:cNvPicPr>
          <p:nvPr/>
        </p:nvPicPr>
        <p:blipFill>
          <a:blip r:embed="rId4"/>
          <a:stretch>
            <a:fillRect/>
          </a:stretch>
        </p:blipFill>
        <p:spPr>
          <a:xfrm>
            <a:off x="1988292" y="1239787"/>
            <a:ext cx="2832100" cy="2654300"/>
          </a:xfrm>
          <a:prstGeom prst="rect">
            <a:avLst/>
          </a:prstGeom>
        </p:spPr>
      </p:pic>
      <p:pic>
        <p:nvPicPr>
          <p:cNvPr id="19" name="Picture 18">
            <a:extLst>
              <a:ext uri="{FF2B5EF4-FFF2-40B4-BE49-F238E27FC236}">
                <a16:creationId xmlns:a16="http://schemas.microsoft.com/office/drawing/2014/main" id="{84CB013C-44AC-C342-A9C0-FF5E8A059188}"/>
              </a:ext>
            </a:extLst>
          </p:cNvPr>
          <p:cNvPicPr>
            <a:picLocks noChangeAspect="1"/>
          </p:cNvPicPr>
          <p:nvPr/>
        </p:nvPicPr>
        <p:blipFill>
          <a:blip r:embed="rId5"/>
          <a:stretch>
            <a:fillRect/>
          </a:stretch>
        </p:blipFill>
        <p:spPr>
          <a:xfrm>
            <a:off x="6268939" y="1239787"/>
            <a:ext cx="2832100" cy="2654300"/>
          </a:xfrm>
          <a:prstGeom prst="rect">
            <a:avLst/>
          </a:prstGeom>
        </p:spPr>
      </p:pic>
      <p:sp>
        <p:nvSpPr>
          <p:cNvPr id="14" name="TextBox 13">
            <a:extLst>
              <a:ext uri="{FF2B5EF4-FFF2-40B4-BE49-F238E27FC236}">
                <a16:creationId xmlns:a16="http://schemas.microsoft.com/office/drawing/2014/main" id="{D54D0BD9-DC56-6342-A661-09A9E5EDC064}"/>
              </a:ext>
            </a:extLst>
          </p:cNvPr>
          <p:cNvSpPr txBox="1"/>
          <p:nvPr/>
        </p:nvSpPr>
        <p:spPr>
          <a:xfrm>
            <a:off x="4827317" y="2655813"/>
            <a:ext cx="1441622" cy="923330"/>
          </a:xfrm>
          <a:prstGeom prst="rect">
            <a:avLst/>
          </a:prstGeom>
          <a:solidFill>
            <a:schemeClr val="accent3">
              <a:lumMod val="40000"/>
              <a:lumOff val="60000"/>
            </a:schemeClr>
          </a:solidFill>
        </p:spPr>
        <p:txBody>
          <a:bodyPr wrap="square" lIns="0" tIns="0" rIns="0" bIns="0" rtlCol="0">
            <a:spAutoFit/>
          </a:bodyPr>
          <a:lstStyle/>
          <a:p>
            <a:pPr algn="ctr"/>
            <a:r>
              <a:rPr lang="en-US" sz="2000" dirty="0"/>
              <a:t>Drastic differences in aspect ratios</a:t>
            </a:r>
          </a:p>
        </p:txBody>
      </p:sp>
      <p:sp>
        <p:nvSpPr>
          <p:cNvPr id="15" name="TextBox 14">
            <a:extLst>
              <a:ext uri="{FF2B5EF4-FFF2-40B4-BE49-F238E27FC236}">
                <a16:creationId xmlns:a16="http://schemas.microsoft.com/office/drawing/2014/main" id="{C36474A2-E671-994E-9ADC-18E1091704BE}"/>
              </a:ext>
            </a:extLst>
          </p:cNvPr>
          <p:cNvSpPr txBox="1"/>
          <p:nvPr/>
        </p:nvSpPr>
        <p:spPr>
          <a:xfrm>
            <a:off x="4827317" y="5162967"/>
            <a:ext cx="1441622" cy="553998"/>
          </a:xfrm>
          <a:prstGeom prst="rect">
            <a:avLst/>
          </a:prstGeom>
          <a:solidFill>
            <a:schemeClr val="accent3">
              <a:lumMod val="40000"/>
              <a:lumOff val="60000"/>
            </a:schemeClr>
          </a:solidFill>
        </p:spPr>
        <p:txBody>
          <a:bodyPr wrap="square" lIns="0" tIns="0" rIns="0" bIns="0" rtlCol="0">
            <a:spAutoFit/>
          </a:bodyPr>
          <a:lstStyle/>
          <a:p>
            <a:pPr algn="ctr"/>
            <a:r>
              <a:rPr lang="en-US" sz="1800" dirty="0"/>
              <a:t>Drastic scale changes</a:t>
            </a:r>
          </a:p>
        </p:txBody>
      </p:sp>
    </p:spTree>
    <p:extLst>
      <p:ext uri="{BB962C8B-B14F-4D97-AF65-F5344CB8AC3E}">
        <p14:creationId xmlns:p14="http://schemas.microsoft.com/office/powerpoint/2010/main" val="334151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48</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Failure Cases – Over-counting </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591252" cy="276999"/>
          </a:xfrm>
          <a:prstGeom prst="rect">
            <a:avLst/>
          </a:prstGeom>
          <a:noFill/>
        </p:spPr>
        <p:txBody>
          <a:bodyPr wrap="none" lIns="0" tIns="0" rIns="0" bIns="0" rtlCol="0">
            <a:spAutoFit/>
          </a:bodyPr>
          <a:lstStyle/>
          <a:p>
            <a:r>
              <a:rPr lang="en-US" sz="1800" dirty="0">
                <a:highlight>
                  <a:srgbClr val="FFFF00"/>
                </a:highlight>
              </a:rPr>
              <a:t>GT: 77</a:t>
            </a:r>
          </a:p>
        </p:txBody>
      </p:sp>
      <p:sp>
        <p:nvSpPr>
          <p:cNvPr id="8" name="TextBox 7">
            <a:extLst>
              <a:ext uri="{FF2B5EF4-FFF2-40B4-BE49-F238E27FC236}">
                <a16:creationId xmlns:a16="http://schemas.microsoft.com/office/drawing/2014/main" id="{DEA5B4C6-12C0-6942-B8CF-07232AD0C48F}"/>
              </a:ext>
            </a:extLst>
          </p:cNvPr>
          <p:cNvSpPr txBox="1"/>
          <p:nvPr/>
        </p:nvSpPr>
        <p:spPr>
          <a:xfrm>
            <a:off x="10226508" y="3617089"/>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156.6</a:t>
            </a:r>
          </a:p>
        </p:txBody>
      </p:sp>
      <p:sp>
        <p:nvSpPr>
          <p:cNvPr id="11" name="TextBox 10">
            <a:extLst>
              <a:ext uri="{FF2B5EF4-FFF2-40B4-BE49-F238E27FC236}">
                <a16:creationId xmlns:a16="http://schemas.microsoft.com/office/drawing/2014/main" id="{E886684E-F065-6D47-88A1-4053F73F0E3F}"/>
              </a:ext>
            </a:extLst>
          </p:cNvPr>
          <p:cNvSpPr txBox="1"/>
          <p:nvPr/>
        </p:nvSpPr>
        <p:spPr>
          <a:xfrm>
            <a:off x="4887048" y="6399730"/>
            <a:ext cx="591252" cy="276999"/>
          </a:xfrm>
          <a:prstGeom prst="rect">
            <a:avLst/>
          </a:prstGeom>
          <a:noFill/>
        </p:spPr>
        <p:txBody>
          <a:bodyPr wrap="none" lIns="0" tIns="0" rIns="0" bIns="0" rtlCol="0">
            <a:spAutoFit/>
          </a:bodyPr>
          <a:lstStyle/>
          <a:p>
            <a:r>
              <a:rPr lang="en-US" sz="1800" dirty="0">
                <a:highlight>
                  <a:srgbClr val="FFFF00"/>
                </a:highlight>
              </a:rPr>
              <a:t>GT: 59</a:t>
            </a:r>
          </a:p>
        </p:txBody>
      </p:sp>
      <p:sp>
        <p:nvSpPr>
          <p:cNvPr id="12" name="TextBox 11">
            <a:extLst>
              <a:ext uri="{FF2B5EF4-FFF2-40B4-BE49-F238E27FC236}">
                <a16:creationId xmlns:a16="http://schemas.microsoft.com/office/drawing/2014/main" id="{CE97C4C0-F8BA-A94F-8C43-A0E531C57D59}"/>
              </a:ext>
            </a:extLst>
          </p:cNvPr>
          <p:cNvSpPr txBox="1"/>
          <p:nvPr/>
        </p:nvSpPr>
        <p:spPr>
          <a:xfrm>
            <a:off x="9037481" y="6407567"/>
            <a:ext cx="95718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84.7</a:t>
            </a:r>
          </a:p>
        </p:txBody>
      </p:sp>
      <p:sp>
        <p:nvSpPr>
          <p:cNvPr id="14" name="TextBox 13">
            <a:extLst>
              <a:ext uri="{FF2B5EF4-FFF2-40B4-BE49-F238E27FC236}">
                <a16:creationId xmlns:a16="http://schemas.microsoft.com/office/drawing/2014/main" id="{D54D0BD9-DC56-6342-A661-09A9E5EDC064}"/>
              </a:ext>
            </a:extLst>
          </p:cNvPr>
          <p:cNvSpPr txBox="1"/>
          <p:nvPr/>
        </p:nvSpPr>
        <p:spPr>
          <a:xfrm>
            <a:off x="4887048" y="2259161"/>
            <a:ext cx="1337478" cy="615553"/>
          </a:xfrm>
          <a:prstGeom prst="rect">
            <a:avLst/>
          </a:prstGeom>
          <a:solidFill>
            <a:schemeClr val="accent3">
              <a:lumMod val="40000"/>
              <a:lumOff val="60000"/>
            </a:schemeClr>
          </a:solidFill>
        </p:spPr>
        <p:txBody>
          <a:bodyPr wrap="square" lIns="0" tIns="0" rIns="0" bIns="0" rtlCol="0">
            <a:spAutoFit/>
          </a:bodyPr>
          <a:lstStyle/>
          <a:p>
            <a:pPr algn="ctr"/>
            <a:r>
              <a:rPr lang="en-US" sz="2000" dirty="0"/>
              <a:t>Counting background</a:t>
            </a:r>
          </a:p>
        </p:txBody>
      </p:sp>
      <p:pic>
        <p:nvPicPr>
          <p:cNvPr id="2" name="Picture 1">
            <a:extLst>
              <a:ext uri="{FF2B5EF4-FFF2-40B4-BE49-F238E27FC236}">
                <a16:creationId xmlns:a16="http://schemas.microsoft.com/office/drawing/2014/main" id="{326331FF-5071-DE45-8D64-7FEC46879997}"/>
              </a:ext>
            </a:extLst>
          </p:cNvPr>
          <p:cNvPicPr>
            <a:picLocks noChangeAspect="1"/>
          </p:cNvPicPr>
          <p:nvPr/>
        </p:nvPicPr>
        <p:blipFill>
          <a:blip r:embed="rId2"/>
          <a:stretch>
            <a:fillRect/>
          </a:stretch>
        </p:blipFill>
        <p:spPr>
          <a:xfrm>
            <a:off x="908792" y="1239788"/>
            <a:ext cx="3911600" cy="2654300"/>
          </a:xfrm>
          <a:prstGeom prst="rect">
            <a:avLst/>
          </a:prstGeom>
        </p:spPr>
      </p:pic>
      <p:pic>
        <p:nvPicPr>
          <p:cNvPr id="5" name="Picture 4">
            <a:extLst>
              <a:ext uri="{FF2B5EF4-FFF2-40B4-BE49-F238E27FC236}">
                <a16:creationId xmlns:a16="http://schemas.microsoft.com/office/drawing/2014/main" id="{B1BCB71D-3715-4C44-A1DC-4B772CDAD481}"/>
              </a:ext>
            </a:extLst>
          </p:cNvPr>
          <p:cNvPicPr>
            <a:picLocks noChangeAspect="1"/>
          </p:cNvPicPr>
          <p:nvPr/>
        </p:nvPicPr>
        <p:blipFill>
          <a:blip r:embed="rId3"/>
          <a:stretch>
            <a:fillRect/>
          </a:stretch>
        </p:blipFill>
        <p:spPr>
          <a:xfrm>
            <a:off x="6268939" y="1232501"/>
            <a:ext cx="3911600" cy="2654300"/>
          </a:xfrm>
          <a:prstGeom prst="rect">
            <a:avLst/>
          </a:prstGeom>
        </p:spPr>
      </p:pic>
      <p:pic>
        <p:nvPicPr>
          <p:cNvPr id="10" name="Picture 9">
            <a:extLst>
              <a:ext uri="{FF2B5EF4-FFF2-40B4-BE49-F238E27FC236}">
                <a16:creationId xmlns:a16="http://schemas.microsoft.com/office/drawing/2014/main" id="{4D8F6BEE-45BC-CA45-A7D0-CE58E58AB3F9}"/>
              </a:ext>
            </a:extLst>
          </p:cNvPr>
          <p:cNvPicPr>
            <a:picLocks noChangeAspect="1"/>
          </p:cNvPicPr>
          <p:nvPr/>
        </p:nvPicPr>
        <p:blipFill>
          <a:blip r:embed="rId4"/>
          <a:stretch>
            <a:fillRect/>
          </a:stretch>
        </p:blipFill>
        <p:spPr>
          <a:xfrm>
            <a:off x="6268939" y="4022429"/>
            <a:ext cx="2667000" cy="2654300"/>
          </a:xfrm>
          <a:prstGeom prst="rect">
            <a:avLst/>
          </a:prstGeom>
        </p:spPr>
      </p:pic>
      <p:pic>
        <p:nvPicPr>
          <p:cNvPr id="13" name="Picture 12">
            <a:extLst>
              <a:ext uri="{FF2B5EF4-FFF2-40B4-BE49-F238E27FC236}">
                <a16:creationId xmlns:a16="http://schemas.microsoft.com/office/drawing/2014/main" id="{6DE212B2-95A9-374E-9F3D-FB345AA47044}"/>
              </a:ext>
            </a:extLst>
          </p:cNvPr>
          <p:cNvPicPr>
            <a:picLocks noChangeAspect="1"/>
          </p:cNvPicPr>
          <p:nvPr/>
        </p:nvPicPr>
        <p:blipFill>
          <a:blip r:embed="rId5"/>
          <a:stretch>
            <a:fillRect/>
          </a:stretch>
        </p:blipFill>
        <p:spPr>
          <a:xfrm>
            <a:off x="2153392" y="4022429"/>
            <a:ext cx="2667000" cy="2654300"/>
          </a:xfrm>
          <a:prstGeom prst="rect">
            <a:avLst/>
          </a:prstGeom>
        </p:spPr>
      </p:pic>
      <p:sp>
        <p:nvSpPr>
          <p:cNvPr id="15" name="TextBox 14">
            <a:extLst>
              <a:ext uri="{FF2B5EF4-FFF2-40B4-BE49-F238E27FC236}">
                <a16:creationId xmlns:a16="http://schemas.microsoft.com/office/drawing/2014/main" id="{BE897A8C-5C23-144F-A50D-24E5DAA395B2}"/>
              </a:ext>
            </a:extLst>
          </p:cNvPr>
          <p:cNvSpPr txBox="1"/>
          <p:nvPr/>
        </p:nvSpPr>
        <p:spPr>
          <a:xfrm>
            <a:off x="4567224" y="4636463"/>
            <a:ext cx="1911538" cy="923330"/>
          </a:xfrm>
          <a:prstGeom prst="rect">
            <a:avLst/>
          </a:prstGeom>
          <a:solidFill>
            <a:schemeClr val="accent3">
              <a:lumMod val="40000"/>
              <a:lumOff val="60000"/>
            </a:schemeClr>
          </a:solidFill>
        </p:spPr>
        <p:txBody>
          <a:bodyPr wrap="square" lIns="0" tIns="0" rIns="0" bIns="0" rtlCol="0">
            <a:spAutoFit/>
          </a:bodyPr>
          <a:lstStyle/>
          <a:p>
            <a:pPr algn="ctr"/>
            <a:r>
              <a:rPr lang="en-US" sz="2000" dirty="0"/>
              <a:t>Bounding box is not a good way specify exemplars</a:t>
            </a:r>
          </a:p>
        </p:txBody>
      </p:sp>
    </p:spTree>
    <p:extLst>
      <p:ext uri="{BB962C8B-B14F-4D97-AF65-F5344CB8AC3E}">
        <p14:creationId xmlns:p14="http://schemas.microsoft.com/office/powerpoint/2010/main" val="396696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5ECC91-CA77-0347-AEE8-44CCEE013EFC}"/>
              </a:ext>
            </a:extLst>
          </p:cNvPr>
          <p:cNvSpPr>
            <a:spLocks noGrp="1"/>
          </p:cNvSpPr>
          <p:nvPr>
            <p:ph type="sldNum" sz="quarter" idx="12"/>
          </p:nvPr>
        </p:nvSpPr>
        <p:spPr/>
        <p:txBody>
          <a:bodyPr/>
          <a:lstStyle/>
          <a:p>
            <a:fld id="{1C61D857-B0CF-F041-8A1E-44C76D59D89D}" type="slidenum">
              <a:rPr lang="en-US" smtClean="0"/>
              <a:pPr/>
              <a:t>49</a:t>
            </a:fld>
            <a:endParaRPr lang="en-US" dirty="0"/>
          </a:p>
        </p:txBody>
      </p:sp>
      <p:sp>
        <p:nvSpPr>
          <p:cNvPr id="4" name="Title 3">
            <a:extLst>
              <a:ext uri="{FF2B5EF4-FFF2-40B4-BE49-F238E27FC236}">
                <a16:creationId xmlns:a16="http://schemas.microsoft.com/office/drawing/2014/main" id="{F6BFD1DC-DD43-5547-8C45-658BF6A4B574}"/>
              </a:ext>
            </a:extLst>
          </p:cNvPr>
          <p:cNvSpPr>
            <a:spLocks noGrp="1"/>
          </p:cNvSpPr>
          <p:nvPr>
            <p:ph type="title"/>
          </p:nvPr>
        </p:nvSpPr>
        <p:spPr/>
        <p:txBody>
          <a:bodyPr/>
          <a:lstStyle/>
          <a:p>
            <a:r>
              <a:rPr lang="en-US" dirty="0"/>
              <a:t>Failure Cases – Over-counting </a:t>
            </a:r>
          </a:p>
        </p:txBody>
      </p:sp>
      <p:sp>
        <p:nvSpPr>
          <p:cNvPr id="7" name="TextBox 6">
            <a:extLst>
              <a:ext uri="{FF2B5EF4-FFF2-40B4-BE49-F238E27FC236}">
                <a16:creationId xmlns:a16="http://schemas.microsoft.com/office/drawing/2014/main" id="{21C7FFA3-0AE6-464E-830F-ABD05985C49D}"/>
              </a:ext>
            </a:extLst>
          </p:cNvPr>
          <p:cNvSpPr txBox="1"/>
          <p:nvPr/>
        </p:nvSpPr>
        <p:spPr>
          <a:xfrm>
            <a:off x="4887048" y="3617089"/>
            <a:ext cx="591252" cy="276999"/>
          </a:xfrm>
          <a:prstGeom prst="rect">
            <a:avLst/>
          </a:prstGeom>
          <a:noFill/>
        </p:spPr>
        <p:txBody>
          <a:bodyPr wrap="none" lIns="0" tIns="0" rIns="0" bIns="0" rtlCol="0">
            <a:spAutoFit/>
          </a:bodyPr>
          <a:lstStyle/>
          <a:p>
            <a:r>
              <a:rPr lang="en-US" sz="1800" dirty="0">
                <a:highlight>
                  <a:srgbClr val="FFFF00"/>
                </a:highlight>
              </a:rPr>
              <a:t>GT: 35</a:t>
            </a:r>
          </a:p>
        </p:txBody>
      </p:sp>
      <p:sp>
        <p:nvSpPr>
          <p:cNvPr id="8" name="TextBox 7">
            <a:extLst>
              <a:ext uri="{FF2B5EF4-FFF2-40B4-BE49-F238E27FC236}">
                <a16:creationId xmlns:a16="http://schemas.microsoft.com/office/drawing/2014/main" id="{DEA5B4C6-12C0-6942-B8CF-07232AD0C48F}"/>
              </a:ext>
            </a:extLst>
          </p:cNvPr>
          <p:cNvSpPr txBox="1"/>
          <p:nvPr/>
        </p:nvSpPr>
        <p:spPr>
          <a:xfrm>
            <a:off x="9157760" y="3645272"/>
            <a:ext cx="1074205"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124.3</a:t>
            </a:r>
          </a:p>
        </p:txBody>
      </p:sp>
      <p:sp>
        <p:nvSpPr>
          <p:cNvPr id="11" name="TextBox 10">
            <a:extLst>
              <a:ext uri="{FF2B5EF4-FFF2-40B4-BE49-F238E27FC236}">
                <a16:creationId xmlns:a16="http://schemas.microsoft.com/office/drawing/2014/main" id="{E886684E-F065-6D47-88A1-4053F73F0E3F}"/>
              </a:ext>
            </a:extLst>
          </p:cNvPr>
          <p:cNvSpPr txBox="1"/>
          <p:nvPr/>
        </p:nvSpPr>
        <p:spPr>
          <a:xfrm>
            <a:off x="4887048" y="6399730"/>
            <a:ext cx="591252" cy="276999"/>
          </a:xfrm>
          <a:prstGeom prst="rect">
            <a:avLst/>
          </a:prstGeom>
          <a:noFill/>
        </p:spPr>
        <p:txBody>
          <a:bodyPr wrap="none" lIns="0" tIns="0" rIns="0" bIns="0" rtlCol="0">
            <a:spAutoFit/>
          </a:bodyPr>
          <a:lstStyle/>
          <a:p>
            <a:r>
              <a:rPr lang="en-US" sz="1800" dirty="0">
                <a:highlight>
                  <a:srgbClr val="FFFF00"/>
                </a:highlight>
              </a:rPr>
              <a:t>GT: 20</a:t>
            </a:r>
          </a:p>
        </p:txBody>
      </p:sp>
      <p:sp>
        <p:nvSpPr>
          <p:cNvPr id="12" name="TextBox 11">
            <a:extLst>
              <a:ext uri="{FF2B5EF4-FFF2-40B4-BE49-F238E27FC236}">
                <a16:creationId xmlns:a16="http://schemas.microsoft.com/office/drawing/2014/main" id="{CE97C4C0-F8BA-A94F-8C43-A0E531C57D59}"/>
              </a:ext>
            </a:extLst>
          </p:cNvPr>
          <p:cNvSpPr txBox="1"/>
          <p:nvPr/>
        </p:nvSpPr>
        <p:spPr>
          <a:xfrm>
            <a:off x="10382709" y="6419023"/>
            <a:ext cx="782458" cy="276999"/>
          </a:xfrm>
          <a:prstGeom prst="rect">
            <a:avLst/>
          </a:prstGeom>
          <a:noFill/>
        </p:spPr>
        <p:txBody>
          <a:bodyPr wrap="none" lIns="0" tIns="0" rIns="0" bIns="0" rtlCol="0">
            <a:spAutoFit/>
          </a:bodyPr>
          <a:lstStyle/>
          <a:p>
            <a:r>
              <a:rPr lang="en-US" sz="1800" dirty="0" err="1">
                <a:highlight>
                  <a:srgbClr val="FFFF00"/>
                </a:highlight>
              </a:rPr>
              <a:t>Pred</a:t>
            </a:r>
            <a:r>
              <a:rPr lang="en-US" sz="1800" dirty="0">
                <a:highlight>
                  <a:srgbClr val="FFFF00"/>
                </a:highlight>
              </a:rPr>
              <a:t>: 90</a:t>
            </a:r>
          </a:p>
        </p:txBody>
      </p:sp>
      <p:sp>
        <p:nvSpPr>
          <p:cNvPr id="15" name="TextBox 14">
            <a:extLst>
              <a:ext uri="{FF2B5EF4-FFF2-40B4-BE49-F238E27FC236}">
                <a16:creationId xmlns:a16="http://schemas.microsoft.com/office/drawing/2014/main" id="{C36474A2-E671-994E-9ADC-18E1091704BE}"/>
              </a:ext>
            </a:extLst>
          </p:cNvPr>
          <p:cNvSpPr txBox="1"/>
          <p:nvPr/>
        </p:nvSpPr>
        <p:spPr>
          <a:xfrm>
            <a:off x="4973202" y="5091873"/>
            <a:ext cx="1140004" cy="553998"/>
          </a:xfrm>
          <a:prstGeom prst="rect">
            <a:avLst/>
          </a:prstGeom>
          <a:solidFill>
            <a:schemeClr val="accent3">
              <a:lumMod val="40000"/>
              <a:lumOff val="60000"/>
            </a:schemeClr>
          </a:solidFill>
        </p:spPr>
        <p:txBody>
          <a:bodyPr wrap="square" lIns="0" tIns="0" rIns="0" bIns="0" rtlCol="0">
            <a:spAutoFit/>
          </a:bodyPr>
          <a:lstStyle/>
          <a:p>
            <a:pPr algn="ctr"/>
            <a:r>
              <a:rPr lang="en-US" sz="1800" dirty="0"/>
              <a:t>The system is hungry</a:t>
            </a:r>
          </a:p>
        </p:txBody>
      </p:sp>
      <p:pic>
        <p:nvPicPr>
          <p:cNvPr id="6" name="Picture 5">
            <a:extLst>
              <a:ext uri="{FF2B5EF4-FFF2-40B4-BE49-F238E27FC236}">
                <a16:creationId xmlns:a16="http://schemas.microsoft.com/office/drawing/2014/main" id="{B562EB75-F2D6-9547-8D50-1B58BFA75D9F}"/>
              </a:ext>
            </a:extLst>
          </p:cNvPr>
          <p:cNvPicPr>
            <a:picLocks noChangeAspect="1"/>
          </p:cNvPicPr>
          <p:nvPr/>
        </p:nvPicPr>
        <p:blipFill>
          <a:blip r:embed="rId2"/>
          <a:stretch>
            <a:fillRect/>
          </a:stretch>
        </p:blipFill>
        <p:spPr>
          <a:xfrm>
            <a:off x="819892" y="4022429"/>
            <a:ext cx="4000500" cy="2654300"/>
          </a:xfrm>
          <a:prstGeom prst="rect">
            <a:avLst/>
          </a:prstGeom>
        </p:spPr>
      </p:pic>
      <p:pic>
        <p:nvPicPr>
          <p:cNvPr id="9" name="Picture 8">
            <a:extLst>
              <a:ext uri="{FF2B5EF4-FFF2-40B4-BE49-F238E27FC236}">
                <a16:creationId xmlns:a16="http://schemas.microsoft.com/office/drawing/2014/main" id="{DC336ACB-0FB1-0D49-BC32-2E47F66731B9}"/>
              </a:ext>
            </a:extLst>
          </p:cNvPr>
          <p:cNvPicPr>
            <a:picLocks noChangeAspect="1"/>
          </p:cNvPicPr>
          <p:nvPr/>
        </p:nvPicPr>
        <p:blipFill>
          <a:blip r:embed="rId3"/>
          <a:stretch>
            <a:fillRect/>
          </a:stretch>
        </p:blipFill>
        <p:spPr>
          <a:xfrm>
            <a:off x="6266017" y="4041722"/>
            <a:ext cx="4000500" cy="2654300"/>
          </a:xfrm>
          <a:prstGeom prst="rect">
            <a:avLst/>
          </a:prstGeom>
        </p:spPr>
      </p:pic>
      <p:pic>
        <p:nvPicPr>
          <p:cNvPr id="10" name="Picture 9">
            <a:extLst>
              <a:ext uri="{FF2B5EF4-FFF2-40B4-BE49-F238E27FC236}">
                <a16:creationId xmlns:a16="http://schemas.microsoft.com/office/drawing/2014/main" id="{CB93FE28-73E3-7149-91F8-AA10CF36A9DC}"/>
              </a:ext>
            </a:extLst>
          </p:cNvPr>
          <p:cNvPicPr>
            <a:picLocks noChangeAspect="1"/>
          </p:cNvPicPr>
          <p:nvPr/>
        </p:nvPicPr>
        <p:blipFill>
          <a:blip r:embed="rId4"/>
          <a:stretch>
            <a:fillRect/>
          </a:stretch>
        </p:blipFill>
        <p:spPr>
          <a:xfrm>
            <a:off x="1988292" y="1404888"/>
            <a:ext cx="2832100" cy="2489200"/>
          </a:xfrm>
          <a:prstGeom prst="rect">
            <a:avLst/>
          </a:prstGeom>
        </p:spPr>
      </p:pic>
      <p:pic>
        <p:nvPicPr>
          <p:cNvPr id="13" name="Picture 12">
            <a:extLst>
              <a:ext uri="{FF2B5EF4-FFF2-40B4-BE49-F238E27FC236}">
                <a16:creationId xmlns:a16="http://schemas.microsoft.com/office/drawing/2014/main" id="{73F29C15-4B87-B34A-A656-811CA1C87072}"/>
              </a:ext>
            </a:extLst>
          </p:cNvPr>
          <p:cNvPicPr>
            <a:picLocks noChangeAspect="1"/>
          </p:cNvPicPr>
          <p:nvPr/>
        </p:nvPicPr>
        <p:blipFill>
          <a:blip r:embed="rId5"/>
          <a:stretch>
            <a:fillRect/>
          </a:stretch>
        </p:blipFill>
        <p:spPr>
          <a:xfrm>
            <a:off x="6266017" y="1404888"/>
            <a:ext cx="2832100" cy="2489200"/>
          </a:xfrm>
          <a:prstGeom prst="rect">
            <a:avLst/>
          </a:prstGeom>
        </p:spPr>
      </p:pic>
      <p:sp>
        <p:nvSpPr>
          <p:cNvPr id="14" name="TextBox 13">
            <a:extLst>
              <a:ext uri="{FF2B5EF4-FFF2-40B4-BE49-F238E27FC236}">
                <a16:creationId xmlns:a16="http://schemas.microsoft.com/office/drawing/2014/main" id="{D54D0BD9-DC56-6342-A661-09A9E5EDC064}"/>
              </a:ext>
            </a:extLst>
          </p:cNvPr>
          <p:cNvSpPr txBox="1"/>
          <p:nvPr/>
        </p:nvSpPr>
        <p:spPr>
          <a:xfrm>
            <a:off x="4818114" y="2197894"/>
            <a:ext cx="1450182" cy="923330"/>
          </a:xfrm>
          <a:prstGeom prst="rect">
            <a:avLst/>
          </a:prstGeom>
          <a:solidFill>
            <a:schemeClr val="accent3">
              <a:lumMod val="40000"/>
              <a:lumOff val="60000"/>
            </a:schemeClr>
          </a:solidFill>
        </p:spPr>
        <p:txBody>
          <a:bodyPr wrap="square" lIns="0" tIns="0" rIns="0" bIns="0" rtlCol="0">
            <a:spAutoFit/>
          </a:bodyPr>
          <a:lstStyle/>
          <a:p>
            <a:pPr algn="ctr"/>
            <a:r>
              <a:rPr lang="en-US" sz="2000" dirty="0"/>
              <a:t>Ambiguous what the user wants</a:t>
            </a:r>
          </a:p>
        </p:txBody>
      </p:sp>
    </p:spTree>
    <p:extLst>
      <p:ext uri="{BB962C8B-B14F-4D97-AF65-F5344CB8AC3E}">
        <p14:creationId xmlns:p14="http://schemas.microsoft.com/office/powerpoint/2010/main" val="148046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02BFF5-3754-8A42-BD16-87D902F300C5}"/>
              </a:ext>
            </a:extLst>
          </p:cNvPr>
          <p:cNvSpPr>
            <a:spLocks noGrp="1"/>
          </p:cNvSpPr>
          <p:nvPr>
            <p:ph type="sldNum" sz="quarter" idx="12"/>
          </p:nvPr>
        </p:nvSpPr>
        <p:spPr/>
        <p:txBody>
          <a:bodyPr/>
          <a:lstStyle/>
          <a:p>
            <a:fld id="{1C61D857-B0CF-F041-8A1E-44C76D59D89D}" type="slidenum">
              <a:rPr lang="en-US" smtClean="0"/>
              <a:pPr/>
              <a:t>5</a:t>
            </a:fld>
            <a:endParaRPr lang="en-US" dirty="0"/>
          </a:p>
        </p:txBody>
      </p:sp>
      <p:sp>
        <p:nvSpPr>
          <p:cNvPr id="4" name="Title 3">
            <a:extLst>
              <a:ext uri="{FF2B5EF4-FFF2-40B4-BE49-F238E27FC236}">
                <a16:creationId xmlns:a16="http://schemas.microsoft.com/office/drawing/2014/main" id="{DFC6BCAE-A22D-6845-85AD-15483014DA49}"/>
              </a:ext>
            </a:extLst>
          </p:cNvPr>
          <p:cNvSpPr>
            <a:spLocks noGrp="1"/>
          </p:cNvSpPr>
          <p:nvPr>
            <p:ph type="title"/>
          </p:nvPr>
        </p:nvSpPr>
        <p:spPr/>
        <p:txBody>
          <a:bodyPr/>
          <a:lstStyle/>
          <a:p>
            <a:r>
              <a:rPr lang="en-US" dirty="0"/>
              <a:t>Previous Work for Visual Counting</a:t>
            </a:r>
          </a:p>
        </p:txBody>
      </p:sp>
      <p:sp>
        <p:nvSpPr>
          <p:cNvPr id="20" name="TextBox 19">
            <a:extLst>
              <a:ext uri="{FF2B5EF4-FFF2-40B4-BE49-F238E27FC236}">
                <a16:creationId xmlns:a16="http://schemas.microsoft.com/office/drawing/2014/main" id="{A8652BD4-E5EF-9149-AB9C-442ED56D7B63}"/>
              </a:ext>
            </a:extLst>
          </p:cNvPr>
          <p:cNvSpPr txBox="1"/>
          <p:nvPr/>
        </p:nvSpPr>
        <p:spPr>
          <a:xfrm>
            <a:off x="5058693" y="1646467"/>
            <a:ext cx="1506053" cy="553998"/>
          </a:xfrm>
          <a:prstGeom prst="rect">
            <a:avLst/>
          </a:prstGeom>
          <a:noFill/>
          <a:ln w="19050">
            <a:solidFill>
              <a:schemeClr val="tx1">
                <a:lumMod val="65000"/>
                <a:lumOff val="35000"/>
              </a:schemeClr>
            </a:solidFill>
          </a:ln>
        </p:spPr>
        <p:txBody>
          <a:bodyPr wrap="none" lIns="0" tIns="0" rIns="0" bIns="0" rtlCol="0">
            <a:spAutoFit/>
          </a:bodyPr>
          <a:lstStyle/>
          <a:p>
            <a:pPr algn="ctr"/>
            <a:r>
              <a:rPr lang="en-US" sz="1800" dirty="0"/>
              <a:t>Crowd Counting</a:t>
            </a:r>
          </a:p>
          <a:p>
            <a:pPr algn="ctr"/>
            <a:r>
              <a:rPr lang="en-US" sz="1800" dirty="0"/>
              <a:t>Network</a:t>
            </a:r>
          </a:p>
        </p:txBody>
      </p:sp>
      <p:sp>
        <p:nvSpPr>
          <p:cNvPr id="28" name="TextBox 27">
            <a:extLst>
              <a:ext uri="{FF2B5EF4-FFF2-40B4-BE49-F238E27FC236}">
                <a16:creationId xmlns:a16="http://schemas.microsoft.com/office/drawing/2014/main" id="{B716A29D-89FC-F843-85A9-50DA6DFEDCE4}"/>
              </a:ext>
            </a:extLst>
          </p:cNvPr>
          <p:cNvSpPr txBox="1"/>
          <p:nvPr/>
        </p:nvSpPr>
        <p:spPr>
          <a:xfrm>
            <a:off x="5058693" y="3380324"/>
            <a:ext cx="1506053" cy="553998"/>
          </a:xfrm>
          <a:prstGeom prst="rect">
            <a:avLst/>
          </a:prstGeom>
          <a:noFill/>
          <a:ln w="19050">
            <a:solidFill>
              <a:schemeClr val="tx1">
                <a:lumMod val="65000"/>
                <a:lumOff val="35000"/>
              </a:schemeClr>
            </a:solidFill>
          </a:ln>
        </p:spPr>
        <p:txBody>
          <a:bodyPr wrap="square" lIns="0" tIns="0" rIns="0" bIns="0" rtlCol="0">
            <a:spAutoFit/>
          </a:bodyPr>
          <a:lstStyle/>
          <a:p>
            <a:pPr algn="ctr"/>
            <a:r>
              <a:rPr lang="en-US" sz="1800" dirty="0"/>
              <a:t>Car Counting</a:t>
            </a:r>
          </a:p>
          <a:p>
            <a:pPr algn="ctr"/>
            <a:r>
              <a:rPr lang="en-US" sz="1800" dirty="0"/>
              <a:t>Network</a:t>
            </a:r>
          </a:p>
        </p:txBody>
      </p:sp>
      <p:sp>
        <p:nvSpPr>
          <p:cNvPr id="31" name="TextBox 30">
            <a:extLst>
              <a:ext uri="{FF2B5EF4-FFF2-40B4-BE49-F238E27FC236}">
                <a16:creationId xmlns:a16="http://schemas.microsoft.com/office/drawing/2014/main" id="{611BE35A-F145-F546-B4F8-3F064E4311E9}"/>
              </a:ext>
            </a:extLst>
          </p:cNvPr>
          <p:cNvSpPr txBox="1"/>
          <p:nvPr/>
        </p:nvSpPr>
        <p:spPr>
          <a:xfrm>
            <a:off x="5058693" y="5143881"/>
            <a:ext cx="1506053" cy="553998"/>
          </a:xfrm>
          <a:prstGeom prst="rect">
            <a:avLst/>
          </a:prstGeom>
          <a:noFill/>
          <a:ln w="19050">
            <a:solidFill>
              <a:schemeClr val="tx1">
                <a:lumMod val="65000"/>
                <a:lumOff val="35000"/>
              </a:schemeClr>
            </a:solidFill>
          </a:ln>
        </p:spPr>
        <p:txBody>
          <a:bodyPr wrap="square" lIns="0" tIns="0" rIns="0" bIns="0" rtlCol="0">
            <a:spAutoFit/>
          </a:bodyPr>
          <a:lstStyle/>
          <a:p>
            <a:pPr algn="ctr"/>
            <a:r>
              <a:rPr lang="en-US" sz="1800" dirty="0"/>
              <a:t>Cell Counting</a:t>
            </a:r>
          </a:p>
          <a:p>
            <a:pPr algn="ctr"/>
            <a:r>
              <a:rPr lang="en-US" sz="1800" dirty="0"/>
              <a:t>Network</a:t>
            </a:r>
          </a:p>
        </p:txBody>
      </p:sp>
      <p:pic>
        <p:nvPicPr>
          <p:cNvPr id="27" name="Picture 26" descr="Hot air balloons in the sky&#10;&#10;Description automatically generated">
            <a:extLst>
              <a:ext uri="{FF2B5EF4-FFF2-40B4-BE49-F238E27FC236}">
                <a16:creationId xmlns:a16="http://schemas.microsoft.com/office/drawing/2014/main" id="{4EF3E962-73A5-2846-BFD2-E2097E2C629E}"/>
              </a:ext>
            </a:extLst>
          </p:cNvPr>
          <p:cNvPicPr>
            <a:picLocks noChangeAspect="1"/>
          </p:cNvPicPr>
          <p:nvPr/>
        </p:nvPicPr>
        <p:blipFill>
          <a:blip r:embed="rId3"/>
          <a:stretch>
            <a:fillRect/>
          </a:stretch>
        </p:blipFill>
        <p:spPr>
          <a:xfrm>
            <a:off x="418392" y="2485559"/>
            <a:ext cx="3289163" cy="2343528"/>
          </a:xfrm>
          <a:prstGeom prst="rect">
            <a:avLst/>
          </a:prstGeom>
        </p:spPr>
      </p:pic>
      <p:cxnSp>
        <p:nvCxnSpPr>
          <p:cNvPr id="6" name="Straight Arrow Connector 5">
            <a:extLst>
              <a:ext uri="{FF2B5EF4-FFF2-40B4-BE49-F238E27FC236}">
                <a16:creationId xmlns:a16="http://schemas.microsoft.com/office/drawing/2014/main" id="{E63FE6A7-3F59-4443-B131-ECE1B9295C87}"/>
              </a:ext>
            </a:extLst>
          </p:cNvPr>
          <p:cNvCxnSpPr>
            <a:stCxn id="27" idx="3"/>
            <a:endCxn id="20" idx="1"/>
          </p:cNvCxnSpPr>
          <p:nvPr/>
        </p:nvCxnSpPr>
        <p:spPr>
          <a:xfrm flipV="1">
            <a:off x="3707555" y="1923466"/>
            <a:ext cx="1351138" cy="1733857"/>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98D66000-6077-2749-A0FB-394E47AA8554}"/>
              </a:ext>
            </a:extLst>
          </p:cNvPr>
          <p:cNvCxnSpPr>
            <a:cxnSpLocks/>
            <a:stCxn id="27" idx="3"/>
            <a:endCxn id="28" idx="1"/>
          </p:cNvCxnSpPr>
          <p:nvPr/>
        </p:nvCxnSpPr>
        <p:spPr>
          <a:xfrm>
            <a:off x="3707555" y="3657323"/>
            <a:ext cx="1351138" cy="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F0D76E85-9A15-1E4C-8188-F5EBDC4300B0}"/>
              </a:ext>
            </a:extLst>
          </p:cNvPr>
          <p:cNvCxnSpPr>
            <a:cxnSpLocks/>
            <a:stCxn id="27" idx="3"/>
            <a:endCxn id="31" idx="1"/>
          </p:cNvCxnSpPr>
          <p:nvPr/>
        </p:nvCxnSpPr>
        <p:spPr>
          <a:xfrm>
            <a:off x="3707555" y="3657323"/>
            <a:ext cx="1351138" cy="1763557"/>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918C6105-9419-5F4C-B977-2D933DD2D147}"/>
              </a:ext>
            </a:extLst>
          </p:cNvPr>
          <p:cNvPicPr>
            <a:picLocks noChangeAspect="1"/>
          </p:cNvPicPr>
          <p:nvPr/>
        </p:nvPicPr>
        <p:blipFill>
          <a:blip r:embed="rId4"/>
          <a:stretch>
            <a:fillRect/>
          </a:stretch>
        </p:blipFill>
        <p:spPr>
          <a:xfrm>
            <a:off x="6313865" y="2077882"/>
            <a:ext cx="491873" cy="491873"/>
          </a:xfrm>
          <a:prstGeom prst="rect">
            <a:avLst/>
          </a:prstGeom>
        </p:spPr>
      </p:pic>
      <p:pic>
        <p:nvPicPr>
          <p:cNvPr id="36" name="Picture 35">
            <a:extLst>
              <a:ext uri="{FF2B5EF4-FFF2-40B4-BE49-F238E27FC236}">
                <a16:creationId xmlns:a16="http://schemas.microsoft.com/office/drawing/2014/main" id="{F6AF5734-916A-FA49-A5F4-4343977144DA}"/>
              </a:ext>
            </a:extLst>
          </p:cNvPr>
          <p:cNvPicPr>
            <a:picLocks noChangeAspect="1"/>
          </p:cNvPicPr>
          <p:nvPr/>
        </p:nvPicPr>
        <p:blipFill>
          <a:blip r:embed="rId4"/>
          <a:stretch>
            <a:fillRect/>
          </a:stretch>
        </p:blipFill>
        <p:spPr>
          <a:xfrm>
            <a:off x="6331069" y="3792952"/>
            <a:ext cx="491873" cy="491873"/>
          </a:xfrm>
          <a:prstGeom prst="rect">
            <a:avLst/>
          </a:prstGeom>
        </p:spPr>
      </p:pic>
      <p:pic>
        <p:nvPicPr>
          <p:cNvPr id="37" name="Picture 36">
            <a:extLst>
              <a:ext uri="{FF2B5EF4-FFF2-40B4-BE49-F238E27FC236}">
                <a16:creationId xmlns:a16="http://schemas.microsoft.com/office/drawing/2014/main" id="{88C30293-7C6D-684E-BD79-2CBB5A3BBEFC}"/>
              </a:ext>
            </a:extLst>
          </p:cNvPr>
          <p:cNvPicPr>
            <a:picLocks noChangeAspect="1"/>
          </p:cNvPicPr>
          <p:nvPr/>
        </p:nvPicPr>
        <p:blipFill>
          <a:blip r:embed="rId4"/>
          <a:stretch>
            <a:fillRect/>
          </a:stretch>
        </p:blipFill>
        <p:spPr>
          <a:xfrm>
            <a:off x="6416512" y="5538570"/>
            <a:ext cx="491873" cy="491873"/>
          </a:xfrm>
          <a:prstGeom prst="rect">
            <a:avLst/>
          </a:prstGeom>
        </p:spPr>
      </p:pic>
      <p:sp>
        <p:nvSpPr>
          <p:cNvPr id="13" name="TextBox 12">
            <a:extLst>
              <a:ext uri="{FF2B5EF4-FFF2-40B4-BE49-F238E27FC236}">
                <a16:creationId xmlns:a16="http://schemas.microsoft.com/office/drawing/2014/main" id="{08CA645E-7B44-5846-BA49-364ADA3E70CE}"/>
              </a:ext>
            </a:extLst>
          </p:cNvPr>
          <p:cNvSpPr txBox="1"/>
          <p:nvPr/>
        </p:nvSpPr>
        <p:spPr>
          <a:xfrm>
            <a:off x="418392" y="1011233"/>
            <a:ext cx="9290044" cy="369332"/>
          </a:xfrm>
          <a:prstGeom prst="rect">
            <a:avLst/>
          </a:prstGeom>
          <a:noFill/>
        </p:spPr>
        <p:txBody>
          <a:bodyPr wrap="none" lIns="0" tIns="0" rIns="0" bIns="0" rtlCol="0">
            <a:spAutoFit/>
          </a:bodyPr>
          <a:lstStyle/>
          <a:p>
            <a:pPr indent="-182880">
              <a:buFont typeface="Arial" charset="0"/>
              <a:buChar char="•"/>
            </a:pPr>
            <a:r>
              <a:rPr lang="en-US" sz="2400" dirty="0"/>
              <a:t>Existing counting networks won’t work for objects from another category</a:t>
            </a:r>
          </a:p>
        </p:txBody>
      </p:sp>
      <p:cxnSp>
        <p:nvCxnSpPr>
          <p:cNvPr id="38" name="Straight Arrow Connector 37">
            <a:extLst>
              <a:ext uri="{FF2B5EF4-FFF2-40B4-BE49-F238E27FC236}">
                <a16:creationId xmlns:a16="http://schemas.microsoft.com/office/drawing/2014/main" id="{C0F670ED-C9FB-634C-9BBD-9B9BA27E3E17}"/>
              </a:ext>
            </a:extLst>
          </p:cNvPr>
          <p:cNvCxnSpPr>
            <a:cxnSpLocks/>
          </p:cNvCxnSpPr>
          <p:nvPr/>
        </p:nvCxnSpPr>
        <p:spPr>
          <a:xfrm>
            <a:off x="6564746" y="1923466"/>
            <a:ext cx="1233390" cy="1497"/>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1599344D-C48D-3E42-B7B6-2211FCBE4293}"/>
              </a:ext>
            </a:extLst>
          </p:cNvPr>
          <p:cNvCxnSpPr>
            <a:cxnSpLocks/>
          </p:cNvCxnSpPr>
          <p:nvPr/>
        </p:nvCxnSpPr>
        <p:spPr>
          <a:xfrm>
            <a:off x="6564746" y="3657323"/>
            <a:ext cx="1233390" cy="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622FEBA5-604E-E841-BAE3-A58161A31D87}"/>
              </a:ext>
            </a:extLst>
          </p:cNvPr>
          <p:cNvCxnSpPr>
            <a:cxnSpLocks/>
          </p:cNvCxnSpPr>
          <p:nvPr/>
        </p:nvCxnSpPr>
        <p:spPr>
          <a:xfrm flipV="1">
            <a:off x="6564746" y="5420880"/>
            <a:ext cx="1233390" cy="1"/>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F8707C6E-412B-CA47-84CC-6B81D6DA46BB}"/>
              </a:ext>
            </a:extLst>
          </p:cNvPr>
          <p:cNvPicPr>
            <a:picLocks noChangeAspect="1"/>
          </p:cNvPicPr>
          <p:nvPr/>
        </p:nvPicPr>
        <p:blipFill>
          <a:blip r:embed="rId5"/>
          <a:stretch>
            <a:fillRect/>
          </a:stretch>
        </p:blipFill>
        <p:spPr>
          <a:xfrm>
            <a:off x="7383743" y="1358028"/>
            <a:ext cx="2725155" cy="1085804"/>
          </a:xfrm>
          <a:prstGeom prst="rect">
            <a:avLst/>
          </a:prstGeom>
        </p:spPr>
      </p:pic>
      <p:pic>
        <p:nvPicPr>
          <p:cNvPr id="21" name="Picture 20">
            <a:extLst>
              <a:ext uri="{FF2B5EF4-FFF2-40B4-BE49-F238E27FC236}">
                <a16:creationId xmlns:a16="http://schemas.microsoft.com/office/drawing/2014/main" id="{8C651EDE-C2EF-8042-BFA1-49AC24007730}"/>
              </a:ext>
            </a:extLst>
          </p:cNvPr>
          <p:cNvPicPr>
            <a:picLocks noChangeAspect="1"/>
          </p:cNvPicPr>
          <p:nvPr/>
        </p:nvPicPr>
        <p:blipFill>
          <a:blip r:embed="rId5"/>
          <a:stretch>
            <a:fillRect/>
          </a:stretch>
        </p:blipFill>
        <p:spPr>
          <a:xfrm>
            <a:off x="7383743" y="3191388"/>
            <a:ext cx="2725155" cy="1085804"/>
          </a:xfrm>
          <a:prstGeom prst="rect">
            <a:avLst/>
          </a:prstGeom>
        </p:spPr>
      </p:pic>
      <p:pic>
        <p:nvPicPr>
          <p:cNvPr id="22" name="Picture 21">
            <a:extLst>
              <a:ext uri="{FF2B5EF4-FFF2-40B4-BE49-F238E27FC236}">
                <a16:creationId xmlns:a16="http://schemas.microsoft.com/office/drawing/2014/main" id="{E50EE36C-C07C-F04C-A56E-00F9735AFDD2}"/>
              </a:ext>
            </a:extLst>
          </p:cNvPr>
          <p:cNvPicPr>
            <a:picLocks noChangeAspect="1"/>
          </p:cNvPicPr>
          <p:nvPr/>
        </p:nvPicPr>
        <p:blipFill>
          <a:blip r:embed="rId5"/>
          <a:stretch>
            <a:fillRect/>
          </a:stretch>
        </p:blipFill>
        <p:spPr>
          <a:xfrm>
            <a:off x="7383742" y="4877978"/>
            <a:ext cx="2725155" cy="1085804"/>
          </a:xfrm>
          <a:prstGeom prst="rect">
            <a:avLst/>
          </a:prstGeom>
        </p:spPr>
      </p:pic>
    </p:spTree>
    <p:extLst>
      <p:ext uri="{BB962C8B-B14F-4D97-AF65-F5344CB8AC3E}">
        <p14:creationId xmlns:p14="http://schemas.microsoft.com/office/powerpoint/2010/main" val="27147589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CD251B-780B-BB49-9A33-37F20331F367}"/>
              </a:ext>
            </a:extLst>
          </p:cNvPr>
          <p:cNvSpPr>
            <a:spLocks noGrp="1"/>
          </p:cNvSpPr>
          <p:nvPr>
            <p:ph type="sldNum" sz="quarter" idx="12"/>
          </p:nvPr>
        </p:nvSpPr>
        <p:spPr/>
        <p:txBody>
          <a:bodyPr/>
          <a:lstStyle/>
          <a:p>
            <a:fld id="{1C61D857-B0CF-F041-8A1E-44C76D59D89D}" type="slidenum">
              <a:rPr lang="en-US" smtClean="0"/>
              <a:pPr/>
              <a:t>50</a:t>
            </a:fld>
            <a:endParaRPr lang="en-US" dirty="0"/>
          </a:p>
        </p:txBody>
      </p:sp>
      <p:sp>
        <p:nvSpPr>
          <p:cNvPr id="4" name="Title 3">
            <a:extLst>
              <a:ext uri="{FF2B5EF4-FFF2-40B4-BE49-F238E27FC236}">
                <a16:creationId xmlns:a16="http://schemas.microsoft.com/office/drawing/2014/main" id="{9D57BFC8-13BD-B24F-9518-D9C360CF7E84}"/>
              </a:ext>
            </a:extLst>
          </p:cNvPr>
          <p:cNvSpPr>
            <a:spLocks noGrp="1"/>
          </p:cNvSpPr>
          <p:nvPr>
            <p:ph type="title"/>
          </p:nvPr>
        </p:nvSpPr>
        <p:spPr/>
        <p:txBody>
          <a:bodyPr/>
          <a:lstStyle/>
          <a:p>
            <a:r>
              <a:rPr lang="en-US" dirty="0"/>
              <a:t>Under and Over Counting statistics</a:t>
            </a:r>
          </a:p>
        </p:txBody>
      </p:sp>
      <p:pic>
        <p:nvPicPr>
          <p:cNvPr id="5" name="Picture 4">
            <a:extLst>
              <a:ext uri="{FF2B5EF4-FFF2-40B4-BE49-F238E27FC236}">
                <a16:creationId xmlns:a16="http://schemas.microsoft.com/office/drawing/2014/main" id="{C2467095-B511-9C46-A18C-610CEBBAE8DC}"/>
              </a:ext>
            </a:extLst>
          </p:cNvPr>
          <p:cNvPicPr>
            <a:picLocks noChangeAspect="1"/>
          </p:cNvPicPr>
          <p:nvPr/>
        </p:nvPicPr>
        <p:blipFill>
          <a:blip r:embed="rId2"/>
          <a:stretch>
            <a:fillRect/>
          </a:stretch>
        </p:blipFill>
        <p:spPr>
          <a:xfrm>
            <a:off x="1881664" y="1304780"/>
            <a:ext cx="7137075" cy="5146206"/>
          </a:xfrm>
          <a:prstGeom prst="rect">
            <a:avLst/>
          </a:prstGeom>
        </p:spPr>
      </p:pic>
      <p:grpSp>
        <p:nvGrpSpPr>
          <p:cNvPr id="12" name="Group 11">
            <a:extLst>
              <a:ext uri="{FF2B5EF4-FFF2-40B4-BE49-F238E27FC236}">
                <a16:creationId xmlns:a16="http://schemas.microsoft.com/office/drawing/2014/main" id="{2E2E434F-EA3C-D94B-A710-CF649E013109}"/>
              </a:ext>
            </a:extLst>
          </p:cNvPr>
          <p:cNvGrpSpPr/>
          <p:nvPr/>
        </p:nvGrpSpPr>
        <p:grpSpPr>
          <a:xfrm>
            <a:off x="3845490" y="1396652"/>
            <a:ext cx="4460033" cy="3291840"/>
            <a:chOff x="3845490" y="1396652"/>
            <a:chExt cx="4460033" cy="3291840"/>
          </a:xfrm>
        </p:grpSpPr>
        <p:cxnSp>
          <p:nvCxnSpPr>
            <p:cNvPr id="8" name="Straight Connector 7">
              <a:extLst>
                <a:ext uri="{FF2B5EF4-FFF2-40B4-BE49-F238E27FC236}">
                  <a16:creationId xmlns:a16="http://schemas.microsoft.com/office/drawing/2014/main" id="{29C9BCFC-CA5E-364A-9F18-6A1528BC4237}"/>
                </a:ext>
              </a:extLst>
            </p:cNvPr>
            <p:cNvCxnSpPr/>
            <p:nvPr/>
          </p:nvCxnSpPr>
          <p:spPr>
            <a:xfrm flipV="1">
              <a:off x="3845490" y="1396652"/>
              <a:ext cx="3291840" cy="3291840"/>
            </a:xfrm>
            <a:prstGeom prst="line">
              <a:avLst/>
            </a:prstGeom>
            <a:ln w="28575">
              <a:solidFill>
                <a:srgbClr val="00B050"/>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AF10520-4A5C-A54B-9155-036A0F312881}"/>
                </a:ext>
              </a:extLst>
            </p:cNvPr>
            <p:cNvSpPr txBox="1"/>
            <p:nvPr/>
          </p:nvSpPr>
          <p:spPr>
            <a:xfrm>
              <a:off x="6835120" y="3152001"/>
              <a:ext cx="1470403" cy="276999"/>
            </a:xfrm>
            <a:prstGeom prst="rect">
              <a:avLst/>
            </a:prstGeom>
            <a:noFill/>
          </p:spPr>
          <p:txBody>
            <a:bodyPr wrap="none" lIns="0" tIns="0" rIns="0" bIns="0" rtlCol="0">
              <a:spAutoFit/>
            </a:bodyPr>
            <a:lstStyle/>
            <a:p>
              <a:r>
                <a:rPr lang="en-US" sz="1800" dirty="0">
                  <a:highlight>
                    <a:srgbClr val="FFFF00"/>
                  </a:highlight>
                </a:rPr>
                <a:t>Under-counting</a:t>
              </a:r>
            </a:p>
          </p:txBody>
        </p:sp>
        <p:sp>
          <p:nvSpPr>
            <p:cNvPr id="10" name="TextBox 9">
              <a:extLst>
                <a:ext uri="{FF2B5EF4-FFF2-40B4-BE49-F238E27FC236}">
                  <a16:creationId xmlns:a16="http://schemas.microsoft.com/office/drawing/2014/main" id="{A08B0252-66A7-D742-8861-2A7A52575A51}"/>
                </a:ext>
              </a:extLst>
            </p:cNvPr>
            <p:cNvSpPr txBox="1"/>
            <p:nvPr/>
          </p:nvSpPr>
          <p:spPr>
            <a:xfrm>
              <a:off x="3851113" y="1904064"/>
              <a:ext cx="1333507" cy="276999"/>
            </a:xfrm>
            <a:prstGeom prst="rect">
              <a:avLst/>
            </a:prstGeom>
            <a:noFill/>
          </p:spPr>
          <p:txBody>
            <a:bodyPr wrap="none" lIns="0" tIns="0" rIns="0" bIns="0" rtlCol="0">
              <a:spAutoFit/>
            </a:bodyPr>
            <a:lstStyle/>
            <a:p>
              <a:r>
                <a:rPr lang="en-US" sz="1800" dirty="0">
                  <a:highlight>
                    <a:srgbClr val="FFFF00"/>
                  </a:highlight>
                </a:rPr>
                <a:t>Over-counting</a:t>
              </a:r>
            </a:p>
          </p:txBody>
        </p:sp>
      </p:grpSp>
    </p:spTree>
    <p:extLst>
      <p:ext uri="{BB962C8B-B14F-4D97-AF65-F5344CB8AC3E}">
        <p14:creationId xmlns:p14="http://schemas.microsoft.com/office/powerpoint/2010/main" val="71231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29C092-103D-774D-BAA3-EC58C4E9CF89}"/>
              </a:ext>
            </a:extLst>
          </p:cNvPr>
          <p:cNvPicPr>
            <a:picLocks noChangeAspect="1"/>
          </p:cNvPicPr>
          <p:nvPr/>
        </p:nvPicPr>
        <p:blipFill>
          <a:blip r:embed="rId2"/>
          <a:stretch>
            <a:fillRect/>
          </a:stretch>
        </p:blipFill>
        <p:spPr>
          <a:xfrm>
            <a:off x="2350218" y="1350280"/>
            <a:ext cx="6406076" cy="5221137"/>
          </a:xfrm>
          <a:prstGeom prst="rect">
            <a:avLst/>
          </a:prstGeom>
        </p:spPr>
      </p:pic>
      <p:sp>
        <p:nvSpPr>
          <p:cNvPr id="3" name="Slide Number Placeholder 2">
            <a:extLst>
              <a:ext uri="{FF2B5EF4-FFF2-40B4-BE49-F238E27FC236}">
                <a16:creationId xmlns:a16="http://schemas.microsoft.com/office/drawing/2014/main" id="{84CD251B-780B-BB49-9A33-37F20331F367}"/>
              </a:ext>
            </a:extLst>
          </p:cNvPr>
          <p:cNvSpPr>
            <a:spLocks noGrp="1"/>
          </p:cNvSpPr>
          <p:nvPr>
            <p:ph type="sldNum" sz="quarter" idx="12"/>
          </p:nvPr>
        </p:nvSpPr>
        <p:spPr/>
        <p:txBody>
          <a:bodyPr/>
          <a:lstStyle/>
          <a:p>
            <a:fld id="{1C61D857-B0CF-F041-8A1E-44C76D59D89D}" type="slidenum">
              <a:rPr lang="en-US" smtClean="0"/>
              <a:pPr/>
              <a:t>51</a:t>
            </a:fld>
            <a:endParaRPr lang="en-US" dirty="0"/>
          </a:p>
        </p:txBody>
      </p:sp>
      <p:sp>
        <p:nvSpPr>
          <p:cNvPr id="4" name="Title 3">
            <a:extLst>
              <a:ext uri="{FF2B5EF4-FFF2-40B4-BE49-F238E27FC236}">
                <a16:creationId xmlns:a16="http://schemas.microsoft.com/office/drawing/2014/main" id="{9D57BFC8-13BD-B24F-9518-D9C360CF7E84}"/>
              </a:ext>
            </a:extLst>
          </p:cNvPr>
          <p:cNvSpPr>
            <a:spLocks noGrp="1"/>
          </p:cNvSpPr>
          <p:nvPr>
            <p:ph type="title"/>
          </p:nvPr>
        </p:nvSpPr>
        <p:spPr/>
        <p:txBody>
          <a:bodyPr/>
          <a:lstStyle/>
          <a:p>
            <a:r>
              <a:rPr lang="en-US" dirty="0"/>
              <a:t>Under and Over Counting statistics – Log scale</a:t>
            </a:r>
          </a:p>
        </p:txBody>
      </p:sp>
      <p:grpSp>
        <p:nvGrpSpPr>
          <p:cNvPr id="12" name="Group 11">
            <a:extLst>
              <a:ext uri="{FF2B5EF4-FFF2-40B4-BE49-F238E27FC236}">
                <a16:creationId xmlns:a16="http://schemas.microsoft.com/office/drawing/2014/main" id="{2E2E434F-EA3C-D94B-A710-CF649E013109}"/>
              </a:ext>
            </a:extLst>
          </p:cNvPr>
          <p:cNvGrpSpPr/>
          <p:nvPr/>
        </p:nvGrpSpPr>
        <p:grpSpPr>
          <a:xfrm>
            <a:off x="5211740" y="1816282"/>
            <a:ext cx="3349815" cy="2056508"/>
            <a:chOff x="5211740" y="1816282"/>
            <a:chExt cx="3349815" cy="2056508"/>
          </a:xfrm>
        </p:grpSpPr>
        <p:sp>
          <p:nvSpPr>
            <p:cNvPr id="9" name="TextBox 8">
              <a:extLst>
                <a:ext uri="{FF2B5EF4-FFF2-40B4-BE49-F238E27FC236}">
                  <a16:creationId xmlns:a16="http://schemas.microsoft.com/office/drawing/2014/main" id="{FAF10520-4A5C-A54B-9155-036A0F312881}"/>
                </a:ext>
              </a:extLst>
            </p:cNvPr>
            <p:cNvSpPr txBox="1"/>
            <p:nvPr/>
          </p:nvSpPr>
          <p:spPr>
            <a:xfrm>
              <a:off x="7091152" y="3595791"/>
              <a:ext cx="1470403" cy="276999"/>
            </a:xfrm>
            <a:prstGeom prst="rect">
              <a:avLst/>
            </a:prstGeom>
            <a:noFill/>
          </p:spPr>
          <p:txBody>
            <a:bodyPr wrap="none" lIns="0" tIns="0" rIns="0" bIns="0" rtlCol="0">
              <a:spAutoFit/>
            </a:bodyPr>
            <a:lstStyle/>
            <a:p>
              <a:r>
                <a:rPr lang="en-US" sz="1800" dirty="0">
                  <a:highlight>
                    <a:srgbClr val="FFFF00"/>
                  </a:highlight>
                </a:rPr>
                <a:t>Under-counting</a:t>
              </a:r>
            </a:p>
          </p:txBody>
        </p:sp>
        <p:sp>
          <p:nvSpPr>
            <p:cNvPr id="10" name="TextBox 9">
              <a:extLst>
                <a:ext uri="{FF2B5EF4-FFF2-40B4-BE49-F238E27FC236}">
                  <a16:creationId xmlns:a16="http://schemas.microsoft.com/office/drawing/2014/main" id="{A08B0252-66A7-D742-8861-2A7A52575A51}"/>
                </a:ext>
              </a:extLst>
            </p:cNvPr>
            <p:cNvSpPr txBox="1"/>
            <p:nvPr/>
          </p:nvSpPr>
          <p:spPr>
            <a:xfrm>
              <a:off x="5211740" y="1816282"/>
              <a:ext cx="1333507" cy="276999"/>
            </a:xfrm>
            <a:prstGeom prst="rect">
              <a:avLst/>
            </a:prstGeom>
            <a:noFill/>
          </p:spPr>
          <p:txBody>
            <a:bodyPr wrap="none" lIns="0" tIns="0" rIns="0" bIns="0" rtlCol="0">
              <a:spAutoFit/>
            </a:bodyPr>
            <a:lstStyle/>
            <a:p>
              <a:r>
                <a:rPr lang="en-US" sz="1800" dirty="0">
                  <a:highlight>
                    <a:srgbClr val="FFFF00"/>
                  </a:highlight>
                </a:rPr>
                <a:t>Over-counting</a:t>
              </a:r>
            </a:p>
          </p:txBody>
        </p:sp>
      </p:grpSp>
    </p:spTree>
    <p:extLst>
      <p:ext uri="{BB962C8B-B14F-4D97-AF65-F5344CB8AC3E}">
        <p14:creationId xmlns:p14="http://schemas.microsoft.com/office/powerpoint/2010/main" val="2097273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C2BF9BA-6C5D-4445-9F42-5AA41F4FBE55}"/>
              </a:ext>
            </a:extLst>
          </p:cNvPr>
          <p:cNvSpPr>
            <a:spLocks noGrp="1"/>
          </p:cNvSpPr>
          <p:nvPr>
            <p:ph type="sldNum" sz="quarter" idx="12"/>
          </p:nvPr>
        </p:nvSpPr>
        <p:spPr/>
        <p:txBody>
          <a:bodyPr/>
          <a:lstStyle/>
          <a:p>
            <a:fld id="{1C61D857-B0CF-F041-8A1E-44C76D59D89D}" type="slidenum">
              <a:rPr lang="en-US" smtClean="0"/>
              <a:pPr/>
              <a:t>52</a:t>
            </a:fld>
            <a:endParaRPr lang="en-US" dirty="0"/>
          </a:p>
        </p:txBody>
      </p:sp>
      <p:sp>
        <p:nvSpPr>
          <p:cNvPr id="4" name="Title 3">
            <a:extLst>
              <a:ext uri="{FF2B5EF4-FFF2-40B4-BE49-F238E27FC236}">
                <a16:creationId xmlns:a16="http://schemas.microsoft.com/office/drawing/2014/main" id="{B5662225-89DC-CE45-B975-AFC4AD6F112F}"/>
              </a:ext>
            </a:extLst>
          </p:cNvPr>
          <p:cNvSpPr>
            <a:spLocks noGrp="1"/>
          </p:cNvSpPr>
          <p:nvPr>
            <p:ph type="title"/>
          </p:nvPr>
        </p:nvSpPr>
        <p:spPr/>
        <p:txBody>
          <a:bodyPr/>
          <a:lstStyle/>
          <a:p>
            <a:r>
              <a:rPr lang="en-US" dirty="0"/>
              <a:t>Summary</a:t>
            </a:r>
          </a:p>
        </p:txBody>
      </p:sp>
      <p:pic>
        <p:nvPicPr>
          <p:cNvPr id="5" name="Picture 4">
            <a:extLst>
              <a:ext uri="{FF2B5EF4-FFF2-40B4-BE49-F238E27FC236}">
                <a16:creationId xmlns:a16="http://schemas.microsoft.com/office/drawing/2014/main" id="{3372DE71-EE6B-4E4B-9F32-89860FB5DF5E}"/>
              </a:ext>
            </a:extLst>
          </p:cNvPr>
          <p:cNvPicPr>
            <a:picLocks noChangeAspect="1"/>
          </p:cNvPicPr>
          <p:nvPr/>
        </p:nvPicPr>
        <p:blipFill>
          <a:blip r:embed="rId2"/>
          <a:stretch>
            <a:fillRect/>
          </a:stretch>
        </p:blipFill>
        <p:spPr>
          <a:xfrm>
            <a:off x="6005867" y="225663"/>
            <a:ext cx="5699240" cy="2284557"/>
          </a:xfrm>
          <a:prstGeom prst="rect">
            <a:avLst/>
          </a:prstGeom>
        </p:spPr>
      </p:pic>
      <p:sp>
        <p:nvSpPr>
          <p:cNvPr id="6" name="TextBox 5">
            <a:extLst>
              <a:ext uri="{FF2B5EF4-FFF2-40B4-BE49-F238E27FC236}">
                <a16:creationId xmlns:a16="http://schemas.microsoft.com/office/drawing/2014/main" id="{79AF5176-80C2-084E-84E9-2DE1B13A83AD}"/>
              </a:ext>
            </a:extLst>
          </p:cNvPr>
          <p:cNvSpPr txBox="1"/>
          <p:nvPr/>
        </p:nvSpPr>
        <p:spPr>
          <a:xfrm>
            <a:off x="643738" y="1367942"/>
            <a:ext cx="4916795" cy="369332"/>
          </a:xfrm>
          <a:prstGeom prst="rect">
            <a:avLst/>
          </a:prstGeom>
          <a:noFill/>
        </p:spPr>
        <p:txBody>
          <a:bodyPr wrap="none" lIns="0" tIns="0" rIns="0" bIns="0" rtlCol="0">
            <a:spAutoFit/>
          </a:bodyPr>
          <a:lstStyle/>
          <a:p>
            <a:pPr indent="-182880">
              <a:buFont typeface="Arial" charset="0"/>
              <a:buChar char="•"/>
            </a:pPr>
            <a:r>
              <a:rPr lang="en-US" sz="2400" dirty="0"/>
              <a:t>A novel method for few-shot counting</a:t>
            </a:r>
          </a:p>
        </p:txBody>
      </p:sp>
      <p:sp>
        <p:nvSpPr>
          <p:cNvPr id="7" name="TextBox 6">
            <a:extLst>
              <a:ext uri="{FF2B5EF4-FFF2-40B4-BE49-F238E27FC236}">
                <a16:creationId xmlns:a16="http://schemas.microsoft.com/office/drawing/2014/main" id="{4B147570-69DE-7345-8A7B-1060B5C412ED}"/>
              </a:ext>
            </a:extLst>
          </p:cNvPr>
          <p:cNvSpPr txBox="1"/>
          <p:nvPr/>
        </p:nvSpPr>
        <p:spPr>
          <a:xfrm>
            <a:off x="643737" y="3244334"/>
            <a:ext cx="5079917" cy="369332"/>
          </a:xfrm>
          <a:prstGeom prst="rect">
            <a:avLst/>
          </a:prstGeom>
          <a:noFill/>
        </p:spPr>
        <p:txBody>
          <a:bodyPr wrap="none" lIns="0" tIns="0" rIns="0" bIns="0" rtlCol="0">
            <a:spAutoFit/>
          </a:bodyPr>
          <a:lstStyle/>
          <a:p>
            <a:pPr indent="-182880">
              <a:buFont typeface="Arial" charset="0"/>
              <a:buChar char="•"/>
            </a:pPr>
            <a:r>
              <a:rPr lang="en-US" dirty="0"/>
              <a:t>A large-scale dataset </a:t>
            </a:r>
            <a:r>
              <a:rPr lang="en-US" sz="2400" dirty="0"/>
              <a:t>few-shot counting</a:t>
            </a:r>
          </a:p>
        </p:txBody>
      </p:sp>
      <p:sp>
        <p:nvSpPr>
          <p:cNvPr id="8" name="TextBox 7">
            <a:extLst>
              <a:ext uri="{FF2B5EF4-FFF2-40B4-BE49-F238E27FC236}">
                <a16:creationId xmlns:a16="http://schemas.microsoft.com/office/drawing/2014/main" id="{521EE8D5-64CE-7F4A-8C69-FE2BBF0FC3CC}"/>
              </a:ext>
            </a:extLst>
          </p:cNvPr>
          <p:cNvSpPr txBox="1"/>
          <p:nvPr/>
        </p:nvSpPr>
        <p:spPr>
          <a:xfrm>
            <a:off x="643737" y="5120726"/>
            <a:ext cx="8007898" cy="369332"/>
          </a:xfrm>
          <a:prstGeom prst="rect">
            <a:avLst/>
          </a:prstGeom>
          <a:noFill/>
        </p:spPr>
        <p:txBody>
          <a:bodyPr wrap="none" lIns="0" tIns="0" rIns="0" bIns="0" rtlCol="0">
            <a:spAutoFit/>
          </a:bodyPr>
          <a:lstStyle/>
          <a:p>
            <a:pPr indent="-182880">
              <a:buFont typeface="Arial" charset="0"/>
              <a:buChar char="•"/>
            </a:pPr>
            <a:r>
              <a:rPr lang="en-US" dirty="0"/>
              <a:t>Code, data, pretrained model: </a:t>
            </a:r>
            <a:r>
              <a:rPr lang="en-US" dirty="0">
                <a:hlinkClick r:id="rId3"/>
              </a:rPr>
              <a:t>https://tinyurl.com/learn2count</a:t>
            </a:r>
            <a:endParaRPr lang="en-US" dirty="0"/>
          </a:p>
        </p:txBody>
      </p:sp>
      <p:grpSp>
        <p:nvGrpSpPr>
          <p:cNvPr id="9" name="Group 8">
            <a:extLst>
              <a:ext uri="{FF2B5EF4-FFF2-40B4-BE49-F238E27FC236}">
                <a16:creationId xmlns:a16="http://schemas.microsoft.com/office/drawing/2014/main" id="{C8E94BD8-11A2-2646-8090-46FA23BF7C49}"/>
              </a:ext>
            </a:extLst>
          </p:cNvPr>
          <p:cNvGrpSpPr/>
          <p:nvPr/>
        </p:nvGrpSpPr>
        <p:grpSpPr>
          <a:xfrm>
            <a:off x="7345189" y="2933670"/>
            <a:ext cx="3331063" cy="1758633"/>
            <a:chOff x="4054475" y="981075"/>
            <a:chExt cx="7150101" cy="4618038"/>
          </a:xfrm>
        </p:grpSpPr>
        <p:pic>
          <p:nvPicPr>
            <p:cNvPr id="10" name="Picture 9">
              <a:extLst>
                <a:ext uri="{FF2B5EF4-FFF2-40B4-BE49-F238E27FC236}">
                  <a16:creationId xmlns:a16="http://schemas.microsoft.com/office/drawing/2014/main" id="{14520630-DA24-934E-B022-A37FCD576D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54475" y="981075"/>
              <a:ext cx="1535113" cy="1536700"/>
            </a:xfrm>
            <a:prstGeom prst="rect">
              <a:avLst/>
            </a:prstGeom>
          </p:spPr>
        </p:pic>
        <p:pic>
          <p:nvPicPr>
            <p:cNvPr id="11" name="Picture 10">
              <a:extLst>
                <a:ext uri="{FF2B5EF4-FFF2-40B4-BE49-F238E27FC236}">
                  <a16:creationId xmlns:a16="http://schemas.microsoft.com/office/drawing/2014/main" id="{933F7998-6AEB-1D46-8D66-39459A463F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54475" y="2573338"/>
              <a:ext cx="1535113" cy="1433513"/>
            </a:xfrm>
            <a:prstGeom prst="rect">
              <a:avLst/>
            </a:prstGeom>
          </p:spPr>
        </p:pic>
        <p:pic>
          <p:nvPicPr>
            <p:cNvPr id="12" name="Picture 11" descr="A person standing in a store&#10;&#10;Description automatically generated with low confidence">
              <a:extLst>
                <a:ext uri="{FF2B5EF4-FFF2-40B4-BE49-F238E27FC236}">
                  <a16:creationId xmlns:a16="http://schemas.microsoft.com/office/drawing/2014/main" id="{DD191704-74F8-F141-AFCD-03B91CBD28F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54475" y="4064000"/>
              <a:ext cx="1535113" cy="1535113"/>
            </a:xfrm>
            <a:prstGeom prst="rect">
              <a:avLst/>
            </a:prstGeom>
          </p:spPr>
        </p:pic>
        <p:pic>
          <p:nvPicPr>
            <p:cNvPr id="13" name="Picture 12">
              <a:extLst>
                <a:ext uri="{FF2B5EF4-FFF2-40B4-BE49-F238E27FC236}">
                  <a16:creationId xmlns:a16="http://schemas.microsoft.com/office/drawing/2014/main" id="{34E81BFF-9037-D949-9AAB-524AD426E89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45150" y="981075"/>
              <a:ext cx="2751138" cy="2751138"/>
            </a:xfrm>
            <a:prstGeom prst="rect">
              <a:avLst/>
            </a:prstGeom>
          </p:spPr>
        </p:pic>
        <p:pic>
          <p:nvPicPr>
            <p:cNvPr id="14" name="Picture 13">
              <a:extLst>
                <a:ext uri="{FF2B5EF4-FFF2-40B4-BE49-F238E27FC236}">
                  <a16:creationId xmlns:a16="http://schemas.microsoft.com/office/drawing/2014/main" id="{D63169B6-5118-B748-866B-FF142CCB80F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453438" y="981075"/>
              <a:ext cx="2751138" cy="2751138"/>
            </a:xfrm>
            <a:prstGeom prst="rect">
              <a:avLst/>
            </a:prstGeom>
          </p:spPr>
        </p:pic>
        <p:pic>
          <p:nvPicPr>
            <p:cNvPr id="15" name="Picture 14">
              <a:extLst>
                <a:ext uri="{FF2B5EF4-FFF2-40B4-BE49-F238E27FC236}">
                  <a16:creationId xmlns:a16="http://schemas.microsoft.com/office/drawing/2014/main" id="{61ABE565-1599-744B-8341-4DF26068E24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645150" y="3787775"/>
              <a:ext cx="1819275" cy="1809750"/>
            </a:xfrm>
            <a:prstGeom prst="rect">
              <a:avLst/>
            </a:prstGeom>
          </p:spPr>
        </p:pic>
        <p:pic>
          <p:nvPicPr>
            <p:cNvPr id="16" name="Picture 15" descr="Scatter chart&#10;&#10;Description automatically generated">
              <a:extLst>
                <a:ext uri="{FF2B5EF4-FFF2-40B4-BE49-F238E27FC236}">
                  <a16:creationId xmlns:a16="http://schemas.microsoft.com/office/drawing/2014/main" id="{59371870-0D49-A348-B6DD-867E2553961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21575" y="3787775"/>
              <a:ext cx="1809750" cy="1809750"/>
            </a:xfrm>
            <a:prstGeom prst="rect">
              <a:avLst/>
            </a:prstGeom>
          </p:spPr>
        </p:pic>
        <p:pic>
          <p:nvPicPr>
            <p:cNvPr id="17" name="Picture 16">
              <a:extLst>
                <a:ext uri="{FF2B5EF4-FFF2-40B4-BE49-F238E27FC236}">
                  <a16:creationId xmlns:a16="http://schemas.microsoft.com/office/drawing/2014/main" id="{4A34E36E-0A8D-5D40-8970-180483AC954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386888" y="3787775"/>
              <a:ext cx="1817688" cy="1809750"/>
            </a:xfrm>
            <a:prstGeom prst="rect">
              <a:avLst/>
            </a:prstGeom>
          </p:spPr>
        </p:pic>
      </p:grpSp>
    </p:spTree>
    <p:extLst>
      <p:ext uri="{BB962C8B-B14F-4D97-AF65-F5344CB8AC3E}">
        <p14:creationId xmlns:p14="http://schemas.microsoft.com/office/powerpoint/2010/main" val="2132638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02BFF5-3754-8A42-BD16-87D902F300C5}"/>
              </a:ext>
            </a:extLst>
          </p:cNvPr>
          <p:cNvSpPr>
            <a:spLocks noGrp="1"/>
          </p:cNvSpPr>
          <p:nvPr>
            <p:ph type="sldNum" sz="quarter" idx="12"/>
          </p:nvPr>
        </p:nvSpPr>
        <p:spPr/>
        <p:txBody>
          <a:bodyPr/>
          <a:lstStyle/>
          <a:p>
            <a:fld id="{1C61D857-B0CF-F041-8A1E-44C76D59D89D}" type="slidenum">
              <a:rPr lang="en-US" smtClean="0"/>
              <a:pPr/>
              <a:t>6</a:t>
            </a:fld>
            <a:endParaRPr lang="en-US" dirty="0"/>
          </a:p>
        </p:txBody>
      </p:sp>
      <p:sp>
        <p:nvSpPr>
          <p:cNvPr id="4" name="Title 3">
            <a:extLst>
              <a:ext uri="{FF2B5EF4-FFF2-40B4-BE49-F238E27FC236}">
                <a16:creationId xmlns:a16="http://schemas.microsoft.com/office/drawing/2014/main" id="{DFC6BCAE-A22D-6845-85AD-15483014DA49}"/>
              </a:ext>
            </a:extLst>
          </p:cNvPr>
          <p:cNvSpPr>
            <a:spLocks noGrp="1"/>
          </p:cNvSpPr>
          <p:nvPr>
            <p:ph type="title"/>
          </p:nvPr>
        </p:nvSpPr>
        <p:spPr/>
        <p:txBody>
          <a:bodyPr>
            <a:normAutofit fontScale="90000"/>
          </a:bodyPr>
          <a:lstStyle/>
          <a:p>
            <a:r>
              <a:rPr lang="en-US" dirty="0"/>
              <a:t>We can’t afford to train a network every category</a:t>
            </a:r>
          </a:p>
        </p:txBody>
      </p:sp>
      <p:grpSp>
        <p:nvGrpSpPr>
          <p:cNvPr id="2" name="Group 1">
            <a:extLst>
              <a:ext uri="{FF2B5EF4-FFF2-40B4-BE49-F238E27FC236}">
                <a16:creationId xmlns:a16="http://schemas.microsoft.com/office/drawing/2014/main" id="{F3B857E5-2F07-3244-9A10-BC116E218AD0}"/>
              </a:ext>
            </a:extLst>
          </p:cNvPr>
          <p:cNvGrpSpPr/>
          <p:nvPr/>
        </p:nvGrpSpPr>
        <p:grpSpPr>
          <a:xfrm>
            <a:off x="1692306" y="1134706"/>
            <a:ext cx="8464982" cy="1580514"/>
            <a:chOff x="1692306" y="1134706"/>
            <a:chExt cx="8464982" cy="1580514"/>
          </a:xfrm>
        </p:grpSpPr>
        <p:pic>
          <p:nvPicPr>
            <p:cNvPr id="5" name="Picture 4" descr="A group of people standing in front of a crowd&#10;&#10;Description automatically generated">
              <a:extLst>
                <a:ext uri="{FF2B5EF4-FFF2-40B4-BE49-F238E27FC236}">
                  <a16:creationId xmlns:a16="http://schemas.microsoft.com/office/drawing/2014/main" id="{C80CE6F8-4A2D-344C-88D3-238EA8C8F6A5}"/>
                </a:ext>
              </a:extLst>
            </p:cNvPr>
            <p:cNvPicPr>
              <a:picLocks noChangeAspect="1"/>
            </p:cNvPicPr>
            <p:nvPr/>
          </p:nvPicPr>
          <p:blipFill>
            <a:blip r:embed="rId3"/>
            <a:stretch>
              <a:fillRect/>
            </a:stretch>
          </p:blipFill>
          <p:spPr>
            <a:xfrm>
              <a:off x="1692306" y="1143905"/>
              <a:ext cx="2356973" cy="1571315"/>
            </a:xfrm>
            <a:prstGeom prst="rect">
              <a:avLst/>
            </a:prstGeom>
          </p:spPr>
        </p:pic>
        <p:pic>
          <p:nvPicPr>
            <p:cNvPr id="15" name="Picture 14" descr="A flat screen tv sitting on top of a television&#10;&#10;Description automatically generated">
              <a:extLst>
                <a:ext uri="{FF2B5EF4-FFF2-40B4-BE49-F238E27FC236}">
                  <a16:creationId xmlns:a16="http://schemas.microsoft.com/office/drawing/2014/main" id="{CEC45A51-1336-AF43-8E40-D3CFC49BC555}"/>
                </a:ext>
              </a:extLst>
            </p:cNvPr>
            <p:cNvPicPr>
              <a:picLocks noChangeAspect="1"/>
            </p:cNvPicPr>
            <p:nvPr/>
          </p:nvPicPr>
          <p:blipFill rotWithShape="1">
            <a:blip r:embed="rId4"/>
            <a:srcRect l="12380" t="15467" r="9742" b="14969"/>
            <a:stretch/>
          </p:blipFill>
          <p:spPr>
            <a:xfrm>
              <a:off x="7798136" y="1134706"/>
              <a:ext cx="2359152" cy="1580514"/>
            </a:xfrm>
            <a:prstGeom prst="rect">
              <a:avLst/>
            </a:prstGeom>
          </p:spPr>
        </p:pic>
        <p:sp>
          <p:nvSpPr>
            <p:cNvPr id="20" name="TextBox 19">
              <a:extLst>
                <a:ext uri="{FF2B5EF4-FFF2-40B4-BE49-F238E27FC236}">
                  <a16:creationId xmlns:a16="http://schemas.microsoft.com/office/drawing/2014/main" id="{A8652BD4-E5EF-9149-AB9C-442ED56D7B63}"/>
                </a:ext>
              </a:extLst>
            </p:cNvPr>
            <p:cNvSpPr txBox="1"/>
            <p:nvPr/>
          </p:nvSpPr>
          <p:spPr>
            <a:xfrm>
              <a:off x="5058693" y="1646467"/>
              <a:ext cx="1506053" cy="553998"/>
            </a:xfrm>
            <a:prstGeom prst="rect">
              <a:avLst/>
            </a:prstGeom>
            <a:noFill/>
            <a:ln w="19050">
              <a:solidFill>
                <a:schemeClr val="tx1">
                  <a:lumMod val="65000"/>
                  <a:lumOff val="35000"/>
                </a:schemeClr>
              </a:solidFill>
            </a:ln>
          </p:spPr>
          <p:txBody>
            <a:bodyPr wrap="none" lIns="0" tIns="0" rIns="0" bIns="0" rtlCol="0">
              <a:spAutoFit/>
            </a:bodyPr>
            <a:lstStyle/>
            <a:p>
              <a:pPr algn="ctr"/>
              <a:r>
                <a:rPr lang="en-US" sz="1800" dirty="0"/>
                <a:t>Crowd Counting</a:t>
              </a:r>
            </a:p>
            <a:p>
              <a:pPr algn="ctr"/>
              <a:r>
                <a:rPr lang="en-US" sz="1800" dirty="0"/>
                <a:t>Network</a:t>
              </a:r>
            </a:p>
          </p:txBody>
        </p:sp>
        <p:cxnSp>
          <p:nvCxnSpPr>
            <p:cNvPr id="22" name="Straight Arrow Connector 21">
              <a:extLst>
                <a:ext uri="{FF2B5EF4-FFF2-40B4-BE49-F238E27FC236}">
                  <a16:creationId xmlns:a16="http://schemas.microsoft.com/office/drawing/2014/main" id="{38F55017-E3AB-8F41-9D09-4C29B59E5DC2}"/>
                </a:ext>
              </a:extLst>
            </p:cNvPr>
            <p:cNvCxnSpPr>
              <a:stCxn id="5" idx="3"/>
              <a:endCxn id="20" idx="1"/>
            </p:cNvCxnSpPr>
            <p:nvPr/>
          </p:nvCxnSpPr>
          <p:spPr>
            <a:xfrm flipV="1">
              <a:off x="4049279" y="1923466"/>
              <a:ext cx="1009414" cy="6097"/>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02A4E229-3263-CA4A-A67F-36C12666D7E8}"/>
                </a:ext>
              </a:extLst>
            </p:cNvPr>
            <p:cNvCxnSpPr>
              <a:cxnSpLocks/>
              <a:stCxn id="20" idx="3"/>
              <a:endCxn id="15" idx="1"/>
            </p:cNvCxnSpPr>
            <p:nvPr/>
          </p:nvCxnSpPr>
          <p:spPr>
            <a:xfrm>
              <a:off x="6564746" y="1923466"/>
              <a:ext cx="1233390" cy="1497"/>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grpSp>
      <p:graphicFrame>
        <p:nvGraphicFramePr>
          <p:cNvPr id="21" name="Table 20">
            <a:extLst>
              <a:ext uri="{FF2B5EF4-FFF2-40B4-BE49-F238E27FC236}">
                <a16:creationId xmlns:a16="http://schemas.microsoft.com/office/drawing/2014/main" id="{BF3D0AD4-6266-D246-9EB1-560EF5717B0E}"/>
              </a:ext>
            </a:extLst>
          </p:cNvPr>
          <p:cNvGraphicFramePr>
            <a:graphicFrameLocks noGrp="1"/>
          </p:cNvGraphicFramePr>
          <p:nvPr>
            <p:extLst>
              <p:ext uri="{D42A27DB-BD31-4B8C-83A1-F6EECF244321}">
                <p14:modId xmlns:p14="http://schemas.microsoft.com/office/powerpoint/2010/main" val="302564366"/>
              </p:ext>
            </p:extLst>
          </p:nvPr>
        </p:nvGraphicFramePr>
        <p:xfrm>
          <a:off x="3851190" y="3233705"/>
          <a:ext cx="4112451" cy="2358616"/>
        </p:xfrm>
        <a:graphic>
          <a:graphicData uri="http://schemas.openxmlformats.org/drawingml/2006/table">
            <a:tbl>
              <a:tblPr firstRow="1" bandRow="1">
                <a:tableStyleId>{5C22544A-7EE6-4342-B048-85BDC9FD1C3A}</a:tableStyleId>
              </a:tblPr>
              <a:tblGrid>
                <a:gridCol w="1961960">
                  <a:extLst>
                    <a:ext uri="{9D8B030D-6E8A-4147-A177-3AD203B41FA5}">
                      <a16:colId xmlns:a16="http://schemas.microsoft.com/office/drawing/2014/main" val="44970956"/>
                    </a:ext>
                  </a:extLst>
                </a:gridCol>
                <a:gridCol w="1032891">
                  <a:extLst>
                    <a:ext uri="{9D8B030D-6E8A-4147-A177-3AD203B41FA5}">
                      <a16:colId xmlns:a16="http://schemas.microsoft.com/office/drawing/2014/main" val="2907561248"/>
                    </a:ext>
                  </a:extLst>
                </a:gridCol>
                <a:gridCol w="1117600">
                  <a:extLst>
                    <a:ext uri="{9D8B030D-6E8A-4147-A177-3AD203B41FA5}">
                      <a16:colId xmlns:a16="http://schemas.microsoft.com/office/drawing/2014/main" val="357690032"/>
                    </a:ext>
                  </a:extLst>
                </a:gridCol>
              </a:tblGrid>
              <a:tr h="541054">
                <a:tc>
                  <a:txBody>
                    <a:bodyPr/>
                    <a:lstStyle/>
                    <a:p>
                      <a:r>
                        <a:rPr lang="en-US" sz="1600" b="1" dirty="0">
                          <a:effectLst/>
                        </a:rPr>
                        <a:t>Name</a:t>
                      </a:r>
                    </a:p>
                  </a:txBody>
                  <a:tcPr marL="123825" marR="123825" marT="57150" marB="57150" anchor="ctr"/>
                </a:tc>
                <a:tc>
                  <a:txBody>
                    <a:bodyPr/>
                    <a:lstStyle/>
                    <a:p>
                      <a:r>
                        <a:rPr lang="en-US" sz="1600" b="1" dirty="0">
                          <a:effectLst/>
                        </a:rPr>
                        <a:t># images</a:t>
                      </a:r>
                    </a:p>
                  </a:txBody>
                  <a:tcPr marL="123825" marR="123825" marT="57150" marB="57150" anchor="ctr"/>
                </a:tc>
                <a:tc>
                  <a:txBody>
                    <a:bodyPr/>
                    <a:lstStyle/>
                    <a:p>
                      <a:r>
                        <a:rPr lang="en-US" sz="1600" b="1" dirty="0">
                          <a:effectLst/>
                        </a:rPr>
                        <a:t># People</a:t>
                      </a:r>
                    </a:p>
                  </a:txBody>
                  <a:tcPr marL="123825" marR="123825" marT="57150" marB="57150" anchor="ctr"/>
                </a:tc>
                <a:extLst>
                  <a:ext uri="{0D108BD9-81ED-4DB2-BD59-A6C34878D82A}">
                    <a16:rowId xmlns:a16="http://schemas.microsoft.com/office/drawing/2014/main" val="2371320724"/>
                  </a:ext>
                </a:extLst>
              </a:tr>
              <a:tr h="353281">
                <a:tc>
                  <a:txBody>
                    <a:bodyPr/>
                    <a:lstStyle/>
                    <a:p>
                      <a:r>
                        <a:rPr lang="en-US" sz="1600" dirty="0">
                          <a:effectLst/>
                        </a:rPr>
                        <a:t>NWPU-Crowd</a:t>
                      </a:r>
                    </a:p>
                  </a:txBody>
                  <a:tcPr marL="123825" marR="123825" marT="57150" marB="57150" anchor="ctr"/>
                </a:tc>
                <a:tc>
                  <a:txBody>
                    <a:bodyPr/>
                    <a:lstStyle/>
                    <a:p>
                      <a:pPr algn="r"/>
                      <a:r>
                        <a:rPr lang="en-US" sz="1600" dirty="0">
                          <a:effectLst/>
                        </a:rPr>
                        <a:t>5,109</a:t>
                      </a:r>
                    </a:p>
                  </a:txBody>
                  <a:tcPr marL="123825" marR="123825" marT="57150" marB="57150" anchor="ctr"/>
                </a:tc>
                <a:tc>
                  <a:txBody>
                    <a:bodyPr/>
                    <a:lstStyle/>
                    <a:p>
                      <a:pPr algn="r"/>
                      <a:r>
                        <a:rPr lang="en-US" sz="1600">
                          <a:effectLst/>
                        </a:rPr>
                        <a:t>2,133,238</a:t>
                      </a:r>
                    </a:p>
                  </a:txBody>
                  <a:tcPr marL="123825" marR="123825" marT="57150" marB="57150" anchor="ctr"/>
                </a:tc>
                <a:extLst>
                  <a:ext uri="{0D108BD9-81ED-4DB2-BD59-A6C34878D82A}">
                    <a16:rowId xmlns:a16="http://schemas.microsoft.com/office/drawing/2014/main" val="2828708351"/>
                  </a:ext>
                </a:extLst>
              </a:tr>
              <a:tr h="324233">
                <a:tc>
                  <a:txBody>
                    <a:bodyPr/>
                    <a:lstStyle/>
                    <a:p>
                      <a:r>
                        <a:rPr lang="en-US" sz="1600">
                          <a:effectLst/>
                        </a:rPr>
                        <a:t>JHU-CROWD</a:t>
                      </a:r>
                    </a:p>
                  </a:txBody>
                  <a:tcPr marL="123825" marR="123825" marT="57150" marB="57150" anchor="ctr"/>
                </a:tc>
                <a:tc>
                  <a:txBody>
                    <a:bodyPr/>
                    <a:lstStyle/>
                    <a:p>
                      <a:pPr algn="r"/>
                      <a:r>
                        <a:rPr lang="en-US" sz="1600" dirty="0">
                          <a:effectLst/>
                        </a:rPr>
                        <a:t>4,250</a:t>
                      </a:r>
                    </a:p>
                  </a:txBody>
                  <a:tcPr marL="123825" marR="123825" marT="57150" marB="57150" anchor="ctr"/>
                </a:tc>
                <a:tc>
                  <a:txBody>
                    <a:bodyPr/>
                    <a:lstStyle/>
                    <a:p>
                      <a:pPr algn="r"/>
                      <a:r>
                        <a:rPr lang="en-US" sz="1600" dirty="0">
                          <a:effectLst/>
                        </a:rPr>
                        <a:t>1,114,785</a:t>
                      </a:r>
                    </a:p>
                  </a:txBody>
                  <a:tcPr marL="123825" marR="123825" marT="57150" marB="57150" anchor="ctr"/>
                </a:tc>
                <a:extLst>
                  <a:ext uri="{0D108BD9-81ED-4DB2-BD59-A6C34878D82A}">
                    <a16:rowId xmlns:a16="http://schemas.microsoft.com/office/drawing/2014/main" val="1534119994"/>
                  </a:ext>
                </a:extLst>
              </a:tr>
              <a:tr h="324233">
                <a:tc>
                  <a:txBody>
                    <a:bodyPr/>
                    <a:lstStyle/>
                    <a:p>
                      <a:r>
                        <a:rPr lang="en-US" sz="1600">
                          <a:effectLst/>
                        </a:rPr>
                        <a:t>UCF-QNRF</a:t>
                      </a:r>
                    </a:p>
                  </a:txBody>
                  <a:tcPr marL="123825" marR="123825" marT="57150" marB="57150" anchor="ctr"/>
                </a:tc>
                <a:tc>
                  <a:txBody>
                    <a:bodyPr/>
                    <a:lstStyle/>
                    <a:p>
                      <a:pPr algn="r"/>
                      <a:r>
                        <a:rPr lang="en-US" sz="1600" dirty="0">
                          <a:effectLst/>
                        </a:rPr>
                        <a:t>1,535</a:t>
                      </a:r>
                    </a:p>
                  </a:txBody>
                  <a:tcPr marL="123825" marR="123825" marT="57150" marB="57150" anchor="ctr"/>
                </a:tc>
                <a:tc>
                  <a:txBody>
                    <a:bodyPr/>
                    <a:lstStyle/>
                    <a:p>
                      <a:pPr algn="r"/>
                      <a:r>
                        <a:rPr lang="en-US" sz="1600" dirty="0">
                          <a:effectLst/>
                        </a:rPr>
                        <a:t>1,251,642</a:t>
                      </a:r>
                    </a:p>
                  </a:txBody>
                  <a:tcPr marL="123825" marR="123825" marT="57150" marB="57150" anchor="ctr"/>
                </a:tc>
                <a:extLst>
                  <a:ext uri="{0D108BD9-81ED-4DB2-BD59-A6C34878D82A}">
                    <a16:rowId xmlns:a16="http://schemas.microsoft.com/office/drawing/2014/main" val="1537764276"/>
                  </a:ext>
                </a:extLst>
              </a:tr>
              <a:tr h="324233">
                <a:tc>
                  <a:txBody>
                    <a:bodyPr/>
                    <a:lstStyle/>
                    <a:p>
                      <a:r>
                        <a:rPr lang="en-US" sz="1600">
                          <a:effectLst/>
                        </a:rPr>
                        <a:t>ShanghaiTech Part A</a:t>
                      </a:r>
                    </a:p>
                  </a:txBody>
                  <a:tcPr marL="123825" marR="123825" marT="57150" marB="57150" anchor="ctr"/>
                </a:tc>
                <a:tc>
                  <a:txBody>
                    <a:bodyPr/>
                    <a:lstStyle/>
                    <a:p>
                      <a:pPr algn="r"/>
                      <a:r>
                        <a:rPr lang="en-US" sz="1600" dirty="0">
                          <a:effectLst/>
                        </a:rPr>
                        <a:t>482</a:t>
                      </a:r>
                    </a:p>
                  </a:txBody>
                  <a:tcPr marL="123825" marR="123825" marT="57150" marB="57150" anchor="ctr"/>
                </a:tc>
                <a:tc>
                  <a:txBody>
                    <a:bodyPr/>
                    <a:lstStyle/>
                    <a:p>
                      <a:pPr algn="r"/>
                      <a:r>
                        <a:rPr lang="en-US" sz="1600">
                          <a:effectLst/>
                        </a:rPr>
                        <a:t>241,677</a:t>
                      </a:r>
                    </a:p>
                  </a:txBody>
                  <a:tcPr marL="123825" marR="123825" marT="57150" marB="57150" anchor="ctr"/>
                </a:tc>
                <a:extLst>
                  <a:ext uri="{0D108BD9-81ED-4DB2-BD59-A6C34878D82A}">
                    <a16:rowId xmlns:a16="http://schemas.microsoft.com/office/drawing/2014/main" val="3146955678"/>
                  </a:ext>
                </a:extLst>
              </a:tr>
              <a:tr h="385002">
                <a:tc>
                  <a:txBody>
                    <a:bodyPr/>
                    <a:lstStyle/>
                    <a:p>
                      <a:r>
                        <a:rPr lang="en-US" sz="1600">
                          <a:effectLst/>
                        </a:rPr>
                        <a:t>UCF_CC_50</a:t>
                      </a:r>
                    </a:p>
                  </a:txBody>
                  <a:tcPr marL="123825" marR="123825" marT="57150" marB="57150" anchor="ctr"/>
                </a:tc>
                <a:tc>
                  <a:txBody>
                    <a:bodyPr/>
                    <a:lstStyle/>
                    <a:p>
                      <a:pPr algn="r"/>
                      <a:r>
                        <a:rPr lang="en-US" sz="1600" dirty="0">
                          <a:effectLst/>
                        </a:rPr>
                        <a:t>50</a:t>
                      </a:r>
                    </a:p>
                  </a:txBody>
                  <a:tcPr marL="123825" marR="123825" marT="57150" marB="57150" anchor="ctr"/>
                </a:tc>
                <a:tc>
                  <a:txBody>
                    <a:bodyPr/>
                    <a:lstStyle/>
                    <a:p>
                      <a:pPr algn="r"/>
                      <a:r>
                        <a:rPr lang="en-US" sz="1600" dirty="0">
                          <a:effectLst/>
                        </a:rPr>
                        <a:t>63,974</a:t>
                      </a:r>
                    </a:p>
                  </a:txBody>
                  <a:tcPr marL="123825" marR="123825" marT="57150" marB="57150" anchor="ctr"/>
                </a:tc>
                <a:extLst>
                  <a:ext uri="{0D108BD9-81ED-4DB2-BD59-A6C34878D82A}">
                    <a16:rowId xmlns:a16="http://schemas.microsoft.com/office/drawing/2014/main" val="2304510929"/>
                  </a:ext>
                </a:extLst>
              </a:tr>
            </a:tbl>
          </a:graphicData>
        </a:graphic>
      </p:graphicFrame>
    </p:spTree>
    <p:extLst>
      <p:ext uri="{BB962C8B-B14F-4D97-AF65-F5344CB8AC3E}">
        <p14:creationId xmlns:p14="http://schemas.microsoft.com/office/powerpoint/2010/main" val="22647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0FF6326-5EE2-FE4F-A83F-3DDBFF40473A}"/>
              </a:ext>
            </a:extLst>
          </p:cNvPr>
          <p:cNvGrpSpPr/>
          <p:nvPr/>
        </p:nvGrpSpPr>
        <p:grpSpPr>
          <a:xfrm>
            <a:off x="3840338" y="1646467"/>
            <a:ext cx="4211493" cy="4051412"/>
            <a:chOff x="3840338" y="1646467"/>
            <a:chExt cx="4211493" cy="4051412"/>
          </a:xfrm>
        </p:grpSpPr>
        <p:sp>
          <p:nvSpPr>
            <p:cNvPr id="21" name="TextBox 20">
              <a:extLst>
                <a:ext uri="{FF2B5EF4-FFF2-40B4-BE49-F238E27FC236}">
                  <a16:creationId xmlns:a16="http://schemas.microsoft.com/office/drawing/2014/main" id="{2B9EF77D-89E7-0641-A784-BCE5C487924B}"/>
                </a:ext>
              </a:extLst>
            </p:cNvPr>
            <p:cNvSpPr txBox="1"/>
            <p:nvPr/>
          </p:nvSpPr>
          <p:spPr>
            <a:xfrm>
              <a:off x="5058693" y="1646467"/>
              <a:ext cx="1506053" cy="553998"/>
            </a:xfrm>
            <a:prstGeom prst="rect">
              <a:avLst/>
            </a:prstGeom>
            <a:noFill/>
            <a:ln w="19050">
              <a:solidFill>
                <a:schemeClr val="tx1">
                  <a:lumMod val="65000"/>
                  <a:lumOff val="35000"/>
                </a:schemeClr>
              </a:solidFill>
            </a:ln>
          </p:spPr>
          <p:txBody>
            <a:bodyPr wrap="none" lIns="0" tIns="0" rIns="0" bIns="0" rtlCol="0">
              <a:spAutoFit/>
            </a:bodyPr>
            <a:lstStyle/>
            <a:p>
              <a:pPr algn="ctr"/>
              <a:r>
                <a:rPr lang="en-US" sz="1800" dirty="0"/>
                <a:t>Crowd Counting</a:t>
              </a:r>
            </a:p>
            <a:p>
              <a:pPr algn="ctr"/>
              <a:r>
                <a:rPr lang="en-US" sz="1800" dirty="0"/>
                <a:t>Network</a:t>
              </a:r>
            </a:p>
          </p:txBody>
        </p:sp>
        <p:cxnSp>
          <p:nvCxnSpPr>
            <p:cNvPr id="23" name="Straight Arrow Connector 22">
              <a:extLst>
                <a:ext uri="{FF2B5EF4-FFF2-40B4-BE49-F238E27FC236}">
                  <a16:creationId xmlns:a16="http://schemas.microsoft.com/office/drawing/2014/main" id="{F4170E31-0FF6-4144-B536-7B375B5C3140}"/>
                </a:ext>
              </a:extLst>
            </p:cNvPr>
            <p:cNvCxnSpPr>
              <a:endCxn id="21" idx="1"/>
            </p:cNvCxnSpPr>
            <p:nvPr/>
          </p:nvCxnSpPr>
          <p:spPr>
            <a:xfrm flipV="1">
              <a:off x="4049279" y="1923466"/>
              <a:ext cx="1009414" cy="6097"/>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40E9ADBD-4485-1545-8029-5E055E7939EC}"/>
                </a:ext>
              </a:extLst>
            </p:cNvPr>
            <p:cNvCxnSpPr>
              <a:cxnSpLocks/>
              <a:stCxn id="21" idx="3"/>
            </p:cNvCxnSpPr>
            <p:nvPr/>
          </p:nvCxnSpPr>
          <p:spPr>
            <a:xfrm>
              <a:off x="6564746" y="1923466"/>
              <a:ext cx="1233390" cy="1497"/>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A2D0E2D1-A54D-234A-A9EC-93A04EAFEA3D}"/>
                </a:ext>
              </a:extLst>
            </p:cNvPr>
            <p:cNvSpPr txBox="1"/>
            <p:nvPr/>
          </p:nvSpPr>
          <p:spPr>
            <a:xfrm>
              <a:off x="5058693" y="3380324"/>
              <a:ext cx="1506053" cy="553998"/>
            </a:xfrm>
            <a:prstGeom prst="rect">
              <a:avLst/>
            </a:prstGeom>
            <a:noFill/>
            <a:ln w="19050">
              <a:solidFill>
                <a:schemeClr val="tx1">
                  <a:lumMod val="65000"/>
                  <a:lumOff val="35000"/>
                </a:schemeClr>
              </a:solidFill>
            </a:ln>
          </p:spPr>
          <p:txBody>
            <a:bodyPr wrap="square" lIns="0" tIns="0" rIns="0" bIns="0" rtlCol="0">
              <a:spAutoFit/>
            </a:bodyPr>
            <a:lstStyle/>
            <a:p>
              <a:pPr algn="ctr"/>
              <a:r>
                <a:rPr lang="en-US" sz="1800" dirty="0"/>
                <a:t>Car Counting</a:t>
              </a:r>
            </a:p>
            <a:p>
              <a:pPr algn="ctr"/>
              <a:r>
                <a:rPr lang="en-US" sz="1800" dirty="0"/>
                <a:t>Network</a:t>
              </a:r>
            </a:p>
          </p:txBody>
        </p:sp>
        <p:cxnSp>
          <p:nvCxnSpPr>
            <p:cNvPr id="27" name="Straight Arrow Connector 26">
              <a:extLst>
                <a:ext uri="{FF2B5EF4-FFF2-40B4-BE49-F238E27FC236}">
                  <a16:creationId xmlns:a16="http://schemas.microsoft.com/office/drawing/2014/main" id="{64479CDF-59AB-2A42-A910-39987FDA495F}"/>
                </a:ext>
              </a:extLst>
            </p:cNvPr>
            <p:cNvCxnSpPr>
              <a:cxnSpLocks/>
              <a:endCxn id="26" idx="1"/>
            </p:cNvCxnSpPr>
            <p:nvPr/>
          </p:nvCxnSpPr>
          <p:spPr>
            <a:xfrm>
              <a:off x="4049279" y="3657323"/>
              <a:ext cx="1009414" cy="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CAB8DB65-E026-EC4A-9405-674928EB2BEC}"/>
                </a:ext>
              </a:extLst>
            </p:cNvPr>
            <p:cNvCxnSpPr>
              <a:cxnSpLocks/>
              <a:stCxn id="26" idx="3"/>
            </p:cNvCxnSpPr>
            <p:nvPr/>
          </p:nvCxnSpPr>
          <p:spPr>
            <a:xfrm>
              <a:off x="6564746" y="3657323"/>
              <a:ext cx="1233390" cy="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43B92446-04A2-254A-82E1-2416CABFD87F}"/>
                </a:ext>
              </a:extLst>
            </p:cNvPr>
            <p:cNvSpPr txBox="1"/>
            <p:nvPr/>
          </p:nvSpPr>
          <p:spPr>
            <a:xfrm>
              <a:off x="5058693" y="5143881"/>
              <a:ext cx="1506053" cy="553998"/>
            </a:xfrm>
            <a:prstGeom prst="rect">
              <a:avLst/>
            </a:prstGeom>
            <a:noFill/>
            <a:ln w="19050">
              <a:solidFill>
                <a:schemeClr val="tx1">
                  <a:lumMod val="65000"/>
                  <a:lumOff val="35000"/>
                </a:schemeClr>
              </a:solidFill>
            </a:ln>
          </p:spPr>
          <p:txBody>
            <a:bodyPr wrap="square" lIns="0" tIns="0" rIns="0" bIns="0" rtlCol="0">
              <a:spAutoFit/>
            </a:bodyPr>
            <a:lstStyle/>
            <a:p>
              <a:pPr algn="ctr"/>
              <a:r>
                <a:rPr lang="en-US" sz="1800" dirty="0"/>
                <a:t>Cell Counting</a:t>
              </a:r>
            </a:p>
            <a:p>
              <a:pPr algn="ctr"/>
              <a:r>
                <a:rPr lang="en-US" sz="1800" dirty="0"/>
                <a:t>Network</a:t>
              </a:r>
            </a:p>
          </p:txBody>
        </p:sp>
        <p:cxnSp>
          <p:nvCxnSpPr>
            <p:cNvPr id="35" name="Straight Arrow Connector 34">
              <a:extLst>
                <a:ext uri="{FF2B5EF4-FFF2-40B4-BE49-F238E27FC236}">
                  <a16:creationId xmlns:a16="http://schemas.microsoft.com/office/drawing/2014/main" id="{BD8CEB71-5345-E041-BAF3-5268A2736387}"/>
                </a:ext>
              </a:extLst>
            </p:cNvPr>
            <p:cNvCxnSpPr>
              <a:cxnSpLocks/>
              <a:endCxn id="34" idx="1"/>
            </p:cNvCxnSpPr>
            <p:nvPr/>
          </p:nvCxnSpPr>
          <p:spPr>
            <a:xfrm>
              <a:off x="3840338" y="5419475"/>
              <a:ext cx="1218355" cy="1405"/>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367449CC-1CE4-D948-9936-627DE1AB3208}"/>
                </a:ext>
              </a:extLst>
            </p:cNvPr>
            <p:cNvCxnSpPr>
              <a:cxnSpLocks/>
              <a:stCxn id="34" idx="3"/>
            </p:cNvCxnSpPr>
            <p:nvPr/>
          </p:nvCxnSpPr>
          <p:spPr>
            <a:xfrm flipV="1">
              <a:off x="6564746" y="5419475"/>
              <a:ext cx="1487085" cy="1405"/>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3" name="Slide Number Placeholder 2">
            <a:extLst>
              <a:ext uri="{FF2B5EF4-FFF2-40B4-BE49-F238E27FC236}">
                <a16:creationId xmlns:a16="http://schemas.microsoft.com/office/drawing/2014/main" id="{F602BFF5-3754-8A42-BD16-87D902F300C5}"/>
              </a:ext>
            </a:extLst>
          </p:cNvPr>
          <p:cNvSpPr>
            <a:spLocks noGrp="1"/>
          </p:cNvSpPr>
          <p:nvPr>
            <p:ph type="sldNum" sz="quarter" idx="12"/>
          </p:nvPr>
        </p:nvSpPr>
        <p:spPr/>
        <p:txBody>
          <a:bodyPr/>
          <a:lstStyle/>
          <a:p>
            <a:fld id="{1C61D857-B0CF-F041-8A1E-44C76D59D89D}" type="slidenum">
              <a:rPr lang="en-US" smtClean="0"/>
              <a:pPr/>
              <a:t>7</a:t>
            </a:fld>
            <a:endParaRPr lang="en-US" dirty="0"/>
          </a:p>
        </p:txBody>
      </p:sp>
      <p:sp>
        <p:nvSpPr>
          <p:cNvPr id="4" name="Title 3">
            <a:extLst>
              <a:ext uri="{FF2B5EF4-FFF2-40B4-BE49-F238E27FC236}">
                <a16:creationId xmlns:a16="http://schemas.microsoft.com/office/drawing/2014/main" id="{DFC6BCAE-A22D-6845-85AD-15483014DA49}"/>
              </a:ext>
            </a:extLst>
          </p:cNvPr>
          <p:cNvSpPr>
            <a:spLocks noGrp="1"/>
          </p:cNvSpPr>
          <p:nvPr>
            <p:ph type="title"/>
          </p:nvPr>
        </p:nvSpPr>
        <p:spPr/>
        <p:txBody>
          <a:bodyPr/>
          <a:lstStyle/>
          <a:p>
            <a:r>
              <a:rPr lang="en-US" dirty="0"/>
              <a:t>Objective of Our Work</a:t>
            </a:r>
          </a:p>
        </p:txBody>
      </p:sp>
      <p:pic>
        <p:nvPicPr>
          <p:cNvPr id="5" name="Picture 4" descr="A group of people standing in front of a crowd&#10;&#10;Description automatically generated">
            <a:extLst>
              <a:ext uri="{FF2B5EF4-FFF2-40B4-BE49-F238E27FC236}">
                <a16:creationId xmlns:a16="http://schemas.microsoft.com/office/drawing/2014/main" id="{C80CE6F8-4A2D-344C-88D3-238EA8C8F6A5}"/>
              </a:ext>
            </a:extLst>
          </p:cNvPr>
          <p:cNvPicPr>
            <a:picLocks noChangeAspect="1"/>
          </p:cNvPicPr>
          <p:nvPr/>
        </p:nvPicPr>
        <p:blipFill>
          <a:blip r:embed="rId3"/>
          <a:stretch>
            <a:fillRect/>
          </a:stretch>
        </p:blipFill>
        <p:spPr>
          <a:xfrm>
            <a:off x="1692306" y="1143905"/>
            <a:ext cx="2356973" cy="1571315"/>
          </a:xfrm>
          <a:prstGeom prst="rect">
            <a:avLst/>
          </a:prstGeom>
        </p:spPr>
      </p:pic>
      <p:pic>
        <p:nvPicPr>
          <p:cNvPr id="15" name="Picture 14" descr="A flat screen tv sitting on top of a television&#10;&#10;Description automatically generated">
            <a:extLst>
              <a:ext uri="{FF2B5EF4-FFF2-40B4-BE49-F238E27FC236}">
                <a16:creationId xmlns:a16="http://schemas.microsoft.com/office/drawing/2014/main" id="{CEC45A51-1336-AF43-8E40-D3CFC49BC555}"/>
              </a:ext>
            </a:extLst>
          </p:cNvPr>
          <p:cNvPicPr>
            <a:picLocks noChangeAspect="1"/>
          </p:cNvPicPr>
          <p:nvPr/>
        </p:nvPicPr>
        <p:blipFill rotWithShape="1">
          <a:blip r:embed="rId4"/>
          <a:srcRect l="12380" t="15467" r="9742" b="14969"/>
          <a:stretch/>
        </p:blipFill>
        <p:spPr>
          <a:xfrm>
            <a:off x="7798136" y="1134706"/>
            <a:ext cx="2359152" cy="1580514"/>
          </a:xfrm>
          <a:prstGeom prst="rect">
            <a:avLst/>
          </a:prstGeom>
        </p:spPr>
      </p:pic>
      <p:pic>
        <p:nvPicPr>
          <p:cNvPr id="16" name="Picture 15">
            <a:extLst>
              <a:ext uri="{FF2B5EF4-FFF2-40B4-BE49-F238E27FC236}">
                <a16:creationId xmlns:a16="http://schemas.microsoft.com/office/drawing/2014/main" id="{1344D59C-81C9-9D45-9BCE-262F4EB1E589}"/>
              </a:ext>
            </a:extLst>
          </p:cNvPr>
          <p:cNvPicPr>
            <a:picLocks noChangeAspect="1"/>
          </p:cNvPicPr>
          <p:nvPr/>
        </p:nvPicPr>
        <p:blipFill>
          <a:blip r:embed="rId5"/>
          <a:stretch>
            <a:fillRect/>
          </a:stretch>
        </p:blipFill>
        <p:spPr>
          <a:xfrm>
            <a:off x="1692306" y="2991222"/>
            <a:ext cx="2356973" cy="1332202"/>
          </a:xfrm>
          <a:prstGeom prst="rect">
            <a:avLst/>
          </a:prstGeom>
        </p:spPr>
      </p:pic>
      <p:pic>
        <p:nvPicPr>
          <p:cNvPr id="17" name="Picture 16">
            <a:extLst>
              <a:ext uri="{FF2B5EF4-FFF2-40B4-BE49-F238E27FC236}">
                <a16:creationId xmlns:a16="http://schemas.microsoft.com/office/drawing/2014/main" id="{1D15F972-F9AA-5C43-B594-F7963981DFD6}"/>
              </a:ext>
            </a:extLst>
          </p:cNvPr>
          <p:cNvPicPr>
            <a:picLocks noChangeAspect="1"/>
          </p:cNvPicPr>
          <p:nvPr/>
        </p:nvPicPr>
        <p:blipFill>
          <a:blip r:embed="rId6"/>
          <a:stretch>
            <a:fillRect/>
          </a:stretch>
        </p:blipFill>
        <p:spPr>
          <a:xfrm>
            <a:off x="7798136" y="2999207"/>
            <a:ext cx="2356973" cy="1316232"/>
          </a:xfrm>
          <a:prstGeom prst="rect">
            <a:avLst/>
          </a:prstGeom>
        </p:spPr>
      </p:pic>
      <p:pic>
        <p:nvPicPr>
          <p:cNvPr id="18" name="Picture 17">
            <a:extLst>
              <a:ext uri="{FF2B5EF4-FFF2-40B4-BE49-F238E27FC236}">
                <a16:creationId xmlns:a16="http://schemas.microsoft.com/office/drawing/2014/main" id="{CF0C2A9D-B516-3E41-8938-4839866650F5}"/>
              </a:ext>
            </a:extLst>
          </p:cNvPr>
          <p:cNvPicPr>
            <a:picLocks noChangeAspect="1"/>
          </p:cNvPicPr>
          <p:nvPr/>
        </p:nvPicPr>
        <p:blipFill>
          <a:blip r:embed="rId7"/>
          <a:stretch>
            <a:fillRect/>
          </a:stretch>
        </p:blipFill>
        <p:spPr>
          <a:xfrm>
            <a:off x="1990756" y="4505075"/>
            <a:ext cx="1849582" cy="1828800"/>
          </a:xfrm>
          <a:prstGeom prst="rect">
            <a:avLst/>
          </a:prstGeom>
        </p:spPr>
      </p:pic>
      <p:pic>
        <p:nvPicPr>
          <p:cNvPr id="19" name="Picture 18">
            <a:extLst>
              <a:ext uri="{FF2B5EF4-FFF2-40B4-BE49-F238E27FC236}">
                <a16:creationId xmlns:a16="http://schemas.microsoft.com/office/drawing/2014/main" id="{8DF192A2-33B0-4B4C-8B97-7E6292169DE6}"/>
              </a:ext>
            </a:extLst>
          </p:cNvPr>
          <p:cNvPicPr>
            <a:picLocks noChangeAspect="1"/>
          </p:cNvPicPr>
          <p:nvPr/>
        </p:nvPicPr>
        <p:blipFill>
          <a:blip r:embed="rId8"/>
          <a:stretch>
            <a:fillRect/>
          </a:stretch>
        </p:blipFill>
        <p:spPr>
          <a:xfrm>
            <a:off x="8051831" y="4505075"/>
            <a:ext cx="1849582" cy="1828800"/>
          </a:xfrm>
          <a:prstGeom prst="rect">
            <a:avLst/>
          </a:prstGeom>
        </p:spPr>
      </p:pic>
      <p:grpSp>
        <p:nvGrpSpPr>
          <p:cNvPr id="2" name="Group 1">
            <a:extLst>
              <a:ext uri="{FF2B5EF4-FFF2-40B4-BE49-F238E27FC236}">
                <a16:creationId xmlns:a16="http://schemas.microsoft.com/office/drawing/2014/main" id="{3AC154E2-1C98-B24B-91FB-0DE50C32518B}"/>
              </a:ext>
            </a:extLst>
          </p:cNvPr>
          <p:cNvGrpSpPr/>
          <p:nvPr/>
        </p:nvGrpSpPr>
        <p:grpSpPr>
          <a:xfrm>
            <a:off x="3840338" y="1924963"/>
            <a:ext cx="4211493" cy="3494512"/>
            <a:chOff x="3840338" y="1924963"/>
            <a:chExt cx="4211493" cy="3494512"/>
          </a:xfrm>
        </p:grpSpPr>
        <p:cxnSp>
          <p:nvCxnSpPr>
            <p:cNvPr id="22" name="Straight Arrow Connector 21">
              <a:extLst>
                <a:ext uri="{FF2B5EF4-FFF2-40B4-BE49-F238E27FC236}">
                  <a16:creationId xmlns:a16="http://schemas.microsoft.com/office/drawing/2014/main" id="{38F55017-E3AB-8F41-9D09-4C29B59E5DC2}"/>
                </a:ext>
              </a:extLst>
            </p:cNvPr>
            <p:cNvCxnSpPr>
              <a:cxnSpLocks/>
              <a:stCxn id="5" idx="3"/>
              <a:endCxn id="28" idx="1"/>
            </p:cNvCxnSpPr>
            <p:nvPr/>
          </p:nvCxnSpPr>
          <p:spPr>
            <a:xfrm>
              <a:off x="4049279" y="1929563"/>
              <a:ext cx="1024449" cy="172776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02A4E229-3263-CA4A-A67F-36C12666D7E8}"/>
                </a:ext>
              </a:extLst>
            </p:cNvPr>
            <p:cNvCxnSpPr>
              <a:cxnSpLocks/>
              <a:stCxn id="28" idx="3"/>
              <a:endCxn id="15" idx="1"/>
            </p:cNvCxnSpPr>
            <p:nvPr/>
          </p:nvCxnSpPr>
          <p:spPr>
            <a:xfrm flipV="1">
              <a:off x="6579781" y="1924963"/>
              <a:ext cx="1218355" cy="173236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B716A29D-89FC-F843-85A9-50DA6DFEDCE4}"/>
                </a:ext>
              </a:extLst>
            </p:cNvPr>
            <p:cNvSpPr txBox="1"/>
            <p:nvPr/>
          </p:nvSpPr>
          <p:spPr>
            <a:xfrm>
              <a:off x="5073728" y="3241824"/>
              <a:ext cx="1506053" cy="830997"/>
            </a:xfrm>
            <a:prstGeom prst="rect">
              <a:avLst/>
            </a:prstGeom>
            <a:noFill/>
            <a:ln w="19050">
              <a:solidFill>
                <a:schemeClr val="tx1">
                  <a:lumMod val="65000"/>
                  <a:lumOff val="35000"/>
                </a:schemeClr>
              </a:solidFill>
            </a:ln>
          </p:spPr>
          <p:txBody>
            <a:bodyPr wrap="square" lIns="0" tIns="0" rIns="0" bIns="0" rtlCol="0">
              <a:spAutoFit/>
            </a:bodyPr>
            <a:lstStyle/>
            <a:p>
              <a:pPr algn="ctr"/>
              <a:r>
                <a:rPr lang="en-US" sz="1800" dirty="0">
                  <a:solidFill>
                    <a:srgbClr val="FF0000"/>
                  </a:solidFill>
                </a:rPr>
                <a:t>Class-agnostic</a:t>
              </a:r>
              <a:r>
                <a:rPr lang="en-US" sz="1800" dirty="0"/>
                <a:t> Counting</a:t>
              </a:r>
            </a:p>
            <a:p>
              <a:pPr algn="ctr"/>
              <a:r>
                <a:rPr lang="en-US" sz="1800" dirty="0"/>
                <a:t>Network</a:t>
              </a:r>
            </a:p>
          </p:txBody>
        </p:sp>
        <p:cxnSp>
          <p:nvCxnSpPr>
            <p:cNvPr id="29" name="Straight Arrow Connector 28">
              <a:extLst>
                <a:ext uri="{FF2B5EF4-FFF2-40B4-BE49-F238E27FC236}">
                  <a16:creationId xmlns:a16="http://schemas.microsoft.com/office/drawing/2014/main" id="{466763F3-5DF8-4245-9A50-DA8CEDC165D5}"/>
                </a:ext>
              </a:extLst>
            </p:cNvPr>
            <p:cNvCxnSpPr>
              <a:cxnSpLocks/>
              <a:stCxn id="16" idx="3"/>
              <a:endCxn id="28" idx="1"/>
            </p:cNvCxnSpPr>
            <p:nvPr/>
          </p:nvCxnSpPr>
          <p:spPr>
            <a:xfrm>
              <a:off x="4049279" y="3657323"/>
              <a:ext cx="1024449" cy="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5DBB78BA-793E-A647-8D45-80C4FB860760}"/>
                </a:ext>
              </a:extLst>
            </p:cNvPr>
            <p:cNvCxnSpPr>
              <a:cxnSpLocks/>
              <a:stCxn id="28" idx="3"/>
              <a:endCxn id="17" idx="1"/>
            </p:cNvCxnSpPr>
            <p:nvPr/>
          </p:nvCxnSpPr>
          <p:spPr>
            <a:xfrm>
              <a:off x="6579781" y="3657323"/>
              <a:ext cx="1218355" cy="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62F59095-AF81-1045-9E4F-F9196E4A5181}"/>
                </a:ext>
              </a:extLst>
            </p:cNvPr>
            <p:cNvCxnSpPr>
              <a:cxnSpLocks/>
              <a:stCxn id="18" idx="3"/>
              <a:endCxn id="28" idx="1"/>
            </p:cNvCxnSpPr>
            <p:nvPr/>
          </p:nvCxnSpPr>
          <p:spPr>
            <a:xfrm flipV="1">
              <a:off x="3840338" y="3657323"/>
              <a:ext cx="1233390" cy="1762152"/>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4D90759C-F744-C845-8025-7918D3ACEC29}"/>
                </a:ext>
              </a:extLst>
            </p:cNvPr>
            <p:cNvCxnSpPr>
              <a:cxnSpLocks/>
              <a:stCxn id="28" idx="3"/>
              <a:endCxn id="19" idx="1"/>
            </p:cNvCxnSpPr>
            <p:nvPr/>
          </p:nvCxnSpPr>
          <p:spPr>
            <a:xfrm>
              <a:off x="6579781" y="3657323"/>
              <a:ext cx="1472050" cy="1762152"/>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0020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61D857-B0CF-F041-8A1E-44C76D59D89D}" type="slidenum">
              <a:rPr lang="en-US" smtClean="0"/>
              <a:pPr/>
              <a:t>8</a:t>
            </a:fld>
            <a:endParaRPr lang="en-US" dirty="0"/>
          </a:p>
        </p:txBody>
      </p:sp>
      <p:sp>
        <p:nvSpPr>
          <p:cNvPr id="4" name="Title 3"/>
          <p:cNvSpPr>
            <a:spLocks noGrp="1"/>
          </p:cNvSpPr>
          <p:nvPr>
            <p:ph type="title"/>
          </p:nvPr>
        </p:nvSpPr>
        <p:spPr/>
        <p:txBody>
          <a:bodyPr/>
          <a:lstStyle/>
          <a:p>
            <a:r>
              <a:rPr lang="en-US" dirty="0">
                <a:uFill>
                  <a:solidFill>
                    <a:schemeClr val="tx1"/>
                  </a:solidFill>
                </a:uFill>
              </a:rPr>
              <a:t>Objective of Our Work</a:t>
            </a:r>
            <a:endParaRPr lang="en-US" dirty="0"/>
          </a:p>
        </p:txBody>
      </p:sp>
      <p:pic>
        <p:nvPicPr>
          <p:cNvPr id="6" name="Picture 5" descr="Hot air balloons in the sky&#10;&#10;Description automatically generated">
            <a:extLst>
              <a:ext uri="{FF2B5EF4-FFF2-40B4-BE49-F238E27FC236}">
                <a16:creationId xmlns:a16="http://schemas.microsoft.com/office/drawing/2014/main" id="{106C17EE-701A-7F49-83BB-25C0CF9587F3}"/>
              </a:ext>
            </a:extLst>
          </p:cNvPr>
          <p:cNvPicPr>
            <a:picLocks noChangeAspect="1"/>
          </p:cNvPicPr>
          <p:nvPr/>
        </p:nvPicPr>
        <p:blipFill>
          <a:blip r:embed="rId3"/>
          <a:stretch>
            <a:fillRect/>
          </a:stretch>
        </p:blipFill>
        <p:spPr>
          <a:xfrm>
            <a:off x="418392" y="1776606"/>
            <a:ext cx="6175629" cy="4400135"/>
          </a:xfrm>
          <a:prstGeom prst="rect">
            <a:avLst/>
          </a:prstGeom>
        </p:spPr>
      </p:pic>
      <p:sp>
        <p:nvSpPr>
          <p:cNvPr id="5" name="TextBox 4">
            <a:extLst>
              <a:ext uri="{FF2B5EF4-FFF2-40B4-BE49-F238E27FC236}">
                <a16:creationId xmlns:a16="http://schemas.microsoft.com/office/drawing/2014/main" id="{67B12FD2-02C7-8348-B35D-A3A1FB9B9838}"/>
              </a:ext>
            </a:extLst>
          </p:cNvPr>
          <p:cNvSpPr txBox="1"/>
          <p:nvPr/>
        </p:nvSpPr>
        <p:spPr>
          <a:xfrm>
            <a:off x="418392" y="966577"/>
            <a:ext cx="8738739" cy="369332"/>
          </a:xfrm>
          <a:prstGeom prst="rect">
            <a:avLst/>
          </a:prstGeom>
          <a:noFill/>
        </p:spPr>
        <p:txBody>
          <a:bodyPr wrap="none" lIns="0" tIns="0" rIns="0" bIns="0" rtlCol="0">
            <a:spAutoFit/>
          </a:bodyPr>
          <a:lstStyle/>
          <a:p>
            <a:pPr indent="-182880">
              <a:buFont typeface="Arial" charset="0"/>
              <a:buChar char="•"/>
            </a:pPr>
            <a:r>
              <a:rPr lang="en-US" sz="2400" dirty="0"/>
              <a:t>Learn a network that can count objects of interest from any category</a:t>
            </a:r>
          </a:p>
        </p:txBody>
      </p:sp>
      <p:grpSp>
        <p:nvGrpSpPr>
          <p:cNvPr id="28" name="Group 27">
            <a:extLst>
              <a:ext uri="{FF2B5EF4-FFF2-40B4-BE49-F238E27FC236}">
                <a16:creationId xmlns:a16="http://schemas.microsoft.com/office/drawing/2014/main" id="{1D145522-01DA-BD42-AC6D-691EE112F9CB}"/>
              </a:ext>
            </a:extLst>
          </p:cNvPr>
          <p:cNvGrpSpPr/>
          <p:nvPr/>
        </p:nvGrpSpPr>
        <p:grpSpPr>
          <a:xfrm>
            <a:off x="799345" y="3869683"/>
            <a:ext cx="3106537" cy="2098108"/>
            <a:chOff x="799345" y="3869683"/>
            <a:chExt cx="3106537" cy="2098108"/>
          </a:xfrm>
        </p:grpSpPr>
        <p:sp>
          <p:nvSpPr>
            <p:cNvPr id="2" name="Rectangle 1">
              <a:extLst>
                <a:ext uri="{FF2B5EF4-FFF2-40B4-BE49-F238E27FC236}">
                  <a16:creationId xmlns:a16="http://schemas.microsoft.com/office/drawing/2014/main" id="{7384953E-3A6D-7543-B1E9-428B18EEDFD5}"/>
                </a:ext>
              </a:extLst>
            </p:cNvPr>
            <p:cNvSpPr/>
            <p:nvPr/>
          </p:nvSpPr>
          <p:spPr>
            <a:xfrm>
              <a:off x="799345" y="4462999"/>
              <a:ext cx="254336" cy="278559"/>
            </a:xfrm>
            <a:prstGeom prst="rect">
              <a:avLst/>
            </a:prstGeom>
            <a:noFill/>
            <a:ln w="28575">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1C8C7185-0485-1B49-AEB5-BA98438B2E9A}"/>
                </a:ext>
              </a:extLst>
            </p:cNvPr>
            <p:cNvSpPr/>
            <p:nvPr/>
          </p:nvSpPr>
          <p:spPr>
            <a:xfrm>
              <a:off x="1932757" y="3928072"/>
              <a:ext cx="186714" cy="213980"/>
            </a:xfrm>
            <a:prstGeom prst="rect">
              <a:avLst/>
            </a:prstGeom>
            <a:noFill/>
            <a:ln w="28575">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8F124056-BA02-4D42-BB00-9902780CE73D}"/>
                </a:ext>
              </a:extLst>
            </p:cNvPr>
            <p:cNvSpPr/>
            <p:nvPr/>
          </p:nvSpPr>
          <p:spPr>
            <a:xfrm>
              <a:off x="3762566" y="3869683"/>
              <a:ext cx="143316" cy="213980"/>
            </a:xfrm>
            <a:prstGeom prst="rect">
              <a:avLst/>
            </a:prstGeom>
            <a:noFill/>
            <a:ln w="28575">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A78D6D6-3DB1-484D-8D00-D205F939DE90}"/>
                </a:ext>
              </a:extLst>
            </p:cNvPr>
            <p:cNvSpPr txBox="1"/>
            <p:nvPr/>
          </p:nvSpPr>
          <p:spPr>
            <a:xfrm>
              <a:off x="1180849" y="5598459"/>
              <a:ext cx="2135072" cy="369332"/>
            </a:xfrm>
            <a:prstGeom prst="rect">
              <a:avLst/>
            </a:prstGeom>
            <a:solidFill>
              <a:srgbClr val="FAFF87"/>
            </a:solidFill>
          </p:spPr>
          <p:txBody>
            <a:bodyPr wrap="none" lIns="0" tIns="0" rIns="0" bIns="0" rtlCol="0">
              <a:spAutoFit/>
            </a:bodyPr>
            <a:lstStyle/>
            <a:p>
              <a:r>
                <a:rPr lang="en-US" sz="2400" dirty="0"/>
                <a:t>Exemplar objects</a:t>
              </a:r>
            </a:p>
          </p:txBody>
        </p:sp>
        <p:cxnSp>
          <p:nvCxnSpPr>
            <p:cNvPr id="18" name="Straight Arrow Connector 17">
              <a:extLst>
                <a:ext uri="{FF2B5EF4-FFF2-40B4-BE49-F238E27FC236}">
                  <a16:creationId xmlns:a16="http://schemas.microsoft.com/office/drawing/2014/main" id="{0AD37C6A-259E-094F-A3D8-4DB0C401B7D2}"/>
                </a:ext>
              </a:extLst>
            </p:cNvPr>
            <p:cNvCxnSpPr>
              <a:cxnSpLocks/>
              <a:stCxn id="16" idx="0"/>
              <a:endCxn id="2" idx="3"/>
            </p:cNvCxnSpPr>
            <p:nvPr/>
          </p:nvCxnSpPr>
          <p:spPr>
            <a:xfrm flipH="1" flipV="1">
              <a:off x="1053681" y="4602279"/>
              <a:ext cx="1194704" cy="996180"/>
            </a:xfrm>
            <a:prstGeom prst="straightConnector1">
              <a:avLst/>
            </a:prstGeom>
            <a:ln w="19050">
              <a:solidFill>
                <a:srgbClr val="FFFF00"/>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FFB0B109-BE42-944B-A7F1-E0970DC7E870}"/>
                </a:ext>
              </a:extLst>
            </p:cNvPr>
            <p:cNvCxnSpPr>
              <a:cxnSpLocks/>
              <a:stCxn id="16" idx="0"/>
              <a:endCxn id="7" idx="2"/>
            </p:cNvCxnSpPr>
            <p:nvPr/>
          </p:nvCxnSpPr>
          <p:spPr>
            <a:xfrm flipH="1" flipV="1">
              <a:off x="2026114" y="4142052"/>
              <a:ext cx="222271" cy="1456407"/>
            </a:xfrm>
            <a:prstGeom prst="straightConnector1">
              <a:avLst/>
            </a:prstGeom>
            <a:ln w="19050">
              <a:solidFill>
                <a:srgbClr val="FFFF00"/>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892FF588-37DA-F543-8A26-6B154548D9A5}"/>
                </a:ext>
              </a:extLst>
            </p:cNvPr>
            <p:cNvCxnSpPr>
              <a:cxnSpLocks/>
              <a:stCxn id="16" idx="0"/>
              <a:endCxn id="8" idx="2"/>
            </p:cNvCxnSpPr>
            <p:nvPr/>
          </p:nvCxnSpPr>
          <p:spPr>
            <a:xfrm flipV="1">
              <a:off x="2248385" y="4083663"/>
              <a:ext cx="1585839" cy="1514796"/>
            </a:xfrm>
            <a:prstGeom prst="straightConnector1">
              <a:avLst/>
            </a:prstGeom>
            <a:ln w="19050">
              <a:solidFill>
                <a:srgbClr val="FFFF00"/>
              </a:solidFill>
              <a:headEnd type="none" w="med" len="med"/>
              <a:tailEnd type="triangle"/>
            </a:ln>
          </p:spPr>
          <p:style>
            <a:lnRef idx="1">
              <a:schemeClr val="dk1"/>
            </a:lnRef>
            <a:fillRef idx="0">
              <a:schemeClr val="dk1"/>
            </a:fillRef>
            <a:effectRef idx="0">
              <a:schemeClr val="dk1"/>
            </a:effectRef>
            <a:fontRef idx="minor">
              <a:schemeClr val="tx1"/>
            </a:fontRef>
          </p:style>
        </p:cxnSp>
      </p:grpSp>
      <p:grpSp>
        <p:nvGrpSpPr>
          <p:cNvPr id="37" name="Group 36">
            <a:extLst>
              <a:ext uri="{FF2B5EF4-FFF2-40B4-BE49-F238E27FC236}">
                <a16:creationId xmlns:a16="http://schemas.microsoft.com/office/drawing/2014/main" id="{8511F56D-2456-8241-8F68-8042070EB4CB}"/>
              </a:ext>
            </a:extLst>
          </p:cNvPr>
          <p:cNvGrpSpPr/>
          <p:nvPr/>
        </p:nvGrpSpPr>
        <p:grpSpPr>
          <a:xfrm>
            <a:off x="6594021" y="3266961"/>
            <a:ext cx="4910808" cy="2062256"/>
            <a:chOff x="6594021" y="3266961"/>
            <a:chExt cx="4910808" cy="2062256"/>
          </a:xfrm>
        </p:grpSpPr>
        <p:grpSp>
          <p:nvGrpSpPr>
            <p:cNvPr id="29" name="Group 28">
              <a:extLst>
                <a:ext uri="{FF2B5EF4-FFF2-40B4-BE49-F238E27FC236}">
                  <a16:creationId xmlns:a16="http://schemas.microsoft.com/office/drawing/2014/main" id="{1F633D70-D287-624C-B5D8-DE6465AE2283}"/>
                </a:ext>
              </a:extLst>
            </p:cNvPr>
            <p:cNvGrpSpPr/>
            <p:nvPr/>
          </p:nvGrpSpPr>
          <p:grpSpPr>
            <a:xfrm>
              <a:off x="6594021" y="3607341"/>
              <a:ext cx="4910808" cy="1721876"/>
              <a:chOff x="6594021" y="3607341"/>
              <a:chExt cx="4910808" cy="1721876"/>
            </a:xfrm>
          </p:grpSpPr>
          <p:sp>
            <p:nvSpPr>
              <p:cNvPr id="9" name="Rectangle 8">
                <a:extLst>
                  <a:ext uri="{FF2B5EF4-FFF2-40B4-BE49-F238E27FC236}">
                    <a16:creationId xmlns:a16="http://schemas.microsoft.com/office/drawing/2014/main" id="{2A3FF0D3-38C3-DD49-8E9E-5E10FA525102}"/>
                  </a:ext>
                </a:extLst>
              </p:cNvPr>
              <p:cNvSpPr/>
              <p:nvPr/>
            </p:nvSpPr>
            <p:spPr>
              <a:xfrm>
                <a:off x="7700705" y="4414817"/>
                <a:ext cx="2101303" cy="914400"/>
              </a:xfrm>
              <a:prstGeom prst="rect">
                <a:avLst/>
              </a:prstGeom>
              <a:noFill/>
              <a:ln w="28575">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t>Convolutional neural network</a:t>
                </a:r>
              </a:p>
            </p:txBody>
          </p:sp>
          <p:cxnSp>
            <p:nvCxnSpPr>
              <p:cNvPr id="11" name="Straight Arrow Connector 10">
                <a:extLst>
                  <a:ext uri="{FF2B5EF4-FFF2-40B4-BE49-F238E27FC236}">
                    <a16:creationId xmlns:a16="http://schemas.microsoft.com/office/drawing/2014/main" id="{8306A563-71EF-6346-B991-FDD3BAF44711}"/>
                  </a:ext>
                </a:extLst>
              </p:cNvPr>
              <p:cNvCxnSpPr>
                <a:cxnSpLocks/>
                <a:stCxn id="6" idx="3"/>
                <a:endCxn id="30" idx="1"/>
              </p:cNvCxnSpPr>
              <p:nvPr/>
            </p:nvCxnSpPr>
            <p:spPr>
              <a:xfrm flipV="1">
                <a:off x="6594021" y="3976673"/>
                <a:ext cx="1607722" cy="1"/>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F039EB1-D2E1-D745-8401-F139572DB68A}"/>
                  </a:ext>
                </a:extLst>
              </p:cNvPr>
              <p:cNvCxnSpPr>
                <a:cxnSpLocks/>
                <a:stCxn id="30" idx="3"/>
              </p:cNvCxnSpPr>
              <p:nvPr/>
            </p:nvCxnSpPr>
            <p:spPr>
              <a:xfrm>
                <a:off x="9192481" y="3976673"/>
                <a:ext cx="1131950" cy="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339EBE78-45C6-D542-801A-516D340F8146}"/>
                  </a:ext>
                </a:extLst>
              </p:cNvPr>
              <p:cNvSpPr txBox="1"/>
              <p:nvPr/>
            </p:nvSpPr>
            <p:spPr>
              <a:xfrm>
                <a:off x="10567072" y="3607341"/>
                <a:ext cx="937757" cy="738664"/>
              </a:xfrm>
              <a:prstGeom prst="rect">
                <a:avLst/>
              </a:prstGeom>
              <a:noFill/>
            </p:spPr>
            <p:txBody>
              <a:bodyPr wrap="none" lIns="0" tIns="0" rIns="0" bIns="0" rtlCol="0">
                <a:spAutoFit/>
              </a:bodyPr>
              <a:lstStyle/>
              <a:p>
                <a:r>
                  <a:rPr lang="en-US" sz="4800" dirty="0"/>
                  <a:t>113</a:t>
                </a:r>
              </a:p>
            </p:txBody>
          </p:sp>
        </p:grpSp>
        <p:pic>
          <p:nvPicPr>
            <p:cNvPr id="30" name="Picture 29" descr="A picture containing text, container, bin, stand&#10;&#10;Description automatically generated">
              <a:extLst>
                <a:ext uri="{FF2B5EF4-FFF2-40B4-BE49-F238E27FC236}">
                  <a16:creationId xmlns:a16="http://schemas.microsoft.com/office/drawing/2014/main" id="{77DDD7B3-5966-EA4C-90BA-5EAB431C03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743" y="3266961"/>
              <a:ext cx="990738" cy="1419423"/>
            </a:xfrm>
            <a:prstGeom prst="rect">
              <a:avLst/>
            </a:prstGeom>
          </p:spPr>
        </p:pic>
      </p:grpSp>
    </p:spTree>
    <p:extLst>
      <p:ext uri="{BB962C8B-B14F-4D97-AF65-F5344CB8AC3E}">
        <p14:creationId xmlns:p14="http://schemas.microsoft.com/office/powerpoint/2010/main" val="395707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76270D-1379-E645-B73E-C9682D069C7A}"/>
              </a:ext>
            </a:extLst>
          </p:cNvPr>
          <p:cNvSpPr>
            <a:spLocks noGrp="1"/>
          </p:cNvSpPr>
          <p:nvPr>
            <p:ph type="sldNum" sz="quarter" idx="12"/>
          </p:nvPr>
        </p:nvSpPr>
        <p:spPr/>
        <p:txBody>
          <a:bodyPr/>
          <a:lstStyle/>
          <a:p>
            <a:fld id="{1C61D857-B0CF-F041-8A1E-44C76D59D89D}" type="slidenum">
              <a:rPr lang="en-US" smtClean="0"/>
              <a:pPr/>
              <a:t>9</a:t>
            </a:fld>
            <a:endParaRPr lang="en-US" dirty="0"/>
          </a:p>
        </p:txBody>
      </p:sp>
      <p:sp>
        <p:nvSpPr>
          <p:cNvPr id="4" name="Title 3">
            <a:extLst>
              <a:ext uri="{FF2B5EF4-FFF2-40B4-BE49-F238E27FC236}">
                <a16:creationId xmlns:a16="http://schemas.microsoft.com/office/drawing/2014/main" id="{6A83968A-0A6F-F54A-81F2-A9625A1F0139}"/>
              </a:ext>
            </a:extLst>
          </p:cNvPr>
          <p:cNvSpPr>
            <a:spLocks noGrp="1"/>
          </p:cNvSpPr>
          <p:nvPr>
            <p:ph type="title"/>
          </p:nvPr>
        </p:nvSpPr>
        <p:spPr/>
        <p:txBody>
          <a:bodyPr>
            <a:normAutofit fontScale="90000"/>
          </a:bodyPr>
          <a:lstStyle/>
          <a:p>
            <a:r>
              <a:rPr lang="en-US" dirty="0"/>
              <a:t>Our Inspiration: Generic Matching Network (GMN)</a:t>
            </a:r>
          </a:p>
        </p:txBody>
      </p:sp>
      <p:pic>
        <p:nvPicPr>
          <p:cNvPr id="2" name="Picture 1">
            <a:extLst>
              <a:ext uri="{FF2B5EF4-FFF2-40B4-BE49-F238E27FC236}">
                <a16:creationId xmlns:a16="http://schemas.microsoft.com/office/drawing/2014/main" id="{CC1E5F8A-0505-2A40-AFEA-C172EC834366}"/>
              </a:ext>
            </a:extLst>
          </p:cNvPr>
          <p:cNvPicPr>
            <a:picLocks noChangeAspect="1"/>
          </p:cNvPicPr>
          <p:nvPr/>
        </p:nvPicPr>
        <p:blipFill>
          <a:blip r:embed="rId3"/>
          <a:stretch>
            <a:fillRect/>
          </a:stretch>
        </p:blipFill>
        <p:spPr>
          <a:xfrm>
            <a:off x="1713375" y="1568940"/>
            <a:ext cx="9004300" cy="4330700"/>
          </a:xfrm>
          <a:prstGeom prst="rect">
            <a:avLst/>
          </a:prstGeom>
        </p:spPr>
      </p:pic>
      <p:cxnSp>
        <p:nvCxnSpPr>
          <p:cNvPr id="6" name="Straight Arrow Connector 5">
            <a:extLst>
              <a:ext uri="{FF2B5EF4-FFF2-40B4-BE49-F238E27FC236}">
                <a16:creationId xmlns:a16="http://schemas.microsoft.com/office/drawing/2014/main" id="{19F2B74F-BFEE-F149-93C1-99729A202184}"/>
              </a:ext>
            </a:extLst>
          </p:cNvPr>
          <p:cNvCxnSpPr>
            <a:cxnSpLocks/>
          </p:cNvCxnSpPr>
          <p:nvPr/>
        </p:nvCxnSpPr>
        <p:spPr>
          <a:xfrm>
            <a:off x="3623874" y="4753361"/>
            <a:ext cx="878739" cy="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BDCDCBE2-32F7-B54D-96DF-87640F98B5DF}"/>
              </a:ext>
            </a:extLst>
          </p:cNvPr>
          <p:cNvCxnSpPr>
            <a:cxnSpLocks/>
          </p:cNvCxnSpPr>
          <p:nvPr/>
        </p:nvCxnSpPr>
        <p:spPr>
          <a:xfrm>
            <a:off x="3236524" y="3483361"/>
            <a:ext cx="1393089" cy="0"/>
          </a:xfrm>
          <a:prstGeom prst="straightConnector1">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04C73E42-4721-FC44-9BA4-887E6E1F46D5}"/>
              </a:ext>
            </a:extLst>
          </p:cNvPr>
          <p:cNvSpPr/>
          <p:nvPr/>
        </p:nvSpPr>
        <p:spPr>
          <a:xfrm>
            <a:off x="1731544" y="2630652"/>
            <a:ext cx="4075806" cy="3224538"/>
          </a:xfrm>
          <a:prstGeom prst="rect">
            <a:avLst/>
          </a:prstGeom>
          <a:noFill/>
          <a:ln w="28575">
            <a:solidFill>
              <a:schemeClr val="accent3">
                <a:lumMod val="50000"/>
              </a:schemeClr>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E923817B-2C26-0D40-91E3-073DF3249B1E}"/>
              </a:ext>
            </a:extLst>
          </p:cNvPr>
          <p:cNvSpPr txBox="1"/>
          <p:nvPr/>
        </p:nvSpPr>
        <p:spPr>
          <a:xfrm>
            <a:off x="2375884" y="6180555"/>
            <a:ext cx="8827030" cy="276999"/>
          </a:xfrm>
          <a:prstGeom prst="rect">
            <a:avLst/>
          </a:prstGeom>
          <a:noFill/>
        </p:spPr>
        <p:txBody>
          <a:bodyPr wrap="square" lIns="0" tIns="0" rIns="0" bIns="0" rtlCol="0">
            <a:spAutoFit/>
          </a:bodyPr>
          <a:lstStyle/>
          <a:p>
            <a:r>
              <a:rPr lang="en-US" sz="1800" dirty="0"/>
              <a:t>Erika Lu, </a:t>
            </a:r>
            <a:r>
              <a:rPr lang="en-US" sz="1800" dirty="0" err="1"/>
              <a:t>Weidi</a:t>
            </a:r>
            <a:r>
              <a:rPr lang="en-US" sz="1800" dirty="0"/>
              <a:t> </a:t>
            </a:r>
            <a:r>
              <a:rPr lang="en-US" sz="1800" dirty="0" err="1"/>
              <a:t>Xie</a:t>
            </a:r>
            <a:r>
              <a:rPr lang="en-US" sz="1800" dirty="0"/>
              <a:t>, and Andrew Zisserman. Class-Agnostic Counting, ACCV 2018</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14B7FCAA-43E9-0945-8C7C-51FE2BBCBAE9}"/>
                  </a:ext>
                </a:extLst>
              </p:cNvPr>
              <p:cNvSpPr txBox="1"/>
              <p:nvPr/>
            </p:nvSpPr>
            <p:spPr>
              <a:xfrm>
                <a:off x="4067539" y="3047935"/>
                <a:ext cx="285527" cy="369332"/>
              </a:xfrm>
              <a:prstGeom prst="rect">
                <a:avLst/>
              </a:prstGeom>
              <a:solidFill>
                <a:schemeClr val="accent3">
                  <a:lumMod val="40000"/>
                  <a:lumOff val="6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𝜙</m:t>
                      </m:r>
                    </m:oMath>
                  </m:oMathPara>
                </a14:m>
                <a:endParaRPr lang="en-US" sz="2400" dirty="0"/>
              </a:p>
            </p:txBody>
          </p:sp>
        </mc:Choice>
        <mc:Fallback xmlns="">
          <p:sp>
            <p:nvSpPr>
              <p:cNvPr id="12" name="TextBox 11">
                <a:extLst>
                  <a:ext uri="{FF2B5EF4-FFF2-40B4-BE49-F238E27FC236}">
                    <a16:creationId xmlns:a16="http://schemas.microsoft.com/office/drawing/2014/main" id="{14B7FCAA-43E9-0945-8C7C-51FE2BBCBAE9}"/>
                  </a:ext>
                </a:extLst>
              </p:cNvPr>
              <p:cNvSpPr txBox="1">
                <a:spLocks noRot="1" noChangeAspect="1" noMove="1" noResize="1" noEditPoints="1" noAdjustHandles="1" noChangeArrowheads="1" noChangeShapeType="1" noTextEdit="1"/>
              </p:cNvSpPr>
              <p:nvPr/>
            </p:nvSpPr>
            <p:spPr>
              <a:xfrm>
                <a:off x="4067539" y="3047935"/>
                <a:ext cx="285527" cy="369332"/>
              </a:xfrm>
              <a:prstGeom prst="rect">
                <a:avLst/>
              </a:prstGeom>
              <a:blipFill>
                <a:blip r:embed="rId4"/>
                <a:stretch>
                  <a:fillRect l="-34783" r="-30435"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C2E0B82-24D5-B247-9EC1-BEF270997F8B}"/>
                  </a:ext>
                </a:extLst>
              </p:cNvPr>
              <p:cNvSpPr txBox="1"/>
              <p:nvPr/>
            </p:nvSpPr>
            <p:spPr>
              <a:xfrm>
                <a:off x="4063243" y="4317935"/>
                <a:ext cx="289823" cy="369332"/>
              </a:xfrm>
              <a:prstGeom prst="rect">
                <a:avLst/>
              </a:prstGeom>
              <a:solidFill>
                <a:schemeClr val="accent3">
                  <a:lumMod val="40000"/>
                  <a:lumOff val="6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𝜓</m:t>
                      </m:r>
                    </m:oMath>
                  </m:oMathPara>
                </a14:m>
                <a:endParaRPr lang="en-US" sz="2400" dirty="0"/>
              </a:p>
            </p:txBody>
          </p:sp>
        </mc:Choice>
        <mc:Fallback xmlns="">
          <p:sp>
            <p:nvSpPr>
              <p:cNvPr id="13" name="TextBox 12">
                <a:extLst>
                  <a:ext uri="{FF2B5EF4-FFF2-40B4-BE49-F238E27FC236}">
                    <a16:creationId xmlns:a16="http://schemas.microsoft.com/office/drawing/2014/main" id="{2C2E0B82-24D5-B247-9EC1-BEF270997F8B}"/>
                  </a:ext>
                </a:extLst>
              </p:cNvPr>
              <p:cNvSpPr txBox="1">
                <a:spLocks noRot="1" noChangeAspect="1" noMove="1" noResize="1" noEditPoints="1" noAdjustHandles="1" noChangeArrowheads="1" noChangeShapeType="1" noTextEdit="1"/>
              </p:cNvSpPr>
              <p:nvPr/>
            </p:nvSpPr>
            <p:spPr>
              <a:xfrm>
                <a:off x="4063243" y="4317935"/>
                <a:ext cx="289823" cy="369332"/>
              </a:xfrm>
              <a:prstGeom prst="rect">
                <a:avLst/>
              </a:prstGeom>
              <a:blipFill>
                <a:blip r:embed="rId5"/>
                <a:stretch>
                  <a:fillRect l="-34783" r="-34783" b="-29032"/>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68DEC7FB-793F-2F4E-B288-36914DF5B8CA}"/>
              </a:ext>
            </a:extLst>
          </p:cNvPr>
          <p:cNvGrpSpPr/>
          <p:nvPr/>
        </p:nvGrpSpPr>
        <p:grpSpPr>
          <a:xfrm>
            <a:off x="3242367" y="1658957"/>
            <a:ext cx="1127168" cy="2843643"/>
            <a:chOff x="3242367" y="1658957"/>
            <a:chExt cx="1127168" cy="2843643"/>
          </a:xfrm>
        </p:grpSpPr>
        <p:sp>
          <p:nvSpPr>
            <p:cNvPr id="14" name="TextBox 13">
              <a:extLst>
                <a:ext uri="{FF2B5EF4-FFF2-40B4-BE49-F238E27FC236}">
                  <a16:creationId xmlns:a16="http://schemas.microsoft.com/office/drawing/2014/main" id="{47351216-9075-764C-A033-0D8FBE9C4505}"/>
                </a:ext>
              </a:extLst>
            </p:cNvPr>
            <p:cNvSpPr txBox="1"/>
            <p:nvPr/>
          </p:nvSpPr>
          <p:spPr>
            <a:xfrm>
              <a:off x="3242367" y="1658957"/>
              <a:ext cx="1127168" cy="369332"/>
            </a:xfrm>
            <a:prstGeom prst="rect">
              <a:avLst/>
            </a:prstGeom>
            <a:solidFill>
              <a:schemeClr val="accent6">
                <a:lumMod val="40000"/>
                <a:lumOff val="60000"/>
              </a:schemeClr>
            </a:solidFill>
          </p:spPr>
          <p:txBody>
            <a:bodyPr wrap="none" lIns="0" tIns="0" rIns="0" bIns="0" rtlCol="0">
              <a:spAutoFit/>
            </a:bodyPr>
            <a:lstStyle/>
            <a:p>
              <a:r>
                <a:rPr lang="en-US" sz="2400" dirty="0"/>
                <a:t>Adapting</a:t>
              </a:r>
            </a:p>
          </p:txBody>
        </p:sp>
        <p:cxnSp>
          <p:nvCxnSpPr>
            <p:cNvPr id="16" name="Elbow Connector 15">
              <a:extLst>
                <a:ext uri="{FF2B5EF4-FFF2-40B4-BE49-F238E27FC236}">
                  <a16:creationId xmlns:a16="http://schemas.microsoft.com/office/drawing/2014/main" id="{C2426FEE-9B92-7A44-831B-CB4887D14B34}"/>
                </a:ext>
              </a:extLst>
            </p:cNvPr>
            <p:cNvCxnSpPr>
              <a:cxnSpLocks/>
              <a:endCxn id="12" idx="1"/>
            </p:cNvCxnSpPr>
            <p:nvPr/>
          </p:nvCxnSpPr>
          <p:spPr>
            <a:xfrm rot="16200000" flipH="1">
              <a:off x="3368362" y="2533423"/>
              <a:ext cx="1204315" cy="194039"/>
            </a:xfrm>
            <a:prstGeom prst="bentConnector2">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7" name="Elbow Connector 16">
              <a:extLst>
                <a:ext uri="{FF2B5EF4-FFF2-40B4-BE49-F238E27FC236}">
                  <a16:creationId xmlns:a16="http://schemas.microsoft.com/office/drawing/2014/main" id="{38AC9A48-2623-5A45-B8DA-6481438B7FCA}"/>
                </a:ext>
              </a:extLst>
            </p:cNvPr>
            <p:cNvCxnSpPr>
              <a:cxnSpLocks/>
              <a:endCxn id="13" idx="1"/>
            </p:cNvCxnSpPr>
            <p:nvPr/>
          </p:nvCxnSpPr>
          <p:spPr>
            <a:xfrm rot="16200000" flipH="1">
              <a:off x="2661363" y="3100720"/>
              <a:ext cx="2474317" cy="329443"/>
            </a:xfrm>
            <a:prstGeom prst="bentConnector2">
              <a:avLst/>
            </a:prstGeom>
            <a:ln w="28575">
              <a:solidFill>
                <a:schemeClr val="tx1">
                  <a:lumMod val="65000"/>
                  <a:lumOff val="35000"/>
                </a:schemeClr>
              </a:solidFill>
              <a:headEnd type="none" w="med" len="med"/>
              <a:tailEnd type="triangle"/>
            </a:ln>
          </p:spPr>
          <p:style>
            <a:lnRef idx="1">
              <a:schemeClr val="dk1"/>
            </a:lnRef>
            <a:fillRef idx="0">
              <a:schemeClr val="dk1"/>
            </a:fillRef>
            <a:effectRef idx="0">
              <a:schemeClr val="dk1"/>
            </a:effectRef>
            <a:fontRef idx="minor">
              <a:schemeClr val="tx1"/>
            </a:fontRef>
          </p:style>
        </p:cxnSp>
      </p:grpSp>
      <p:sp>
        <p:nvSpPr>
          <p:cNvPr id="21" name="Explosion 2 20">
            <a:extLst>
              <a:ext uri="{FF2B5EF4-FFF2-40B4-BE49-F238E27FC236}">
                <a16:creationId xmlns:a16="http://schemas.microsoft.com/office/drawing/2014/main" id="{342BC29D-F7CA-D543-86A9-03667B278F49}"/>
              </a:ext>
            </a:extLst>
          </p:cNvPr>
          <p:cNvSpPr/>
          <p:nvPr/>
        </p:nvSpPr>
        <p:spPr>
          <a:xfrm>
            <a:off x="4389394" y="826326"/>
            <a:ext cx="4386116" cy="1204313"/>
          </a:xfrm>
          <a:prstGeom prst="irregularSeal2">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1800" dirty="0"/>
              <a:t>Requires 10s-100s of examples</a:t>
            </a:r>
          </a:p>
        </p:txBody>
      </p:sp>
    </p:spTree>
    <p:extLst>
      <p:ext uri="{BB962C8B-B14F-4D97-AF65-F5344CB8AC3E}">
        <p14:creationId xmlns:p14="http://schemas.microsoft.com/office/powerpoint/2010/main" val="310797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w="28575">
          <a:solidFill>
            <a:schemeClr val="tx1">
              <a:lumMod val="65000"/>
              <a:lumOff val="35000"/>
            </a:schemeClr>
          </a:solidFill>
          <a:headEnd type="none" w="med" len="med"/>
          <a:tailEnd type="none" w="med" len="med"/>
        </a:ln>
      </a:spPr>
      <a:bodyPr/>
      <a:lstStyle/>
      <a:style>
        <a:lnRef idx="1">
          <a:schemeClr val="dk1"/>
        </a:lnRef>
        <a:fillRef idx="0">
          <a:schemeClr val="dk1"/>
        </a:fillRef>
        <a:effectRef idx="0">
          <a:schemeClr val="dk1"/>
        </a:effectRef>
        <a:fontRef idx="minor">
          <a:schemeClr val="tx1"/>
        </a:fontRef>
      </a:style>
    </a:lnDef>
    <a:txDef>
      <a:spPr>
        <a:noFill/>
      </a:spPr>
      <a:bodyPr wrap="none" lIns="0" tIns="0" rIns="0" bIns="0" rtlCol="0">
        <a:spAutoFit/>
      </a:bodyPr>
      <a:lstStyle>
        <a:defPPr indent="-182880">
          <a:buFont typeface="Arial" charset="0"/>
          <a:buChar char="•"/>
          <a:defRPr sz="2400" dirty="0" smtClean="0"/>
        </a:defPPr>
      </a:lstStyle>
    </a:txDef>
  </a:objectDefaults>
  <a:extraClrSchemeLst/>
  <a:extLst>
    <a:ext uri="{05A4C25C-085E-4340-85A3-A5531E510DB2}">
      <thm15:themeFamily xmlns:thm15="http://schemas.microsoft.com/office/thememl/2012/main" name="Presentation3" id="{4A3AF139-5B36-7747-A9E4-CB351435071D}" vid="{78B78610-2070-A24D-A5B6-7117B73801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1_Office Theme</Template>
  <TotalTime>17382</TotalTime>
  <Words>2345</Words>
  <Application>Microsoft Macintosh PowerPoint</Application>
  <PresentationFormat>Custom</PresentationFormat>
  <Paragraphs>686</Paragraphs>
  <Slides>52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Cambria Math</vt:lpstr>
      <vt:lpstr>1_Office Theme</vt:lpstr>
      <vt:lpstr>Learning to Count Everything CVPR 2021</vt:lpstr>
      <vt:lpstr>Have you ever wondered?</vt:lpstr>
      <vt:lpstr>Counting is useful in many situations</vt:lpstr>
      <vt:lpstr>Existing Works for Visual Counting</vt:lpstr>
      <vt:lpstr>Previous Work for Visual Counting</vt:lpstr>
      <vt:lpstr>We can’t afford to train a network every category</vt:lpstr>
      <vt:lpstr>Objective of Our Work</vt:lpstr>
      <vt:lpstr>Objective of Our Work</vt:lpstr>
      <vt:lpstr>Our Inspiration: Generic Matching Network (GMN)</vt:lpstr>
      <vt:lpstr>Contributions of our paper</vt:lpstr>
      <vt:lpstr>Talk Outline</vt:lpstr>
      <vt:lpstr>FamNet Processing Pipeline</vt:lpstr>
      <vt:lpstr>FamNet Processing Pipeline</vt:lpstr>
      <vt:lpstr>Density Prediction Module</vt:lpstr>
      <vt:lpstr>Training FamNet</vt:lpstr>
      <vt:lpstr>Inference and Test-time Adaptation</vt:lpstr>
      <vt:lpstr>Inference and Test-time Adaptation</vt:lpstr>
      <vt:lpstr>Talk Outline</vt:lpstr>
      <vt:lpstr>Few-Shot Counting Dataset (FSC-147)</vt:lpstr>
      <vt:lpstr>Data Source</vt:lpstr>
      <vt:lpstr>Categories and Super-categories</vt:lpstr>
      <vt:lpstr>Categories and Super-categories</vt:lpstr>
      <vt:lpstr>Number of Objects in Images</vt:lpstr>
      <vt:lpstr>Comparison to Other Visual Counting Datasets</vt:lpstr>
      <vt:lpstr>Talk Outline</vt:lpstr>
      <vt:lpstr>Prediction Results – Coins/Marbles/Bottle caps</vt:lpstr>
      <vt:lpstr>Prediction Results – Fruits </vt:lpstr>
      <vt:lpstr>Prediction Results – Animals </vt:lpstr>
      <vt:lpstr>Prediction Results – Pills </vt:lpstr>
      <vt:lpstr>Prediction Results – Skateboards </vt:lpstr>
      <vt:lpstr>Prediction Results – Books</vt:lpstr>
      <vt:lpstr>Prediction Results – Chairs </vt:lpstr>
      <vt:lpstr>Prediction Results – Shelf Items</vt:lpstr>
      <vt:lpstr>Prediction Results – Potted plants</vt:lpstr>
      <vt:lpstr>Prediction Results – Clothes and polka dots </vt:lpstr>
      <vt:lpstr>Quantitative Evaluation Criteria</vt:lpstr>
      <vt:lpstr>Performance on Test Set</vt:lpstr>
      <vt:lpstr>Performance on Test Set</vt:lpstr>
      <vt:lpstr>Performance on Test Set</vt:lpstr>
      <vt:lpstr>Performance on Test Set</vt:lpstr>
      <vt:lpstr>Performance on Test Set</vt:lpstr>
      <vt:lpstr>Performance on Test Set</vt:lpstr>
      <vt:lpstr>Comparison to Pretrained Object Detectors</vt:lpstr>
      <vt:lpstr>Benefits of Having More Exemplars</vt:lpstr>
      <vt:lpstr>Ablation Studies</vt:lpstr>
      <vt:lpstr>Failure Cases – Under-counting </vt:lpstr>
      <vt:lpstr>Failure Cases – Under-counting </vt:lpstr>
      <vt:lpstr>Failure Cases – Over-counting </vt:lpstr>
      <vt:lpstr>Failure Cases – Over-counting </vt:lpstr>
      <vt:lpstr>Under and Over Counting statistics</vt:lpstr>
      <vt:lpstr>Under and Over Counting statistics – Log scale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Talk Title Venue/Conference Date</dc:title>
  <dc:creator>Minh Hoai  Nguyen</dc:creator>
  <cp:lastModifiedBy>Minh Hoai  Nguyen</cp:lastModifiedBy>
  <cp:revision>219</cp:revision>
  <cp:lastPrinted>2013-10-09T11:21:36Z</cp:lastPrinted>
  <dcterms:created xsi:type="dcterms:W3CDTF">2021-06-03T13:11:33Z</dcterms:created>
  <dcterms:modified xsi:type="dcterms:W3CDTF">2021-06-29T11:56:32Z</dcterms:modified>
</cp:coreProperties>
</file>