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42976800" cy="21031200"/>
  <p:notesSz cx="6858000" cy="9144000"/>
  <p:defaultTextStyle>
    <a:defPPr>
      <a:defRPr lang="en-US"/>
    </a:defPPr>
    <a:lvl1pPr algn="l" defTabSz="1471613" rtl="0" eaLnBrk="0" fontAlgn="base" hangingPunct="0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1471613" indent="-1096963" algn="l" defTabSz="1471613" rtl="0" eaLnBrk="0" fontAlgn="base" hangingPunct="0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2944813" indent="-2197100" algn="l" defTabSz="1471613" rtl="0" eaLnBrk="0" fontAlgn="base" hangingPunct="0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4418013" indent="-3297238" algn="l" defTabSz="1471613" rtl="0" eaLnBrk="0" fontAlgn="base" hangingPunct="0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5895975" indent="-4397375" algn="l" defTabSz="1471613" rtl="0" eaLnBrk="0" fontAlgn="base" hangingPunct="0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57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57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57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57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24">
          <p15:clr>
            <a:srgbClr val="A4A3A4"/>
          </p15:clr>
        </p15:guide>
        <p15:guide id="2" pos="135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5"/>
    <p:restoredTop sz="94647"/>
  </p:normalViewPr>
  <p:slideViewPr>
    <p:cSldViewPr snapToObjects="1">
      <p:cViewPr varScale="1">
        <p:scale>
          <a:sx n="41" d="100"/>
          <a:sy n="41" d="100"/>
        </p:scale>
        <p:origin x="280" y="560"/>
      </p:cViewPr>
      <p:guideLst>
        <p:guide orient="horz" pos="6624"/>
        <p:guide pos="13536"/>
      </p:guideLst>
    </p:cSldViewPr>
  </p:slideViewPr>
  <p:outlineViewPr>
    <p:cViewPr>
      <p:scale>
        <a:sx n="33" d="100"/>
        <a:sy n="33" d="100"/>
      </p:scale>
      <p:origin x="0" y="32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1314EA9-C8CF-4E55-8DBF-5486340E747F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3025" y="685800"/>
            <a:ext cx="7004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BD065AA-F636-430C-85BD-240106ED4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D065AA-F636-430C-85BD-240106ED4BF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24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6533308"/>
            <a:ext cx="36530280" cy="45080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1917680"/>
            <a:ext cx="30083760" cy="5374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7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48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2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896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71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845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1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79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9CBAE-FC64-4EFF-90FD-B69259063D9D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13014-1A90-49E7-9F03-915C9CD69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25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D4376-459D-4065-BB54-43EB2670C21A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FE35A-8664-44CF-BF98-4F881DFED2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78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560765" y="2356276"/>
            <a:ext cx="46416433" cy="502460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11456" y="2356276"/>
            <a:ext cx="138533032" cy="502460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8BFE-BA3B-459A-A661-1CC3BB576C44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74B7F-27B8-44B1-B4DE-A5FC44B1A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B9CF8-EF69-41CE-963A-BA5C25FDC63C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6BB2C-C2F2-475E-9236-C4C5C8771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86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2" y="13514494"/>
            <a:ext cx="36530280" cy="4177030"/>
          </a:xfrm>
        </p:spPr>
        <p:txBody>
          <a:bodyPr anchor="t"/>
          <a:lstStyle>
            <a:lvl1pPr algn="l">
              <a:defRPr sz="1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2" y="8913925"/>
            <a:ext cx="36530280" cy="4600574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74225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2pPr>
            <a:lvl3pPr marL="2948448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22674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896899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71122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84534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319573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79379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AE8B6-BB81-4DAD-974E-73E05E9DE8F3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E1E93-EA9B-40DB-9678-E6AFF779B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59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11452" y="13738444"/>
            <a:ext cx="92474733" cy="38863906"/>
          </a:xfrm>
        </p:spPr>
        <p:txBody>
          <a:bodyPr/>
          <a:lstStyle>
            <a:lvl1pPr>
              <a:defRPr sz="9000"/>
            </a:lvl1pPr>
            <a:lvl2pPr>
              <a:defRPr sz="7800"/>
            </a:lvl2pPr>
            <a:lvl3pPr>
              <a:defRPr sz="65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502465" y="13738444"/>
            <a:ext cx="92474733" cy="38863906"/>
          </a:xfrm>
        </p:spPr>
        <p:txBody>
          <a:bodyPr/>
          <a:lstStyle>
            <a:lvl1pPr>
              <a:defRPr sz="9000"/>
            </a:lvl1pPr>
            <a:lvl2pPr>
              <a:defRPr sz="7800"/>
            </a:lvl2pPr>
            <a:lvl3pPr>
              <a:defRPr sz="65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2DE39-29E4-48D8-AE28-A867120F4696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4B5-7DC3-4C99-BD9B-BA526C2FE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10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146" y="392817"/>
            <a:ext cx="27542671" cy="2078777"/>
          </a:xfrm>
        </p:spPr>
        <p:txBody>
          <a:bodyPr>
            <a:noAutofit/>
          </a:bodyPr>
          <a:lstStyle>
            <a:lvl1pPr>
              <a:defRPr sz="44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068" y="3004461"/>
            <a:ext cx="13415328" cy="17442543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14668823" y="3004461"/>
            <a:ext cx="13415328" cy="17442543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28964578" y="3004461"/>
            <a:ext cx="13415328" cy="17442543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3095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B3A07-A7CE-40D3-A410-EDF9A4B1C01F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FC319-7D79-44E8-8922-263723B62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19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03833-CE8C-4F8B-95CB-3A9B6255852C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319E6-A96F-404B-A526-EF4A8ECEB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52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9" y="837353"/>
            <a:ext cx="14139072" cy="3563620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8" y="837359"/>
            <a:ext cx="24025225" cy="17949546"/>
          </a:xfrm>
        </p:spPr>
        <p:txBody>
          <a:bodyPr/>
          <a:lstStyle>
            <a:lvl1pPr>
              <a:defRPr sz="10200"/>
            </a:lvl1pPr>
            <a:lvl2pPr>
              <a:defRPr sz="9000"/>
            </a:lvl2pPr>
            <a:lvl3pPr>
              <a:defRPr sz="78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9" y="4400979"/>
            <a:ext cx="14139072" cy="14385926"/>
          </a:xfrm>
        </p:spPr>
        <p:txBody>
          <a:bodyPr/>
          <a:lstStyle>
            <a:lvl1pPr marL="0" indent="0">
              <a:buNone/>
              <a:defRPr sz="4500"/>
            </a:lvl1pPr>
            <a:lvl2pPr marL="1474225" indent="0">
              <a:buNone/>
              <a:defRPr sz="3900"/>
            </a:lvl2pPr>
            <a:lvl3pPr marL="2948448" indent="0">
              <a:buNone/>
              <a:defRPr sz="3100"/>
            </a:lvl3pPr>
            <a:lvl4pPr marL="4422674" indent="0">
              <a:buNone/>
              <a:defRPr sz="2800"/>
            </a:lvl4pPr>
            <a:lvl5pPr marL="5896899" indent="0">
              <a:buNone/>
              <a:defRPr sz="2800"/>
            </a:lvl5pPr>
            <a:lvl6pPr marL="7371122" indent="0">
              <a:buNone/>
              <a:defRPr sz="2800"/>
            </a:lvl6pPr>
            <a:lvl7pPr marL="8845348" indent="0">
              <a:buNone/>
              <a:defRPr sz="2800"/>
            </a:lvl7pPr>
            <a:lvl8pPr marL="10319573" indent="0">
              <a:buNone/>
              <a:defRPr sz="2800"/>
            </a:lvl8pPr>
            <a:lvl9pPr marL="11793798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21F4-F525-4A00-B403-8BBE24F546DB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0ABBB-E03B-4760-8313-C632A5074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98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14721847"/>
            <a:ext cx="25786080" cy="1737996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1879177"/>
            <a:ext cx="25786080" cy="12618720"/>
          </a:xfrm>
        </p:spPr>
        <p:txBody>
          <a:bodyPr rtlCol="0">
            <a:normAutofit/>
          </a:bodyPr>
          <a:lstStyle>
            <a:lvl1pPr marL="0" indent="0">
              <a:buNone/>
              <a:defRPr sz="10200"/>
            </a:lvl1pPr>
            <a:lvl2pPr marL="1474225" indent="0">
              <a:buNone/>
              <a:defRPr sz="9000"/>
            </a:lvl2pPr>
            <a:lvl3pPr marL="2948448" indent="0">
              <a:buNone/>
              <a:defRPr sz="7800"/>
            </a:lvl3pPr>
            <a:lvl4pPr marL="4422674" indent="0">
              <a:buNone/>
              <a:defRPr sz="6500"/>
            </a:lvl4pPr>
            <a:lvl5pPr marL="5896899" indent="0">
              <a:buNone/>
              <a:defRPr sz="6500"/>
            </a:lvl5pPr>
            <a:lvl6pPr marL="7371122" indent="0">
              <a:buNone/>
              <a:defRPr sz="6500"/>
            </a:lvl6pPr>
            <a:lvl7pPr marL="8845348" indent="0">
              <a:buNone/>
              <a:defRPr sz="6500"/>
            </a:lvl7pPr>
            <a:lvl8pPr marL="10319573" indent="0">
              <a:buNone/>
              <a:defRPr sz="6500"/>
            </a:lvl8pPr>
            <a:lvl9pPr marL="11793798" indent="0">
              <a:buNone/>
              <a:defRPr sz="6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16459843"/>
            <a:ext cx="25786080" cy="2468244"/>
          </a:xfrm>
        </p:spPr>
        <p:txBody>
          <a:bodyPr/>
          <a:lstStyle>
            <a:lvl1pPr marL="0" indent="0">
              <a:buNone/>
              <a:defRPr sz="4500"/>
            </a:lvl1pPr>
            <a:lvl2pPr marL="1474225" indent="0">
              <a:buNone/>
              <a:defRPr sz="3900"/>
            </a:lvl2pPr>
            <a:lvl3pPr marL="2948448" indent="0">
              <a:buNone/>
              <a:defRPr sz="3100"/>
            </a:lvl3pPr>
            <a:lvl4pPr marL="4422674" indent="0">
              <a:buNone/>
              <a:defRPr sz="2800"/>
            </a:lvl4pPr>
            <a:lvl5pPr marL="5896899" indent="0">
              <a:buNone/>
              <a:defRPr sz="2800"/>
            </a:lvl5pPr>
            <a:lvl6pPr marL="7371122" indent="0">
              <a:buNone/>
              <a:defRPr sz="2800"/>
            </a:lvl6pPr>
            <a:lvl7pPr marL="8845348" indent="0">
              <a:buNone/>
              <a:defRPr sz="2800"/>
            </a:lvl7pPr>
            <a:lvl8pPr marL="10319573" indent="0">
              <a:buNone/>
              <a:defRPr sz="2800"/>
            </a:lvl8pPr>
            <a:lvl9pPr marL="11793798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C5E88-DBB1-4C27-97E1-27BF91625C96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4C0B4-399A-4C53-B10F-4E796F2262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4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149475" y="841375"/>
            <a:ext cx="386778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9475" y="4906963"/>
            <a:ext cx="38677850" cy="138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9475" y="19492913"/>
            <a:ext cx="10026650" cy="111918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DFF81-4150-4EF7-986D-DD3916DBAD54}" type="datetime1">
              <a:rPr lang="en-US" altLang="en-US"/>
              <a:pPr>
                <a:defRPr/>
              </a:pPr>
              <a:t>6/11/18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4375" y="19492913"/>
            <a:ext cx="13608050" cy="111918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900">
                <a:solidFill>
                  <a:srgbClr val="898989"/>
                </a:solidFill>
                <a:latin typeface="Calibri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675" y="19492913"/>
            <a:ext cx="10026650" cy="111918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3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5B8E12-0DAA-404C-B30F-EC94537DB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15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1471613" rtl="0" eaLnBrk="0" fontAlgn="base" hangingPunct="0">
        <a:spcBef>
          <a:spcPct val="0"/>
        </a:spcBef>
        <a:spcAft>
          <a:spcPct val="0"/>
        </a:spcAft>
        <a:defRPr sz="141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2pPr>
      <a:lvl3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3pPr>
      <a:lvl4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4pPr>
      <a:lvl5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5pPr>
      <a:lvl6pPr marL="373903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747805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121708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495611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1101725" indent="-11017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2392363" indent="-91757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3681413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5157788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6629400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6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8108236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582462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056684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530909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474225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94844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4422674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4pPr>
      <a:lvl5pPr marL="5896899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5pPr>
      <a:lvl6pPr marL="7371122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6pPr>
      <a:lvl7pPr marL="884534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7pPr>
      <a:lvl8pPr marL="10319573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8pPr>
      <a:lvl9pPr marL="1179379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vpr18logo_3.jpg (1986Ã1178)">
            <a:extLst>
              <a:ext uri="{FF2B5EF4-FFF2-40B4-BE49-F238E27FC236}">
                <a16:creationId xmlns:a16="http://schemas.microsoft.com/office/drawing/2014/main" id="{6A077E9C-9A97-C24F-85A4-9E17F868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079" y="227853"/>
            <a:ext cx="3612821" cy="214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6B6DA9-FAA1-5D44-B08C-890D4BCBFEA6}"/>
              </a:ext>
            </a:extLst>
          </p:cNvPr>
          <p:cNvSpPr/>
          <p:nvPr/>
        </p:nvSpPr>
        <p:spPr>
          <a:xfrm>
            <a:off x="0" y="0"/>
            <a:ext cx="42976800" cy="172237"/>
          </a:xfrm>
          <a:prstGeom prst="rect">
            <a:avLst/>
          </a:prstGeom>
          <a:solidFill>
            <a:srgbClr val="A5002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58413" tIns="29206" rIns="58413" bIns="29206" rtlCol="0" anchor="ctr"/>
          <a:lstStyle/>
          <a:p>
            <a:pPr algn="ctr"/>
            <a:endParaRPr lang="en-US" sz="5558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D60B0C-8F84-4F4E-A05A-A3E84D9FFFB5}"/>
              </a:ext>
            </a:extLst>
          </p:cNvPr>
          <p:cNvSpPr/>
          <p:nvPr/>
        </p:nvSpPr>
        <p:spPr>
          <a:xfrm flipV="1">
            <a:off x="0" y="2456434"/>
            <a:ext cx="42976800" cy="134366"/>
          </a:xfrm>
          <a:prstGeom prst="rect">
            <a:avLst/>
          </a:prstGeom>
          <a:solidFill>
            <a:srgbClr val="A5002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58413" tIns="29206" rIns="58413" bIns="29206" rtlCol="0" anchor="ctr"/>
          <a:lstStyle/>
          <a:p>
            <a:pPr algn="ctr"/>
            <a:endParaRPr lang="en-US" sz="5558"/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A353ED4A-A8DA-574B-AA8A-8D58AB82A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363" y="147638"/>
            <a:ext cx="34470975" cy="2218348"/>
          </a:xfrm>
        </p:spPr>
        <p:txBody>
          <a:bodyPr/>
          <a:lstStyle/>
          <a:p>
            <a:r>
              <a:rPr lang="en-US" sz="5400" b="1" dirty="0">
                <a:latin typeface="Times" charset="0"/>
                <a:ea typeface="Times" charset="0"/>
                <a:cs typeface="Times" charset="0"/>
              </a:rPr>
              <a:t>Pulling Actions out of Context: Explicit Separation for Effective Combination</a:t>
            </a:r>
            <a:br>
              <a:rPr lang="en-US" dirty="0"/>
            </a:br>
            <a:r>
              <a:rPr lang="en-US" dirty="0">
                <a:latin typeface="Times" charset="0"/>
                <a:ea typeface="Times" charset="0"/>
                <a:cs typeface="Times" charset="0"/>
              </a:rPr>
              <a:t>Yang Wang, Minh Hoai </a:t>
            </a:r>
            <a:br>
              <a:rPr lang="en-US" dirty="0">
                <a:latin typeface="Times" charset="0"/>
                <a:ea typeface="Times" charset="0"/>
                <a:cs typeface="Times" charset="0"/>
              </a:rPr>
            </a:br>
            <a:r>
              <a:rPr lang="en-US" sz="3200" dirty="0">
                <a:latin typeface="Times" charset="0"/>
                <a:ea typeface="Times" charset="0"/>
                <a:cs typeface="Times" charset="0"/>
              </a:rPr>
              <a:t>Computer Vision Lab, Stony Brook University, NY, USA</a:t>
            </a:r>
            <a:endParaRPr lang="en-US" alt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E87EBB-F4E4-5A47-85E7-3F62466DE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63" y="707457"/>
            <a:ext cx="6634614" cy="11213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7F85303-F533-0F4D-B73F-DDCE857D3E5F}"/>
              </a:ext>
            </a:extLst>
          </p:cNvPr>
          <p:cNvGrpSpPr/>
          <p:nvPr/>
        </p:nvGrpSpPr>
        <p:grpSpPr>
          <a:xfrm>
            <a:off x="32680703" y="18859644"/>
            <a:ext cx="9693099" cy="1549400"/>
            <a:chOff x="32680703" y="18897600"/>
            <a:chExt cx="9693099" cy="154940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83420C-8572-5B40-92E9-3D99ACAA528F}"/>
                </a:ext>
              </a:extLst>
            </p:cNvPr>
            <p:cNvSpPr txBox="1"/>
            <p:nvPr/>
          </p:nvSpPr>
          <p:spPr>
            <a:xfrm>
              <a:off x="32923117" y="18984928"/>
              <a:ext cx="6667486" cy="508464"/>
            </a:xfrm>
            <a:prstGeom prst="rect">
              <a:avLst/>
            </a:prstGeom>
            <a:noFill/>
          </p:spPr>
          <p:txBody>
            <a:bodyPr wrap="square" lIns="58413" tIns="29206" rIns="58413" bIns="29206" rtlCol="0">
              <a:spAutoFit/>
            </a:bodyPr>
            <a:lstStyle/>
            <a:p>
              <a:r>
                <a:rPr lang="en-US" sz="2921" b="1" dirty="0">
                  <a:solidFill>
                    <a:schemeClr val="accent4">
                      <a:lumMod val="75000"/>
                    </a:schemeClr>
                  </a:solidFill>
                  <a:latin typeface="Times" charset="0"/>
                  <a:ea typeface="Times" charset="0"/>
                  <a:cs typeface="Times" charset="0"/>
                </a:rPr>
                <a:t>Acknowledgment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53DD84F-769B-3A45-ACAD-3D2157F66D1E}"/>
                </a:ext>
              </a:extLst>
            </p:cNvPr>
            <p:cNvSpPr/>
            <p:nvPr/>
          </p:nvSpPr>
          <p:spPr>
            <a:xfrm>
              <a:off x="32923116" y="19549008"/>
              <a:ext cx="9450685" cy="81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37" dirty="0"/>
                <a:t>This project is supported by the National Science Foundation Award IIS-1566248 and a Google Research Award.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B3A3FF9-AA43-CD41-AB54-47146505A17B}"/>
                </a:ext>
              </a:extLst>
            </p:cNvPr>
            <p:cNvSpPr/>
            <p:nvPr/>
          </p:nvSpPr>
          <p:spPr>
            <a:xfrm>
              <a:off x="32680703" y="18897600"/>
              <a:ext cx="9693099" cy="1549400"/>
            </a:xfrm>
            <a:prstGeom prst="rect">
              <a:avLst/>
            </a:prstGeom>
            <a:noFill/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5082"/>
            </a:p>
          </p:txBody>
        </p:sp>
      </p:grpSp>
      <p:sp>
        <p:nvSpPr>
          <p:cNvPr id="31" name="Content Placeholder 14">
            <a:extLst>
              <a:ext uri="{FF2B5EF4-FFF2-40B4-BE49-F238E27FC236}">
                <a16:creationId xmlns:a16="http://schemas.microsoft.com/office/drawing/2014/main" id="{97E01EC0-AFB6-F045-98A9-F14C56E5B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063" y="3195782"/>
            <a:ext cx="10940536" cy="17441862"/>
          </a:xfrm>
        </p:spPr>
        <p:txBody>
          <a:bodyPr>
            <a:normAutofit lnSpcReduction="10000"/>
          </a:bodyPr>
          <a:lstStyle/>
          <a:p>
            <a:pPr marL="565150" indent="-565150" defTabSz="2033588" eaLnBrk="1" hangingPunct="1"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action recognition systems are not able to separate human actions from the co-occurring context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propose a novel approach that can</a:t>
            </a:r>
          </a:p>
          <a:p>
            <a:pPr marL="701468" lvl="2" indent="-565150" defTabSz="2033588" eaLnBrk="1" hangingPunct="1">
              <a:buFont typeface="+mj-lt"/>
              <a:buAutoNum type="arabicPeriod"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explicitly </a:t>
            </a: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factorize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human actions from the co-occurring context</a:t>
            </a:r>
            <a:endParaRPr lang="en-US" alt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1468" lvl="2" indent="-565150" defTabSz="2033588" eaLnBrk="1" hangingPunct="1">
              <a:buFont typeface="+mj-lt"/>
              <a:buAutoNum type="arabicPeriod"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separately </a:t>
            </a: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effectively </a:t>
            </a: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them for human action recognition</a:t>
            </a: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Conjugate Samples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this project) video clips right before and after the action samples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conjugate sample is contextually similar to the action sample, but does not contain the action. 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provides contrasting information to the action samples, which can be leveraged to suppress contextual irrelevance and magnify the action signal</a:t>
            </a:r>
          </a:p>
        </p:txBody>
      </p:sp>
      <p:sp>
        <p:nvSpPr>
          <p:cNvPr id="33" name="Content Placeholder 16">
            <a:extLst>
              <a:ext uri="{FF2B5EF4-FFF2-40B4-BE49-F238E27FC236}">
                <a16:creationId xmlns:a16="http://schemas.microsoft.com/office/drawing/2014/main" id="{2389D2E5-F182-F348-A49D-E66D8CA67E3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2164054" y="3208338"/>
            <a:ext cx="10142104" cy="17441862"/>
          </a:xfrm>
        </p:spPr>
        <p:txBody>
          <a:bodyPr/>
          <a:lstStyle/>
          <a:p>
            <a:pPr marL="565150" indent="-565150" defTabSz="2033588" eaLnBrk="1" hangingPunct="1">
              <a:lnSpc>
                <a:spcPct val="80000"/>
              </a:lnSpc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Recognition &amp; Analysis</a:t>
            </a:r>
          </a:p>
          <a:p>
            <a:pPr marL="565150" indent="-565150" defTabSz="2033588" eaLnBrk="1" hangingPunct="1">
              <a:lnSpc>
                <a:spcPct val="80000"/>
              </a:lnSpc>
              <a:defRPr/>
            </a:pPr>
            <a:endParaRPr lang="en-US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defRPr/>
            </a:pPr>
            <a:endParaRPr lang="en-US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defRPr/>
            </a:pPr>
            <a:endParaRPr lang="en-US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defRPr/>
            </a:pPr>
            <a:endParaRPr lang="en-US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defRPr/>
            </a:pPr>
            <a:endParaRPr lang="en-US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defRPr/>
            </a:pPr>
            <a:endParaRPr lang="en-US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defRPr/>
            </a:pP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indent="-565150" defTabSz="2033588" eaLnBrk="1" hangingPunct="1">
              <a:lnSpc>
                <a:spcPct val="80000"/>
              </a:lnSpc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Qualitative Results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ActionThread  (Video Dataset)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2033588" eaLnBrk="1" hangingPunct="1">
              <a:buNone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2033588" eaLnBrk="1" hangingPunct="1">
              <a:buNone/>
              <a:defRPr/>
            </a:pP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VOC2012 Action  (Image Dataset)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indent="-565150" defTabSz="2033588"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indent="-565150" defTabSz="2033588"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BFD5ED40-BAC7-BB4C-855F-053A85DEF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48" y="8324994"/>
            <a:ext cx="10171249" cy="6896100"/>
          </a:xfrm>
          <a:prstGeom prst="rect">
            <a:avLst/>
          </a:prstGeom>
        </p:spPr>
      </p:pic>
      <p:sp>
        <p:nvSpPr>
          <p:cNvPr id="135" name="Content Placeholder 14">
            <a:extLst>
              <a:ext uri="{FF2B5EF4-FFF2-40B4-BE49-F238E27FC236}">
                <a16:creationId xmlns:a16="http://schemas.microsoft.com/office/drawing/2014/main" id="{3E93F4A5-6D5D-8E48-9255-ADC206C7A5B1}"/>
              </a:ext>
            </a:extLst>
          </p:cNvPr>
          <p:cNvSpPr txBox="1">
            <a:spLocks/>
          </p:cNvSpPr>
          <p:nvPr/>
        </p:nvSpPr>
        <p:spPr bwMode="auto">
          <a:xfrm>
            <a:off x="11688145" y="3197959"/>
            <a:ext cx="10101453" cy="174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  <a:normAutofit/>
          </a:bodyPr>
          <a:lstStyle>
            <a:lvl1pPr marL="410256" indent="-410256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93247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3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29565" indent="-546573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202201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448875" indent="-14488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150" indent="-565150" defTabSz="2033588" eaLnBrk="1" hangingPunct="1"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Proposed Framework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0" lvl="1" indent="0" defTabSz="2033588" eaLnBrk="1" hangingPunct="1"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0" lvl="1" indent="0" defTabSz="2033588" eaLnBrk="1" hangingPunct="1"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0" indent="-565150" defTabSz="2033588" eaLnBrk="1" hangingPunct="1"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</a:p>
          <a:p>
            <a:pPr marL="0" lvl="1" indent="0" defTabSz="2033588" eaLnBrk="1" hangingPunct="1">
              <a:buNone/>
              <a:defRPr/>
            </a:pPr>
            <a:endParaRPr lang="en-US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2800" dirty="0">
              <a:solidFill>
                <a:srgbClr val="0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6339E5-6912-4846-965B-9322BE969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2747" y="4330464"/>
            <a:ext cx="9202965" cy="40384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17E6223-708D-0148-AAA5-AEECF8931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0208" y="11268020"/>
            <a:ext cx="8257325" cy="9159947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C4A07CF5-6A1A-1E4F-868B-B550790C5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0710" y="14762949"/>
            <a:ext cx="7409290" cy="5684376"/>
          </a:xfrm>
          <a:prstGeom prst="rect">
            <a:avLst/>
          </a:prstGeom>
        </p:spPr>
      </p:pic>
      <p:sp>
        <p:nvSpPr>
          <p:cNvPr id="52" name="Content Placeholder 16">
            <a:extLst>
              <a:ext uri="{FF2B5EF4-FFF2-40B4-BE49-F238E27FC236}">
                <a16:creationId xmlns:a16="http://schemas.microsoft.com/office/drawing/2014/main" id="{CC68655B-8152-FE43-96D6-4E80E8A1EB98}"/>
              </a:ext>
            </a:extLst>
          </p:cNvPr>
          <p:cNvSpPr txBox="1">
            <a:spLocks/>
          </p:cNvSpPr>
          <p:nvPr/>
        </p:nvSpPr>
        <p:spPr bwMode="auto">
          <a:xfrm>
            <a:off x="32680704" y="3208338"/>
            <a:ext cx="9693097" cy="1566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  <a:normAutofit/>
          </a:bodyPr>
          <a:lstStyle>
            <a:lvl1pPr marL="410256" indent="-410256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93247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3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29565" indent="-546573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202201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448875" indent="-14488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150" indent="-565150" defTabSz="2033588" eaLnBrk="1" hangingPunct="1">
              <a:lnSpc>
                <a:spcPct val="80000"/>
              </a:lnSpc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Quantitative Results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ActionThread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Hollywood2 &amp; UCF101</a:t>
            </a:r>
          </a:p>
          <a:p>
            <a:pPr marL="701468" lvl="2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Imperfect conjugate samples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0CDD8-714E-0E43-A203-398A9385E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3735" y="8727221"/>
            <a:ext cx="6244926" cy="1102046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7C017F9-C2F8-5D45-98B4-EABC666DE3F3}"/>
              </a:ext>
            </a:extLst>
          </p:cNvPr>
          <p:cNvGrpSpPr/>
          <p:nvPr/>
        </p:nvGrpSpPr>
        <p:grpSpPr>
          <a:xfrm>
            <a:off x="22599746" y="4194786"/>
            <a:ext cx="8904791" cy="2216828"/>
            <a:chOff x="1744877" y="2080419"/>
            <a:chExt cx="6972300" cy="17526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AC38FF-1742-DC44-B790-0CF1516AA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44877" y="2080419"/>
              <a:ext cx="6972300" cy="1752600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EC251BB-7E40-9C42-A4B2-42B8B274EC31}"/>
                </a:ext>
              </a:extLst>
            </p:cNvPr>
            <p:cNvGrpSpPr/>
            <p:nvPr/>
          </p:nvGrpSpPr>
          <p:grpSpPr>
            <a:xfrm>
              <a:off x="2438400" y="2419855"/>
              <a:ext cx="6182139" cy="941185"/>
              <a:chOff x="2438400" y="2419855"/>
              <a:chExt cx="6182139" cy="941185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AD5607E-D140-D44B-8757-F939EE56360D}"/>
                  </a:ext>
                </a:extLst>
              </p:cNvPr>
              <p:cNvCxnSpPr/>
              <p:nvPr/>
            </p:nvCxnSpPr>
            <p:spPr>
              <a:xfrm flipV="1">
                <a:off x="2438400" y="2419855"/>
                <a:ext cx="975109" cy="256806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2337352F-3834-A941-9D1C-668D1D0B9CD5}"/>
                  </a:ext>
                </a:extLst>
              </p:cNvPr>
              <p:cNvCxnSpPr/>
              <p:nvPr/>
            </p:nvCxnSpPr>
            <p:spPr>
              <a:xfrm>
                <a:off x="4479909" y="2419855"/>
                <a:ext cx="873611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641A18D-09E7-8F4E-AE94-4679045706F4}"/>
                  </a:ext>
                </a:extLst>
              </p:cNvPr>
              <p:cNvCxnSpPr/>
              <p:nvPr/>
            </p:nvCxnSpPr>
            <p:spPr>
              <a:xfrm>
                <a:off x="5867985" y="2419855"/>
                <a:ext cx="795351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E45341C-FE58-0349-817D-26BB923D4EFC}"/>
                  </a:ext>
                </a:extLst>
              </p:cNvPr>
              <p:cNvCxnSpPr/>
              <p:nvPr/>
            </p:nvCxnSpPr>
            <p:spPr>
              <a:xfrm flipV="1">
                <a:off x="7901901" y="2419855"/>
                <a:ext cx="718638" cy="2"/>
              </a:xfrm>
              <a:prstGeom prst="straightConnector1">
                <a:avLst/>
              </a:prstGeom>
              <a:noFill/>
              <a:ln w="635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8AFC607-C3EF-E841-B5CD-8F4634F6A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8400" y="3052119"/>
                <a:ext cx="975109" cy="308919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D56B0DC0-1ACA-9F4E-9877-B6A776932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9848" y="3361038"/>
                <a:ext cx="863672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4B5B622A-2960-0B47-BBB1-0B83C17B69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7985" y="2767914"/>
                <a:ext cx="1410771" cy="593126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8B38FE5-96BB-A54A-A121-80D6E06A9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97282" y="5066830"/>
            <a:ext cx="7259939" cy="6706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A6843-61CC-4C4F-B74D-74ABAC68D4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4783" y="7962379"/>
            <a:ext cx="7856264" cy="5792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5836BD-5FAA-524A-8055-DF643843E7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74351" y="13601844"/>
            <a:ext cx="8305800" cy="45681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155</Words>
  <Application>Microsoft Macintosh PowerPoint</Application>
  <PresentationFormat>Custom</PresentationFormat>
  <Paragraphs>83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ＭＳ Ｐゴシック</vt:lpstr>
      <vt:lpstr>ＭＳ Ｐゴシック</vt:lpstr>
      <vt:lpstr>Arial</vt:lpstr>
      <vt:lpstr>Calibri</vt:lpstr>
      <vt:lpstr>Times</vt:lpstr>
      <vt:lpstr>Wingdings</vt:lpstr>
      <vt:lpstr>Office Theme</vt:lpstr>
      <vt:lpstr>Pulling Actions out of Context: Explicit Separation for Effective Combination Yang Wang, Minh Hoai  Computer Vision Lab, Stony Brook University, NY, USA</vt:lpstr>
    </vt:vector>
  </TitlesOfParts>
  <Company>Univ. of Colorado at Colorado Springs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here:  Maybe add some pictures and/or school logo on the left and right authors and affiliation</dc:title>
  <dc:creator>Terry Boult</dc:creator>
  <cp:lastModifiedBy>Minh Hoai  Nguyen</cp:lastModifiedBy>
  <cp:revision>73</cp:revision>
  <dcterms:created xsi:type="dcterms:W3CDTF">2014-05-29T01:41:03Z</dcterms:created>
  <dcterms:modified xsi:type="dcterms:W3CDTF">2018-06-11T16:44:41Z</dcterms:modified>
</cp:coreProperties>
</file>