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42976800" cy="21031200"/>
  <p:notesSz cx="6858000" cy="9144000"/>
  <p:defaultTextStyle>
    <a:defPPr>
      <a:defRPr lang="en-US"/>
    </a:defPPr>
    <a:lvl1pPr algn="l" defTabSz="1471613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1471613" indent="-1096963" algn="l" defTabSz="1471613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2944813" indent="-2197100" algn="l" defTabSz="1471613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4418013" indent="-3297238" algn="l" defTabSz="1471613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5895975" indent="-4397375" algn="l" defTabSz="1471613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0DE2EBA4-6945-0541-84D8-F204A4E07A7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624">
          <p15:clr>
            <a:srgbClr val="A4A3A4"/>
          </p15:clr>
        </p15:guide>
        <p15:guide id="2" pos="135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1F36"/>
    <a:srgbClr val="00FDFF"/>
    <a:srgbClr val="256190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4580"/>
    <p:restoredTop sz="89465"/>
  </p:normalViewPr>
  <p:slideViewPr>
    <p:cSldViewPr snapToObjects="1">
      <p:cViewPr varScale="1">
        <p:scale>
          <a:sx n="44" d="100"/>
          <a:sy n="44" d="100"/>
        </p:scale>
        <p:origin x="872" y="288"/>
      </p:cViewPr>
      <p:guideLst>
        <p:guide orient="horz" pos="6624"/>
        <p:guide pos="135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6A2244C-6333-0247-8B21-EBE6149198F2}" type="datetime1">
              <a:rPr lang="en-US" altLang="en-US"/>
              <a:pPr/>
              <a:t>12/10/18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73025" y="685800"/>
            <a:ext cx="7004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D64A434-EFC0-0D4F-BD8F-8C589E6583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40160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>
              <a:ea typeface="ＭＳ Ｐゴシック" charset="-128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1471613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1471613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1471613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1471613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0152F81-18D6-E742-AE52-31E647741472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474261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3260" y="6533308"/>
            <a:ext cx="36530280" cy="45080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6520" y="11917680"/>
            <a:ext cx="30083760" cy="5374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48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2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896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71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45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19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793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DAFB2D-E7C2-DE48-BD04-B7716AD435EB}" type="datetime1">
              <a:rPr lang="en-US" altLang="en-US"/>
              <a:pPr/>
              <a:t>12/10/18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14C56-5CA8-FF46-8402-2CD88679BA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400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25544A-D3A6-2D46-9824-76073DBB6A8B}" type="datetime1">
              <a:rPr lang="en-US" altLang="en-US"/>
              <a:pPr/>
              <a:t>12/10/18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2908E-DC4D-074A-B327-31DD899C0F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4805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9560765" y="2356276"/>
            <a:ext cx="46416433" cy="502460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11456" y="2356276"/>
            <a:ext cx="138533032" cy="502460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6E0C2A-2E88-8D47-9416-0C741C915A09}" type="datetime1">
              <a:rPr lang="en-US" altLang="en-US"/>
              <a:pPr/>
              <a:t>12/10/18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A88135-60CF-8B4D-983C-A77672223A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418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97588A-ECD7-2348-8674-BC1A8720BAFA}" type="datetime1">
              <a:rPr lang="en-US" altLang="en-US"/>
              <a:pPr/>
              <a:t>12/10/18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6CACD-70F9-3A46-99A5-2A61812AEE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513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4872" y="13514494"/>
            <a:ext cx="36530280" cy="4177030"/>
          </a:xfrm>
        </p:spPr>
        <p:txBody>
          <a:bodyPr anchor="t"/>
          <a:lstStyle>
            <a:lvl1pPr algn="l">
              <a:defRPr sz="1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94872" y="8913925"/>
            <a:ext cx="36530280" cy="4600574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4225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2pPr>
            <a:lvl3pPr marL="2948448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2674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896899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71122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4534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19573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79379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370751-032B-9447-8E4C-DC01E4CEF85E}" type="datetime1">
              <a:rPr lang="en-US" altLang="en-US"/>
              <a:pPr/>
              <a:t>12/10/18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06B9A-1122-ED40-B0A3-3E5B2870B0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25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11452" y="13738444"/>
            <a:ext cx="92474733" cy="38863906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502465" y="13738444"/>
            <a:ext cx="92474733" cy="38863906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C0F2E3-69EC-7A4B-8058-DC0E9B6B9665}" type="datetime1">
              <a:rPr lang="en-US" altLang="en-US"/>
              <a:pPr/>
              <a:t>12/10/18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84D7B-4D7B-3E47-B1DC-1EFDB1B3F8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4092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1944" y="901813"/>
            <a:ext cx="27542671" cy="2078777"/>
          </a:xfrm>
        </p:spPr>
        <p:txBody>
          <a:bodyPr>
            <a:noAutofit/>
          </a:bodyPr>
          <a:lstStyle>
            <a:lvl1pPr>
              <a:defRPr sz="440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5578" y="3962400"/>
            <a:ext cx="12961932" cy="7383462"/>
          </a:xfrm>
          <a:ln>
            <a:solidFill>
              <a:schemeClr val="tx1"/>
            </a:solidFill>
          </a:ln>
          <a:effectLst>
            <a:softEdge rad="31750"/>
          </a:effectLst>
        </p:spPr>
        <p:txBody>
          <a:bodyPr>
            <a:normAutofit/>
          </a:bodyPr>
          <a:lstStyle>
            <a:lvl1pPr marL="410256" indent="-410256">
              <a:buNone/>
              <a:defRPr sz="2900">
                <a:latin typeface="Arial"/>
                <a:cs typeface="Arial"/>
              </a:defRPr>
            </a:lvl1pPr>
            <a:lvl2pPr marL="793247" indent="-655629">
              <a:buFont typeface="Wingdings" charset="2"/>
              <a:buChar char="Ø"/>
              <a:defRPr sz="2300">
                <a:latin typeface="Arial"/>
                <a:cs typeface="Arial"/>
              </a:defRPr>
            </a:lvl2pPr>
            <a:lvl3pPr marL="929565" indent="-546573">
              <a:defRPr sz="1900">
                <a:latin typeface="Arial"/>
                <a:cs typeface="Arial"/>
              </a:defRPr>
            </a:lvl3pPr>
            <a:lvl4pPr marL="1202201" indent="-655629">
              <a:defRPr sz="1600">
                <a:latin typeface="Arial"/>
                <a:cs typeface="Arial"/>
              </a:defRPr>
            </a:lvl4pPr>
            <a:lvl5pPr marL="1448875" indent="-1448875">
              <a:defRPr sz="23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0"/>
          </p:nvPr>
        </p:nvSpPr>
        <p:spPr>
          <a:xfrm>
            <a:off x="14668823" y="3962400"/>
            <a:ext cx="13415328" cy="16484604"/>
          </a:xfrm>
        </p:spPr>
        <p:txBody>
          <a:bodyPr>
            <a:normAutofit/>
          </a:bodyPr>
          <a:lstStyle>
            <a:lvl1pPr marL="410256" indent="-410256">
              <a:buNone/>
              <a:defRPr sz="2900">
                <a:latin typeface="Arial"/>
                <a:cs typeface="Arial"/>
              </a:defRPr>
            </a:lvl1pPr>
            <a:lvl2pPr marL="793247" indent="-655629">
              <a:buFont typeface="Wingdings" charset="2"/>
              <a:buChar char="Ø"/>
              <a:defRPr sz="2300">
                <a:latin typeface="Arial"/>
                <a:cs typeface="Arial"/>
              </a:defRPr>
            </a:lvl2pPr>
            <a:lvl3pPr marL="929565" indent="-546573">
              <a:defRPr sz="1900">
                <a:latin typeface="Arial"/>
                <a:cs typeface="Arial"/>
              </a:defRPr>
            </a:lvl3pPr>
            <a:lvl4pPr marL="1202201" indent="-655629">
              <a:defRPr sz="1600">
                <a:latin typeface="Arial"/>
                <a:cs typeface="Arial"/>
              </a:defRPr>
            </a:lvl4pPr>
            <a:lvl5pPr marL="1448875" indent="-1448875">
              <a:defRPr sz="23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1"/>
          </p:nvPr>
        </p:nvSpPr>
        <p:spPr>
          <a:xfrm>
            <a:off x="28939178" y="3962400"/>
            <a:ext cx="13415328" cy="16779240"/>
          </a:xfrm>
        </p:spPr>
        <p:txBody>
          <a:bodyPr>
            <a:normAutofit/>
          </a:bodyPr>
          <a:lstStyle>
            <a:lvl1pPr marL="410256" indent="-410256">
              <a:buNone/>
              <a:defRPr sz="2900">
                <a:latin typeface="Arial"/>
                <a:cs typeface="Arial"/>
              </a:defRPr>
            </a:lvl1pPr>
            <a:lvl2pPr marL="793247" indent="-655629">
              <a:buFont typeface="Wingdings" charset="2"/>
              <a:buChar char="Ø"/>
              <a:defRPr sz="2300">
                <a:latin typeface="Arial"/>
                <a:cs typeface="Arial"/>
              </a:defRPr>
            </a:lvl2pPr>
            <a:lvl3pPr marL="929565" indent="-546573">
              <a:defRPr sz="1900">
                <a:latin typeface="Arial"/>
                <a:cs typeface="Arial"/>
              </a:defRPr>
            </a:lvl3pPr>
            <a:lvl4pPr marL="1202201" indent="-655629">
              <a:defRPr sz="1600">
                <a:latin typeface="Arial"/>
                <a:cs typeface="Arial"/>
              </a:defRPr>
            </a:lvl4pPr>
            <a:lvl5pPr marL="1448875" indent="-1448875">
              <a:defRPr sz="23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2"/>
          </p:nvPr>
        </p:nvSpPr>
        <p:spPr>
          <a:xfrm>
            <a:off x="815578" y="12018521"/>
            <a:ext cx="12961932" cy="8341401"/>
          </a:xfrm>
        </p:spPr>
        <p:txBody>
          <a:bodyPr>
            <a:normAutofit/>
          </a:bodyPr>
          <a:lstStyle>
            <a:lvl1pPr marL="410256" indent="-410256">
              <a:buNone/>
              <a:defRPr sz="2900">
                <a:latin typeface="Arial"/>
                <a:cs typeface="Arial"/>
              </a:defRPr>
            </a:lvl1pPr>
            <a:lvl2pPr marL="793247" indent="-655629">
              <a:buFont typeface="Wingdings" charset="2"/>
              <a:buChar char="Ø"/>
              <a:defRPr sz="2300">
                <a:latin typeface="Arial"/>
                <a:cs typeface="Arial"/>
              </a:defRPr>
            </a:lvl2pPr>
            <a:lvl3pPr marL="929565" indent="-546573">
              <a:defRPr sz="1900">
                <a:latin typeface="Arial"/>
                <a:cs typeface="Arial"/>
              </a:defRPr>
            </a:lvl3pPr>
            <a:lvl4pPr marL="1202201" indent="-655629">
              <a:defRPr sz="1600">
                <a:latin typeface="Arial"/>
                <a:cs typeface="Arial"/>
              </a:defRPr>
            </a:lvl4pPr>
            <a:lvl5pPr marL="1448875" indent="-1448875">
              <a:defRPr sz="23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16836"/>
            <a:ext cx="42976800" cy="624906"/>
          </a:xfrm>
          <a:prstGeom prst="rect">
            <a:avLst/>
          </a:prstGeom>
          <a:solidFill>
            <a:srgbClr val="AE1F3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 flipV="1">
            <a:off x="-992" y="3363976"/>
            <a:ext cx="42946320" cy="75470"/>
          </a:xfrm>
          <a:prstGeom prst="rect">
            <a:avLst/>
          </a:prstGeom>
          <a:solidFill>
            <a:srgbClr val="AE1F3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895600" y="6324600"/>
            <a:ext cx="10287000" cy="914400"/>
          </a:xfrm>
        </p:spPr>
        <p:txBody>
          <a:bodyPr/>
          <a:lstStyle>
            <a:lvl1pPr>
              <a:defRPr sz="3200">
                <a:latin typeface="Franklin Gothic Medium" charset="0"/>
                <a:ea typeface="Franklin Gothic Medium" charset="0"/>
                <a:cs typeface="Franklin Gothic Medium" charset="0"/>
              </a:defRPr>
            </a:lvl1pPr>
            <a:lvl2pPr>
              <a:defRPr sz="3200">
                <a:latin typeface="Franklin Gothic Medium" charset="0"/>
                <a:ea typeface="Franklin Gothic Medium" charset="0"/>
                <a:cs typeface="Franklin Gothic Medium" charset="0"/>
              </a:defRPr>
            </a:lvl2pPr>
            <a:lvl3pPr>
              <a:defRPr sz="3200">
                <a:latin typeface="Franklin Gothic Medium" charset="0"/>
                <a:ea typeface="Franklin Gothic Medium" charset="0"/>
                <a:cs typeface="Franklin Gothic Medium" charset="0"/>
              </a:defRPr>
            </a:lvl3pPr>
            <a:lvl4pPr>
              <a:defRPr sz="3200">
                <a:latin typeface="Franklin Gothic Medium" charset="0"/>
                <a:ea typeface="Franklin Gothic Medium" charset="0"/>
                <a:cs typeface="Franklin Gothic Medium" charset="0"/>
              </a:defRPr>
            </a:lvl4pPr>
            <a:lvl5pPr>
              <a:defRPr sz="3200">
                <a:latin typeface="Franklin Gothic Medium" charset="0"/>
                <a:ea typeface="Franklin Gothic Medium" charset="0"/>
                <a:cs typeface="Franklin Gothic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AFC115A-1866-8940-80E1-4F224F0DD1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517479" y="772320"/>
            <a:ext cx="6393213" cy="22009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C01579-AAC7-8044-BD20-2420A37E6B6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992" y="1133113"/>
            <a:ext cx="7322936" cy="139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34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B573C7-81A0-0240-B1B1-D971D4EBC443}" type="datetime1">
              <a:rPr lang="en-US" altLang="en-US"/>
              <a:pPr/>
              <a:t>12/10/18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2E3A9-B58B-B141-925D-08B163C0CD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0326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7BBE28-6BDE-BD47-A6A2-28B4D15DDA4B}" type="datetime1">
              <a:rPr lang="en-US" altLang="en-US"/>
              <a:pPr/>
              <a:t>12/10/18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A97A49-E28E-2D4E-A2CE-CD2AB99163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8732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8849" y="837353"/>
            <a:ext cx="14139072" cy="3563620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02738" y="837359"/>
            <a:ext cx="24025225" cy="17949546"/>
          </a:xfrm>
        </p:spPr>
        <p:txBody>
          <a:bodyPr/>
          <a:lstStyle>
            <a:lvl1pPr>
              <a:defRPr sz="10200"/>
            </a:lvl1pPr>
            <a:lvl2pPr>
              <a:defRPr sz="9000"/>
            </a:lvl2pPr>
            <a:lvl3pPr>
              <a:defRPr sz="78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8849" y="4400979"/>
            <a:ext cx="14139072" cy="14385926"/>
          </a:xfrm>
        </p:spPr>
        <p:txBody>
          <a:bodyPr/>
          <a:lstStyle>
            <a:lvl1pPr marL="0" indent="0">
              <a:buNone/>
              <a:defRPr sz="4500"/>
            </a:lvl1pPr>
            <a:lvl2pPr marL="1474225" indent="0">
              <a:buNone/>
              <a:defRPr sz="3900"/>
            </a:lvl2pPr>
            <a:lvl3pPr marL="2948448" indent="0">
              <a:buNone/>
              <a:defRPr sz="3100"/>
            </a:lvl3pPr>
            <a:lvl4pPr marL="4422674" indent="0">
              <a:buNone/>
              <a:defRPr sz="2800"/>
            </a:lvl4pPr>
            <a:lvl5pPr marL="5896899" indent="0">
              <a:buNone/>
              <a:defRPr sz="2800"/>
            </a:lvl5pPr>
            <a:lvl6pPr marL="7371122" indent="0">
              <a:buNone/>
              <a:defRPr sz="2800"/>
            </a:lvl6pPr>
            <a:lvl7pPr marL="8845348" indent="0">
              <a:buNone/>
              <a:defRPr sz="2800"/>
            </a:lvl7pPr>
            <a:lvl8pPr marL="10319573" indent="0">
              <a:buNone/>
              <a:defRPr sz="2800"/>
            </a:lvl8pPr>
            <a:lvl9pPr marL="11793798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55FEA0-2F82-D844-A347-C5A2D4CE85F1}" type="datetime1">
              <a:rPr lang="en-US" altLang="en-US"/>
              <a:pPr/>
              <a:t>12/10/18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F8A47-C124-8C4B-B49E-A4260838FA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94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3754" y="14721847"/>
            <a:ext cx="25786080" cy="1737996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423754" y="1879177"/>
            <a:ext cx="25786080" cy="12618720"/>
          </a:xfrm>
        </p:spPr>
        <p:txBody>
          <a:bodyPr rtlCol="0">
            <a:normAutofit/>
          </a:bodyPr>
          <a:lstStyle>
            <a:lvl1pPr marL="0" indent="0">
              <a:buNone/>
              <a:defRPr sz="10200"/>
            </a:lvl1pPr>
            <a:lvl2pPr marL="1474225" indent="0">
              <a:buNone/>
              <a:defRPr sz="9000"/>
            </a:lvl2pPr>
            <a:lvl3pPr marL="2948448" indent="0">
              <a:buNone/>
              <a:defRPr sz="7800"/>
            </a:lvl3pPr>
            <a:lvl4pPr marL="4422674" indent="0">
              <a:buNone/>
              <a:defRPr sz="6500"/>
            </a:lvl4pPr>
            <a:lvl5pPr marL="5896899" indent="0">
              <a:buNone/>
              <a:defRPr sz="6500"/>
            </a:lvl5pPr>
            <a:lvl6pPr marL="7371122" indent="0">
              <a:buNone/>
              <a:defRPr sz="6500"/>
            </a:lvl6pPr>
            <a:lvl7pPr marL="8845348" indent="0">
              <a:buNone/>
              <a:defRPr sz="6500"/>
            </a:lvl7pPr>
            <a:lvl8pPr marL="10319573" indent="0">
              <a:buNone/>
              <a:defRPr sz="6500"/>
            </a:lvl8pPr>
            <a:lvl9pPr marL="11793798" indent="0">
              <a:buNone/>
              <a:defRPr sz="6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23754" y="16459843"/>
            <a:ext cx="25786080" cy="2468244"/>
          </a:xfrm>
        </p:spPr>
        <p:txBody>
          <a:bodyPr/>
          <a:lstStyle>
            <a:lvl1pPr marL="0" indent="0">
              <a:buNone/>
              <a:defRPr sz="4500"/>
            </a:lvl1pPr>
            <a:lvl2pPr marL="1474225" indent="0">
              <a:buNone/>
              <a:defRPr sz="3900"/>
            </a:lvl2pPr>
            <a:lvl3pPr marL="2948448" indent="0">
              <a:buNone/>
              <a:defRPr sz="3100"/>
            </a:lvl3pPr>
            <a:lvl4pPr marL="4422674" indent="0">
              <a:buNone/>
              <a:defRPr sz="2800"/>
            </a:lvl4pPr>
            <a:lvl5pPr marL="5896899" indent="0">
              <a:buNone/>
              <a:defRPr sz="2800"/>
            </a:lvl5pPr>
            <a:lvl6pPr marL="7371122" indent="0">
              <a:buNone/>
              <a:defRPr sz="2800"/>
            </a:lvl6pPr>
            <a:lvl7pPr marL="8845348" indent="0">
              <a:buNone/>
              <a:defRPr sz="2800"/>
            </a:lvl7pPr>
            <a:lvl8pPr marL="10319573" indent="0">
              <a:buNone/>
              <a:defRPr sz="2800"/>
            </a:lvl8pPr>
            <a:lvl9pPr marL="11793798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7CA0F9-493D-624F-B05B-4D6D763286F1}" type="datetime1">
              <a:rPr lang="en-US" altLang="en-US"/>
              <a:pPr/>
              <a:t>12/10/18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2E243-4F56-F04D-AE06-F3CFCC5098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3393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149475" y="841375"/>
            <a:ext cx="386778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294846" tIns="147423" rIns="294846" bIns="1474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49475" y="4906963"/>
            <a:ext cx="38677850" cy="138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294846" tIns="147423" rIns="294846" bIns="147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9475" y="19492913"/>
            <a:ext cx="10026650" cy="1119187"/>
          </a:xfrm>
          <a:prstGeom prst="rect">
            <a:avLst/>
          </a:prstGeom>
        </p:spPr>
        <p:txBody>
          <a:bodyPr vert="horz" wrap="square" lIns="294846" tIns="147423" rIns="294846" bIns="147423" numCol="1" anchor="ctr" anchorCtr="0" compatLnSpc="1">
            <a:prstTxWarp prst="textNoShape">
              <a:avLst/>
            </a:prstTxWarp>
          </a:bodyPr>
          <a:lstStyle>
            <a:lvl1pPr>
              <a:defRPr sz="39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C40D3049-C12F-3446-99C9-A1280CFF0BB0}" type="datetime1">
              <a:rPr lang="en-US" altLang="en-US"/>
              <a:pPr/>
              <a:t>12/10/18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684375" y="19492913"/>
            <a:ext cx="13608050" cy="1119187"/>
          </a:xfrm>
          <a:prstGeom prst="rect">
            <a:avLst/>
          </a:prstGeom>
        </p:spPr>
        <p:txBody>
          <a:bodyPr vert="horz" wrap="square" lIns="294846" tIns="147423" rIns="294846" bIns="147423" numCol="1" anchor="ctr" anchorCtr="0" compatLnSpc="1">
            <a:prstTxWarp prst="textNoShape">
              <a:avLst/>
            </a:prstTxWarp>
          </a:bodyPr>
          <a:lstStyle>
            <a:lvl1pPr algn="ctr">
              <a:defRPr sz="3900">
                <a:solidFill>
                  <a:srgbClr val="898989"/>
                </a:solidFill>
                <a:latin typeface="Calibri" pitchFamily="-108" charset="0"/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800675" y="19492913"/>
            <a:ext cx="10026650" cy="1119187"/>
          </a:xfrm>
          <a:prstGeom prst="rect">
            <a:avLst/>
          </a:prstGeom>
        </p:spPr>
        <p:txBody>
          <a:bodyPr vert="horz" wrap="square" lIns="294846" tIns="147423" rIns="294846" bIns="147423" numCol="1" anchor="ctr" anchorCtr="0" compatLnSpc="1">
            <a:prstTxWarp prst="textNoShape">
              <a:avLst/>
            </a:prstTxWarp>
          </a:bodyPr>
          <a:lstStyle>
            <a:lvl1pPr algn="r">
              <a:defRPr sz="39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F667985F-0190-B944-9852-8F913E5983A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803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ctr" defTabSz="1471613" rtl="0" eaLnBrk="0" fontAlgn="base" hangingPunct="0">
        <a:spcBef>
          <a:spcPct val="0"/>
        </a:spcBef>
        <a:spcAft>
          <a:spcPct val="0"/>
        </a:spcAft>
        <a:defRPr sz="141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1471613" rtl="0" eaLnBrk="0" fontAlgn="base" hangingPunct="0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1471613" rtl="0" eaLnBrk="0" fontAlgn="base" hangingPunct="0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1471613" rtl="0" eaLnBrk="0" fontAlgn="base" hangingPunct="0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1471613" rtl="0" eaLnBrk="0" fontAlgn="base" hangingPunct="0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373903" algn="ctr" defTabSz="1473542" rtl="0" fontAlgn="base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747805" algn="ctr" defTabSz="1473542" rtl="0" fontAlgn="base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121708" algn="ctr" defTabSz="1473542" rtl="0" fontAlgn="base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495611" algn="ctr" defTabSz="1473542" rtl="0" fontAlgn="base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1101725" indent="-1101725" algn="l" defTabSz="1471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0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2392363" indent="-917575" algn="l" defTabSz="1471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3681413" indent="-733425" algn="l" defTabSz="1471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78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5157788" indent="-733425" algn="l" defTabSz="1471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65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6629400" indent="-733425" algn="l" defTabSz="14716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65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8108236" indent="-737112" algn="l" defTabSz="1474225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82462" indent="-737112" algn="l" defTabSz="1474225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56684" indent="-737112" algn="l" defTabSz="1474225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30909" indent="-737112" algn="l" defTabSz="1474225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474225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2pPr>
      <a:lvl3pPr marL="2948448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4422674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4pPr>
      <a:lvl5pPr marL="5896899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5pPr>
      <a:lvl6pPr marL="7371122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6pPr>
      <a:lvl7pPr marL="8845348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7pPr>
      <a:lvl8pPr marL="10319573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8pPr>
      <a:lvl9pPr marL="11793798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emf"/><Relationship Id="rId18" Type="http://schemas.openxmlformats.org/officeDocument/2006/relationships/image" Target="../media/image18.emf"/><Relationship Id="rId3" Type="http://schemas.openxmlformats.org/officeDocument/2006/relationships/image" Target="../media/image4.emf"/><Relationship Id="rId21" Type="http://schemas.openxmlformats.org/officeDocument/2006/relationships/image" Target="../media/image21.emf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17" Type="http://schemas.openxmlformats.org/officeDocument/2006/relationships/image" Target="../media/image17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emf"/><Relationship Id="rId20" Type="http://schemas.openxmlformats.org/officeDocument/2006/relationships/image" Target="../media/image20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1.tiff"/><Relationship Id="rId5" Type="http://schemas.openxmlformats.org/officeDocument/2006/relationships/image" Target="../media/image6.emf"/><Relationship Id="rId15" Type="http://schemas.openxmlformats.org/officeDocument/2006/relationships/image" Target="../media/image15.emf"/><Relationship Id="rId10" Type="http://schemas.openxmlformats.org/officeDocument/2006/relationships/image" Target="../media/image10.png"/><Relationship Id="rId19" Type="http://schemas.openxmlformats.org/officeDocument/2006/relationships/image" Target="../media/image19.emf"/><Relationship Id="rId4" Type="http://schemas.openxmlformats.org/officeDocument/2006/relationships/image" Target="../media/image5.emf"/><Relationship Id="rId9" Type="http://schemas.openxmlformats.org/officeDocument/2006/relationships/image" Target="../media/image9.emf"/><Relationship Id="rId14" Type="http://schemas.openxmlformats.org/officeDocument/2006/relationships/image" Target="../media/image14.emf"/><Relationship Id="rId22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33"/>
          <p:cNvSpPr/>
          <p:nvPr/>
        </p:nvSpPr>
        <p:spPr>
          <a:xfrm>
            <a:off x="29242511" y="17979121"/>
            <a:ext cx="13331952" cy="1947672"/>
          </a:xfrm>
          <a:prstGeom prst="rect">
            <a:avLst/>
          </a:prstGeom>
          <a:ln w="635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1217199" y="4510450"/>
            <a:ext cx="17778425" cy="9526294"/>
          </a:xfrm>
          <a:prstGeom prst="rect">
            <a:avLst/>
          </a:prstGeom>
          <a:ln w="635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14337" name="Title 13"/>
          <p:cNvSpPr>
            <a:spLocks noGrp="1"/>
          </p:cNvSpPr>
          <p:nvPr>
            <p:ph type="title"/>
          </p:nvPr>
        </p:nvSpPr>
        <p:spPr>
          <a:xfrm>
            <a:off x="7321944" y="893023"/>
            <a:ext cx="27542671" cy="2357724"/>
          </a:xfrm>
        </p:spPr>
        <p:txBody>
          <a:bodyPr/>
          <a:lstStyle/>
          <a:p>
            <a:r>
              <a:rPr lang="en-US" altLang="en-US" sz="6800" b="1" dirty="0">
                <a:latin typeface="Franklin Gothic Medium" charset="0"/>
              </a:rPr>
              <a:t>Sequence-to-Segments Networks for Segment Detection</a:t>
            </a:r>
            <a:br>
              <a:rPr lang="en-US" altLang="en-US" sz="5400" dirty="0">
                <a:latin typeface="Arial" charset="0"/>
              </a:rPr>
            </a:br>
            <a:r>
              <a:rPr lang="en-US" altLang="en-US" sz="3600" dirty="0">
                <a:latin typeface="Century Schoolbook" charset="0"/>
                <a:ea typeface="Century Schoolbook" charset="0"/>
                <a:cs typeface="Century Schoolbook" charset="0"/>
              </a:rPr>
              <a:t>Zijun Wei</a:t>
            </a:r>
            <a:r>
              <a:rPr lang="en-US" altLang="en-US" sz="3600" baseline="30000" dirty="0">
                <a:latin typeface="Century Schoolbook" charset="0"/>
                <a:ea typeface="Century Schoolbook" charset="0"/>
                <a:cs typeface="Century Schoolbook" charset="0"/>
              </a:rPr>
              <a:t>1</a:t>
            </a:r>
            <a:r>
              <a:rPr lang="en-US" altLang="en-US" sz="3600" dirty="0">
                <a:latin typeface="Century Schoolbook" charset="0"/>
                <a:ea typeface="Century Schoolbook" charset="0"/>
                <a:cs typeface="Century Schoolbook" charset="0"/>
              </a:rPr>
              <a:t>, Boyu Wang</a:t>
            </a:r>
            <a:r>
              <a:rPr lang="en-US" altLang="en-US" sz="3600" baseline="30000" dirty="0">
                <a:latin typeface="Century Schoolbook" charset="0"/>
                <a:ea typeface="Century Schoolbook" charset="0"/>
                <a:cs typeface="Century Schoolbook" charset="0"/>
              </a:rPr>
              <a:t>1</a:t>
            </a:r>
            <a:r>
              <a:rPr lang="en-US" altLang="en-US" sz="3600" dirty="0">
                <a:latin typeface="Century Schoolbook" charset="0"/>
                <a:ea typeface="Century Schoolbook" charset="0"/>
                <a:cs typeface="Century Schoolbook" charset="0"/>
              </a:rPr>
              <a:t>, Minh Hoai</a:t>
            </a:r>
            <a:r>
              <a:rPr lang="en-US" altLang="en-US" sz="3600" baseline="30000" dirty="0">
                <a:latin typeface="Century Schoolbook" charset="0"/>
                <a:ea typeface="Century Schoolbook" charset="0"/>
                <a:cs typeface="Century Schoolbook" charset="0"/>
              </a:rPr>
              <a:t>1</a:t>
            </a:r>
            <a:r>
              <a:rPr lang="en-US" altLang="en-US" sz="3600" dirty="0">
                <a:latin typeface="Century Schoolbook" charset="0"/>
                <a:ea typeface="Century Schoolbook" charset="0"/>
                <a:cs typeface="Century Schoolbook" charset="0"/>
              </a:rPr>
              <a:t>, Jianming Zhang</a:t>
            </a:r>
            <a:r>
              <a:rPr lang="en-US" altLang="en-US" sz="3600" baseline="30000" dirty="0">
                <a:latin typeface="Century Schoolbook" charset="0"/>
                <a:ea typeface="Century Schoolbook" charset="0"/>
                <a:cs typeface="Century Schoolbook" charset="0"/>
              </a:rPr>
              <a:t>2</a:t>
            </a:r>
            <a:r>
              <a:rPr lang="en-US" altLang="en-US" sz="3600" dirty="0">
                <a:latin typeface="Century Schoolbook" charset="0"/>
                <a:ea typeface="Century Schoolbook" charset="0"/>
                <a:cs typeface="Century Schoolbook" charset="0"/>
              </a:rPr>
              <a:t>, Xiaohui Shen</a:t>
            </a:r>
            <a:r>
              <a:rPr lang="en-US" altLang="en-US" sz="3600" baseline="30000" dirty="0">
                <a:latin typeface="Century Schoolbook" charset="0"/>
                <a:ea typeface="Century Schoolbook" charset="0"/>
                <a:cs typeface="Century Schoolbook" charset="0"/>
              </a:rPr>
              <a:t>3</a:t>
            </a:r>
            <a:r>
              <a:rPr lang="en-US" altLang="en-US" sz="3600" dirty="0">
                <a:latin typeface="Century Schoolbook" charset="0"/>
                <a:ea typeface="Century Schoolbook" charset="0"/>
                <a:cs typeface="Century Schoolbook" charset="0"/>
              </a:rPr>
              <a:t>, Zhe Lin</a:t>
            </a:r>
            <a:r>
              <a:rPr lang="en-US" altLang="en-US" sz="3600" baseline="30000" dirty="0">
                <a:latin typeface="Century Schoolbook" charset="0"/>
                <a:ea typeface="Century Schoolbook" charset="0"/>
                <a:cs typeface="Century Schoolbook" charset="0"/>
              </a:rPr>
              <a:t>2</a:t>
            </a:r>
            <a:r>
              <a:rPr lang="en-US" altLang="en-US" sz="3600" dirty="0">
                <a:latin typeface="Century Schoolbook" charset="0"/>
                <a:ea typeface="Century Schoolbook" charset="0"/>
                <a:cs typeface="Century Schoolbook" charset="0"/>
              </a:rPr>
              <a:t>, Radomír Měch</a:t>
            </a:r>
            <a:r>
              <a:rPr lang="en-US" altLang="en-US" sz="3600" baseline="30000" dirty="0">
                <a:latin typeface="Century Schoolbook" charset="0"/>
                <a:ea typeface="Century Schoolbook" charset="0"/>
                <a:cs typeface="Century Schoolbook" charset="0"/>
              </a:rPr>
              <a:t>2</a:t>
            </a:r>
            <a:r>
              <a:rPr lang="en-US" altLang="en-US" sz="3600" dirty="0">
                <a:latin typeface="Century Schoolbook" charset="0"/>
                <a:ea typeface="Century Schoolbook" charset="0"/>
                <a:cs typeface="Century Schoolbook" charset="0"/>
              </a:rPr>
              <a:t>, Dimitris Samaras</a:t>
            </a:r>
            <a:r>
              <a:rPr lang="en-US" altLang="en-US" sz="3600" baseline="30000" dirty="0">
                <a:latin typeface="Century Schoolbook" charset="0"/>
                <a:ea typeface="Century Schoolbook" charset="0"/>
                <a:cs typeface="Century Schoolbook" charset="0"/>
              </a:rPr>
              <a:t>1</a:t>
            </a:r>
            <a:br>
              <a:rPr lang="en-US" altLang="en-US" sz="3600" dirty="0">
                <a:latin typeface="Century Schoolbook" charset="0"/>
                <a:ea typeface="Century Schoolbook" charset="0"/>
                <a:cs typeface="Century Schoolbook" charset="0"/>
              </a:rPr>
            </a:br>
            <a:r>
              <a:rPr lang="en-US" altLang="en-US" sz="4000" baseline="30000" dirty="0">
                <a:latin typeface="Century Schoolbook" charset="0"/>
                <a:ea typeface="Century Schoolbook" charset="0"/>
                <a:cs typeface="Century Schoolbook" charset="0"/>
              </a:rPr>
              <a:t>1</a:t>
            </a:r>
            <a:r>
              <a:rPr lang="en-US" altLang="en-US" sz="4000" dirty="0">
                <a:latin typeface="Century Schoolbook" charset="0"/>
                <a:ea typeface="Century Schoolbook" charset="0"/>
                <a:cs typeface="Century Schoolbook" charset="0"/>
              </a:rPr>
              <a:t>Stony Brook University, </a:t>
            </a:r>
            <a:r>
              <a:rPr lang="en-US" altLang="en-US" sz="4000" baseline="30000" dirty="0">
                <a:latin typeface="Century Schoolbook" charset="0"/>
                <a:ea typeface="Century Schoolbook" charset="0"/>
                <a:cs typeface="Century Schoolbook" charset="0"/>
              </a:rPr>
              <a:t>2</a:t>
            </a:r>
            <a:r>
              <a:rPr lang="en-US" altLang="en-US" sz="4000" dirty="0">
                <a:latin typeface="Century Schoolbook" charset="0"/>
                <a:ea typeface="Century Schoolbook" charset="0"/>
                <a:cs typeface="Century Schoolbook" charset="0"/>
              </a:rPr>
              <a:t>Adobe Research, </a:t>
            </a:r>
            <a:r>
              <a:rPr lang="en-US" altLang="en-US" sz="4000" baseline="30000" dirty="0">
                <a:latin typeface="Century Schoolbook" charset="0"/>
                <a:ea typeface="Century Schoolbook" charset="0"/>
                <a:cs typeface="Century Schoolbook" charset="0"/>
              </a:rPr>
              <a:t>3</a:t>
            </a:r>
            <a:r>
              <a:rPr lang="en-US" altLang="en-US" sz="4000" dirty="0">
                <a:latin typeface="Century Schoolbook" charset="0"/>
                <a:ea typeface="Century Schoolbook" charset="0"/>
                <a:cs typeface="Century Schoolbook" charset="0"/>
              </a:rPr>
              <a:t>ByteDance AI Lab</a:t>
            </a:r>
          </a:p>
        </p:txBody>
      </p:sp>
      <p:sp>
        <p:nvSpPr>
          <p:cNvPr id="14346" name="TextBox 2"/>
          <p:cNvSpPr txBox="1">
            <a:spLocks noChangeArrowheads="1"/>
          </p:cNvSpPr>
          <p:nvPr/>
        </p:nvSpPr>
        <p:spPr bwMode="auto">
          <a:xfrm>
            <a:off x="40595550" y="1827100"/>
            <a:ext cx="184150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1471613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1471613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1471613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1471613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" name="Rectangle 105"/>
          <p:cNvSpPr/>
          <p:nvPr/>
        </p:nvSpPr>
        <p:spPr>
          <a:xfrm>
            <a:off x="29210943" y="4541431"/>
            <a:ext cx="13395088" cy="5324342"/>
          </a:xfrm>
          <a:prstGeom prst="rect">
            <a:avLst/>
          </a:prstGeom>
          <a:ln w="635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29350013" y="4664582"/>
            <a:ext cx="12994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AE1F36"/>
                </a:solidFill>
                <a:ea typeface="Arial" charset="0"/>
                <a:cs typeface="Arial" charset="0"/>
              </a:rPr>
              <a:t>Quantitative Results (THUMOS14)</a:t>
            </a:r>
          </a:p>
        </p:txBody>
      </p:sp>
      <p:sp>
        <p:nvSpPr>
          <p:cNvPr id="70" name="Rectangle 69"/>
          <p:cNvSpPr/>
          <p:nvPr/>
        </p:nvSpPr>
        <p:spPr>
          <a:xfrm>
            <a:off x="400690" y="4510450"/>
            <a:ext cx="10616475" cy="12464935"/>
          </a:xfrm>
          <a:prstGeom prst="rect">
            <a:avLst/>
          </a:prstGeom>
          <a:ln w="635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400689" y="3557016"/>
            <a:ext cx="10651113" cy="822960"/>
          </a:xfrm>
          <a:prstGeom prst="rect">
            <a:avLst/>
          </a:prstGeom>
          <a:solidFill>
            <a:srgbClr val="256190"/>
          </a:solidFill>
          <a:ln w="635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Detecting Segments of Interest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11217199" y="3557016"/>
            <a:ext cx="17780554" cy="841248"/>
          </a:xfrm>
          <a:prstGeom prst="rect">
            <a:avLst/>
          </a:prstGeom>
          <a:solidFill>
            <a:srgbClr val="256190"/>
          </a:solidFill>
          <a:ln w="635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6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3600" dirty="0">
                <a:latin typeface="Franklin Gothic Book" panose="020B0503020102020204" pitchFamily="34" charset="0"/>
              </a:rPr>
              <a:t>S</a:t>
            </a:r>
            <a:r>
              <a:rPr lang="en-US" sz="3600" baseline="30000" dirty="0">
                <a:latin typeface="Franklin Gothic Book" panose="020B0503020102020204" pitchFamily="34" charset="0"/>
              </a:rPr>
              <a:t>2</a:t>
            </a:r>
            <a:r>
              <a:rPr lang="en-US" sz="3600" dirty="0">
                <a:latin typeface="Franklin Gothic Book" panose="020B0503020102020204" pitchFamily="34" charset="0"/>
              </a:rPr>
              <a:t>N Model Overview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29242512" y="3557016"/>
            <a:ext cx="13331952" cy="841248"/>
          </a:xfrm>
          <a:prstGeom prst="rect">
            <a:avLst/>
          </a:prstGeom>
          <a:solidFill>
            <a:srgbClr val="256190"/>
          </a:solidFill>
          <a:ln w="635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6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3600" dirty="0">
                <a:latin typeface="Franklin Gothic Book" panose="020B0503020102020204" pitchFamily="34" charset="0"/>
              </a:rPr>
              <a:t>Experimental Results: Action Proposals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551488" y="4495800"/>
            <a:ext cx="1046567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AE1F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Task: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Given an input sequence, finding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segments of interest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AE1F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Video summarization;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Video action proposal in untrimmed videos;</a:t>
            </a:r>
            <a:endParaRPr lang="en-US" sz="3200" dirty="0">
              <a:solidFill>
                <a:srgbClr val="AE1F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AE1F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Global dependency: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The interestingness of segments also depend on the whole sequence;</a:t>
            </a:r>
            <a:endParaRPr lang="en-US" sz="3200" dirty="0">
              <a:solidFill>
                <a:srgbClr val="AE1F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Interdependency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Segments are not independent;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egment search space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increases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i="1" dirty="0">
                <a:latin typeface="Arial" panose="020B0604020202020204" pitchFamily="34" charset="0"/>
                <a:cs typeface="Arial" panose="020B0604020202020204" pitchFamily="34" charset="0"/>
              </a:rPr>
              <a:t>exponentially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C120270B-B71D-1F44-8A69-17DA414A3F3B}"/>
              </a:ext>
            </a:extLst>
          </p:cNvPr>
          <p:cNvSpPr txBox="1"/>
          <p:nvPr/>
        </p:nvSpPr>
        <p:spPr>
          <a:xfrm>
            <a:off x="480955" y="10791646"/>
            <a:ext cx="104012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AE1F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contributions</a:t>
            </a: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Sequence-to-Segment Network (S</a:t>
            </a:r>
            <a:r>
              <a:rPr lang="en-US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N),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end-to-end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network architecture for detecting segments in a sequence.</a:t>
            </a: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Hungarian matching: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customized for matching multiple predictions with ground truth</a:t>
            </a: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Earth Mover’s Distance: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models segment localization loss</a:t>
            </a: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State-of-the-art performance: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on both video summarization and video action proposal tasks. 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314F08B6-54A8-BD45-924A-6751F8EE3504}"/>
              </a:ext>
            </a:extLst>
          </p:cNvPr>
          <p:cNvSpPr txBox="1"/>
          <p:nvPr/>
        </p:nvSpPr>
        <p:spPr>
          <a:xfrm>
            <a:off x="8610600" y="2590800"/>
            <a:ext cx="49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zijwei@cs.stonybrook.edu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983DC2C-04E9-194E-9867-B1006BD323AD}"/>
              </a:ext>
            </a:extLst>
          </p:cNvPr>
          <p:cNvSpPr txBox="1"/>
          <p:nvPr/>
        </p:nvSpPr>
        <p:spPr>
          <a:xfrm>
            <a:off x="11217199" y="14148137"/>
            <a:ext cx="17780554" cy="841248"/>
          </a:xfrm>
          <a:prstGeom prst="rect">
            <a:avLst/>
          </a:prstGeom>
          <a:solidFill>
            <a:srgbClr val="256190"/>
          </a:solidFill>
          <a:ln w="635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6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3600" dirty="0">
                <a:latin typeface="Franklin Gothic Book" panose="020B0503020102020204" pitchFamily="34" charset="0"/>
              </a:rPr>
              <a:t>Training S</a:t>
            </a:r>
            <a:r>
              <a:rPr lang="en-US" sz="3600" baseline="30000" dirty="0">
                <a:latin typeface="Franklin Gothic Book" panose="020B0503020102020204" pitchFamily="34" charset="0"/>
              </a:rPr>
              <a:t>2</a:t>
            </a:r>
            <a:r>
              <a:rPr lang="en-US" sz="3600" dirty="0">
                <a:latin typeface="Franklin Gothic Book" panose="020B0503020102020204" pitchFamily="34" charset="0"/>
              </a:rPr>
              <a:t>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A35BF84-B991-714D-AA2F-D63FEF20C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7145" y="13574682"/>
            <a:ext cx="12411179" cy="3137272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099185FB-8E96-FE46-8479-790818182E1B}"/>
              </a:ext>
            </a:extLst>
          </p:cNvPr>
          <p:cNvSpPr txBox="1"/>
          <p:nvPr/>
        </p:nvSpPr>
        <p:spPr>
          <a:xfrm>
            <a:off x="29242511" y="9977283"/>
            <a:ext cx="13331952" cy="841248"/>
          </a:xfrm>
          <a:prstGeom prst="rect">
            <a:avLst/>
          </a:prstGeom>
          <a:solidFill>
            <a:srgbClr val="256190"/>
          </a:solidFill>
          <a:ln w="635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6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3600" dirty="0">
                <a:latin typeface="Franklin Gothic Book" panose="020B0503020102020204" pitchFamily="34" charset="0"/>
              </a:rPr>
              <a:t>Experimental Results: Video Summarization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731FBEC-10F1-814F-AA92-FC765C84E3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573771" y="5846949"/>
            <a:ext cx="7104422" cy="377226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C275C2EC-6E5A-A342-B651-AEFB5B777FEC}"/>
              </a:ext>
            </a:extLst>
          </p:cNvPr>
          <p:cNvSpPr txBox="1"/>
          <p:nvPr/>
        </p:nvSpPr>
        <p:spPr>
          <a:xfrm>
            <a:off x="400689" y="17067813"/>
            <a:ext cx="10616476" cy="822960"/>
          </a:xfrm>
          <a:prstGeom prst="rect">
            <a:avLst/>
          </a:prstGeom>
          <a:solidFill>
            <a:srgbClr val="256190"/>
          </a:solidFill>
          <a:ln w="635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6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3600" dirty="0">
                <a:latin typeface="Franklin Gothic Book" panose="020B0503020102020204" pitchFamily="34" charset="0"/>
              </a:rPr>
              <a:t>Problem Formulation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CD9975B-9C44-6D4F-9F1F-7A248F26EA87}"/>
              </a:ext>
            </a:extLst>
          </p:cNvPr>
          <p:cNvSpPr txBox="1"/>
          <p:nvPr/>
        </p:nvSpPr>
        <p:spPr>
          <a:xfrm>
            <a:off x="11287610" y="11744742"/>
            <a:ext cx="175533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AE1F36"/>
                </a:solidFill>
              </a:rPr>
              <a:t>SDU: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GRU for state update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Pointer Network Modules for boundary localization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MLP regression/classification for confidence prediction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6597D9C-D3B4-954F-AF07-B7030871DD30}"/>
              </a:ext>
            </a:extLst>
          </p:cNvPr>
          <p:cNvSpPr/>
          <p:nvPr/>
        </p:nvSpPr>
        <p:spPr>
          <a:xfrm>
            <a:off x="11217199" y="15100778"/>
            <a:ext cx="17778425" cy="5756686"/>
          </a:xfrm>
          <a:prstGeom prst="rect">
            <a:avLst/>
          </a:prstGeom>
          <a:ln w="635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6000" dirty="0">
              <a:solidFill>
                <a:srgbClr val="AE1F36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B3045B6-488E-234D-AFFB-1D0C1CC8C8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85087" y="18484299"/>
            <a:ext cx="4255818" cy="1879234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04EDC66F-5E9A-784D-BB46-C5D03C49C517}"/>
              </a:ext>
            </a:extLst>
          </p:cNvPr>
          <p:cNvSpPr txBox="1"/>
          <p:nvPr/>
        </p:nvSpPr>
        <p:spPr>
          <a:xfrm>
            <a:off x="11289313" y="15299790"/>
            <a:ext cx="9803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Georgia" panose="02040502050405020303" pitchFamily="18" charset="0"/>
              </a:rPr>
              <a:t>S</a:t>
            </a:r>
            <a:r>
              <a:rPr lang="en-US" sz="3200" baseline="30000" dirty="0">
                <a:solidFill>
                  <a:srgbClr val="C00000"/>
                </a:solidFill>
                <a:latin typeface="Georgia" panose="02040502050405020303" pitchFamily="18" charset="0"/>
              </a:rPr>
              <a:t>2</a:t>
            </a:r>
            <a:r>
              <a:rPr lang="en-US" sz="3200" dirty="0">
                <a:solidFill>
                  <a:srgbClr val="C00000"/>
                </a:solidFill>
                <a:latin typeface="Georgia" panose="02040502050405020303" pitchFamily="18" charset="0"/>
              </a:rPr>
              <a:t>N is trained end-to-end: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4F8B2B0-C564-EF4B-BBA4-B236F13F8814}"/>
              </a:ext>
            </a:extLst>
          </p:cNvPr>
          <p:cNvSpPr txBox="1"/>
          <p:nvPr/>
        </p:nvSpPr>
        <p:spPr>
          <a:xfrm>
            <a:off x="11214799" y="18053968"/>
            <a:ext cx="10134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AE1F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Hungarian matching: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matching G(ground truth) and S(proposal)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A0366B3-2F05-2C48-9905-9036D169BE71}"/>
              </a:ext>
            </a:extLst>
          </p:cNvPr>
          <p:cNvSpPr txBox="1"/>
          <p:nvPr/>
        </p:nvSpPr>
        <p:spPr>
          <a:xfrm>
            <a:off x="11133994" y="17341384"/>
            <a:ext cx="10569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localization loss: Earth Mover’s Distance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8C4DF8BF-5885-DE4F-8B83-5180B4E24C4C}"/>
                  </a:ext>
                </a:extLst>
              </p:cNvPr>
              <p:cNvSpPr txBox="1"/>
              <p:nvPr/>
            </p:nvSpPr>
            <p:spPr>
              <a:xfrm>
                <a:off x="11298690" y="20025723"/>
                <a:ext cx="1081834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o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{0, 1} assignment; n: order; l: localization</a:t>
                </a: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8C4DF8BF-5885-DE4F-8B83-5180B4E24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8690" y="20025723"/>
                <a:ext cx="10818344" cy="584775"/>
              </a:xfrm>
              <a:prstGeom prst="rect">
                <a:avLst/>
              </a:prstGeom>
              <a:blipFill>
                <a:blip r:embed="rId6"/>
                <a:stretch>
                  <a:fillRect l="-1291" t="-12766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extBox 86">
            <a:extLst>
              <a:ext uri="{FF2B5EF4-FFF2-40B4-BE49-F238E27FC236}">
                <a16:creationId xmlns:a16="http://schemas.microsoft.com/office/drawing/2014/main" id="{44600E3D-F83C-3848-98CF-02EB9E0E41C0}"/>
              </a:ext>
            </a:extLst>
          </p:cNvPr>
          <p:cNvSpPr txBox="1"/>
          <p:nvPr/>
        </p:nvSpPr>
        <p:spPr>
          <a:xfrm>
            <a:off x="25206662" y="19453708"/>
            <a:ext cx="3972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A, B: ground truth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1, 2, 3, 4: predicted segments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8E57641-2562-3243-8A11-22CF99787E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33645" y="5445608"/>
            <a:ext cx="4149683" cy="384048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64E1D7C-3337-5040-BEB0-1E4E85E6B2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98351" y="5480604"/>
            <a:ext cx="4149684" cy="384048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6FB8C17-225B-004C-B4C7-4726E9133A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347663" y="5458527"/>
            <a:ext cx="4226800" cy="384048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880D75A-6076-B947-B9AC-8DAEE87951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186935" y="11369331"/>
            <a:ext cx="13290754" cy="1614590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44ACC1E6-3FBA-A245-8E75-4FDA8F8E3826}"/>
              </a:ext>
            </a:extLst>
          </p:cNvPr>
          <p:cNvSpPr txBox="1"/>
          <p:nvPr/>
        </p:nvSpPr>
        <p:spPr>
          <a:xfrm>
            <a:off x="29350013" y="11016916"/>
            <a:ext cx="12994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AE1F36"/>
                </a:solidFill>
                <a:ea typeface="Arial" charset="0"/>
                <a:cs typeface="Arial" charset="0"/>
              </a:rPr>
              <a:t>F1 Score on SumMe dataset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E50F0BB-838A-C144-BA58-8C90C580243D}"/>
              </a:ext>
            </a:extLst>
          </p:cNvPr>
          <p:cNvSpPr txBox="1"/>
          <p:nvPr/>
        </p:nvSpPr>
        <p:spPr>
          <a:xfrm>
            <a:off x="29398351" y="12877800"/>
            <a:ext cx="12994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AE1F36"/>
                </a:solidFill>
                <a:ea typeface="Arial" charset="0"/>
                <a:cs typeface="Arial" charset="0"/>
              </a:rPr>
              <a:t>Qualitative Visualization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3308C84-9A19-B940-8BDC-5DCB34580764}"/>
              </a:ext>
            </a:extLst>
          </p:cNvPr>
          <p:cNvSpPr txBox="1"/>
          <p:nvPr/>
        </p:nvSpPr>
        <p:spPr>
          <a:xfrm>
            <a:off x="29242511" y="17115845"/>
            <a:ext cx="13331952" cy="685800"/>
          </a:xfrm>
          <a:prstGeom prst="rect">
            <a:avLst/>
          </a:prstGeom>
          <a:solidFill>
            <a:srgbClr val="256190"/>
          </a:solidFill>
          <a:ln w="635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6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4000" dirty="0">
                <a:latin typeface="Franklin Gothic Book" panose="020B0503020102020204" pitchFamily="34" charset="0"/>
              </a:rPr>
              <a:t>Future Directions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89CFAC9-7977-344B-8490-9866FFB3B5A7}"/>
              </a:ext>
            </a:extLst>
          </p:cNvPr>
          <p:cNvSpPr txBox="1"/>
          <p:nvPr/>
        </p:nvSpPr>
        <p:spPr>
          <a:xfrm>
            <a:off x="29322186" y="18053968"/>
            <a:ext cx="130202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Modify GRU to record longer sequences (e.g. IndRNN)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Explore other applications (EEG, NLP,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Base S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 on a fully convolutional Encoder-Decoder (seqCNN)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Apply S2N to action detection in untrimmed videos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AA2E6E3-1490-D049-B524-75D489EAD855}"/>
              </a:ext>
            </a:extLst>
          </p:cNvPr>
          <p:cNvSpPr/>
          <p:nvPr/>
        </p:nvSpPr>
        <p:spPr>
          <a:xfrm>
            <a:off x="29242511" y="10949123"/>
            <a:ext cx="13331952" cy="5925312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ADCA3F-C9AD-FC48-B7D2-B5023C8C6184}"/>
              </a:ext>
            </a:extLst>
          </p:cNvPr>
          <p:cNvSpPr/>
          <p:nvPr/>
        </p:nvSpPr>
        <p:spPr>
          <a:xfrm>
            <a:off x="0" y="685800"/>
            <a:ext cx="7696200" cy="26072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15AA1C-F811-2E40-82A9-6F8BD520E1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5801" y="1447800"/>
            <a:ext cx="7307885" cy="1234440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F40B0BED-9562-CA42-BC0F-0B6571DF5A5B}"/>
              </a:ext>
            </a:extLst>
          </p:cNvPr>
          <p:cNvSpPr txBox="1"/>
          <p:nvPr/>
        </p:nvSpPr>
        <p:spPr>
          <a:xfrm>
            <a:off x="37434916" y="9333710"/>
            <a:ext cx="6689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*Frequency: Proposals per Second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C0A65FA-91E6-7C4C-899E-1EAF658772DF}"/>
              </a:ext>
            </a:extLst>
          </p:cNvPr>
          <p:cNvSpPr txBox="1"/>
          <p:nvPr/>
        </p:nvSpPr>
        <p:spPr>
          <a:xfrm>
            <a:off x="11264052" y="9525000"/>
            <a:ext cx="176576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AE1F36"/>
                </a:solidFill>
              </a:rPr>
              <a:t>Overall</a:t>
            </a:r>
            <a:r>
              <a:rPr lang="en-US" sz="3200" dirty="0">
                <a:solidFill>
                  <a:srgbClr val="AE1F36"/>
                </a:solidFill>
              </a:rPr>
              <a:t>:</a:t>
            </a:r>
            <a:endParaRPr lang="en-US" sz="3200" dirty="0">
              <a:latin typeface="Georgia" panose="02040502050405020303" pitchFamily="18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Global dependency: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representing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sequence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encoding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stage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Interdependency: decoding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segments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sequentially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Efficiency: pointing to starting and ending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positions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directly (vs. sliding window)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700F6A8-F68D-6344-972F-65016001F3F7}"/>
              </a:ext>
            </a:extLst>
          </p:cNvPr>
          <p:cNvGrpSpPr/>
          <p:nvPr/>
        </p:nvGrpSpPr>
        <p:grpSpPr>
          <a:xfrm>
            <a:off x="402336" y="17983200"/>
            <a:ext cx="10649466" cy="2847310"/>
            <a:chOff x="402336" y="17234451"/>
            <a:chExt cx="11457432" cy="284731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508EE1C3-E770-2C48-B61E-5905AC3F4A03}"/>
                </a:ext>
              </a:extLst>
            </p:cNvPr>
            <p:cNvSpPr/>
            <p:nvPr/>
          </p:nvSpPr>
          <p:spPr>
            <a:xfrm>
              <a:off x="402336" y="17234451"/>
              <a:ext cx="11457432" cy="2847310"/>
            </a:xfrm>
            <a:prstGeom prst="rect">
              <a:avLst/>
            </a:prstGeom>
            <a:noFill/>
            <a:ln w="6350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2D3BA9D-1F14-7443-A8D8-DEA63F3602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305800" y="17487900"/>
              <a:ext cx="1752600" cy="495300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59B080B-4167-0E4A-A5B4-55FBF7A6471D}"/>
                </a:ext>
              </a:extLst>
            </p:cNvPr>
            <p:cNvSpPr txBox="1"/>
            <p:nvPr/>
          </p:nvSpPr>
          <p:spPr>
            <a:xfrm>
              <a:off x="418179" y="17420631"/>
              <a:ext cx="7575507" cy="603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Input sequence</a:t>
              </a:r>
              <a:r>
                <a:rPr lang="zh-CN" alt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：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CA254CC-696D-E344-AF74-D97F0C0BE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505200" y="17528730"/>
              <a:ext cx="4267200" cy="469900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97F4534-8BCA-0849-93E1-62B951C06877}"/>
                </a:ext>
              </a:extLst>
            </p:cNvPr>
            <p:cNvSpPr txBox="1"/>
            <p:nvPr/>
          </p:nvSpPr>
          <p:spPr>
            <a:xfrm>
              <a:off x="433685" y="18088080"/>
              <a:ext cx="7575507" cy="603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latin typeface="Arial" panose="020B0604020202020204" pitchFamily="34" charset="0"/>
                  <a:cs typeface="Arial" panose="020B0604020202020204" pitchFamily="34" charset="0"/>
                </a:rPr>
                <a:t>Out segments</a:t>
              </a:r>
              <a:r>
                <a:rPr lang="zh-CN" alt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：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8F27AD0-C44A-6943-8626-215D8FF9B4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476912" y="18229326"/>
              <a:ext cx="3048000" cy="4191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53E33BD-AF05-A94E-8232-025BC805A2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476912" y="18808986"/>
              <a:ext cx="2857500" cy="419100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FC28DF9-6DB3-1848-95FB-ABC4354FDBDF}"/>
                </a:ext>
              </a:extLst>
            </p:cNvPr>
            <p:cNvSpPr txBox="1"/>
            <p:nvPr/>
          </p:nvSpPr>
          <p:spPr>
            <a:xfrm>
              <a:off x="6618028" y="18714565"/>
              <a:ext cx="4927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latin typeface="Arial" panose="020B0604020202020204" pitchFamily="34" charset="0"/>
                  <a:cs typeface="Arial" panose="020B0604020202020204" pitchFamily="34" charset="0"/>
                </a:rPr>
                <a:t>start, end, score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EE507E4-9F8A-DE40-974D-15A7586F9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283200" y="19466216"/>
              <a:ext cx="3098800" cy="419100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A7E90F7-BAC1-EA48-B991-9C776063BEAD}"/>
                </a:ext>
              </a:extLst>
            </p:cNvPr>
            <p:cNvSpPr txBox="1"/>
            <p:nvPr/>
          </p:nvSpPr>
          <p:spPr>
            <a:xfrm>
              <a:off x="418179" y="19320513"/>
              <a:ext cx="51444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latin typeface="Arial" panose="020B0604020202020204" pitchFamily="34" charset="0"/>
                  <a:cs typeface="Arial" panose="020B0604020202020204" pitchFamily="34" charset="0"/>
                </a:rPr>
                <a:t>Ground truth segments</a:t>
              </a:r>
              <a:r>
                <a:rPr lang="zh-CN" alt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：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53BC2E3A-4403-D241-B895-EEA6E6DDD73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279748" y="4777049"/>
            <a:ext cx="11772785" cy="45868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0F16E3D-2699-3A49-A3B2-C3B3EA630AB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334687" y="6051967"/>
            <a:ext cx="5577636" cy="29262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CB6BDBE-0E66-8342-A299-622E63AA177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1793200" y="15314213"/>
            <a:ext cx="3132323" cy="234459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67E24CA-D6E4-9446-85B6-F85FFFF6725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374600" y="15298952"/>
            <a:ext cx="3091033" cy="2313684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BC9EF9D8-A457-FF4B-A0FD-EA736A72BD73}"/>
              </a:ext>
            </a:extLst>
          </p:cNvPr>
          <p:cNvSpPr txBox="1"/>
          <p:nvPr/>
        </p:nvSpPr>
        <p:spPr>
          <a:xfrm>
            <a:off x="25222200" y="17629852"/>
            <a:ext cx="2902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0"/>
            <a:r>
              <a:rPr lang="en-US" sz="3200" dirty="0">
                <a:latin typeface="Georgia" panose="02040502050405020303" pitchFamily="18" charset="0"/>
              </a:rPr>
              <a:t>EMD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F44A19B-C9D2-4342-9208-D6319FD35D4A}"/>
              </a:ext>
            </a:extLst>
          </p:cNvPr>
          <p:cNvSpPr txBox="1"/>
          <p:nvPr/>
        </p:nvSpPr>
        <p:spPr>
          <a:xfrm>
            <a:off x="20844595" y="17612636"/>
            <a:ext cx="4453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0"/>
            <a:r>
              <a:rPr lang="en-US" sz="3200" dirty="0">
                <a:latin typeface="Georgia" panose="02040502050405020303" pitchFamily="18" charset="0"/>
              </a:rPr>
              <a:t>Cross Entropy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8852528-0FCC-664C-9903-001262F29D1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717086" y="15909345"/>
            <a:ext cx="9359900" cy="12065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8644574-DB84-AD41-87D5-8621F03FE95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737862" y="19447412"/>
            <a:ext cx="4343400" cy="41910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199BA48C-25CB-6040-AF97-D512812E3F86}"/>
              </a:ext>
            </a:extLst>
          </p:cNvPr>
          <p:cNvSpPr/>
          <p:nvPr/>
        </p:nvSpPr>
        <p:spPr>
          <a:xfrm>
            <a:off x="29225140" y="20025723"/>
            <a:ext cx="13331952" cy="831741"/>
          </a:xfrm>
          <a:prstGeom prst="rect">
            <a:avLst/>
          </a:prstGeom>
          <a:ln w="635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64709B4-41FF-C843-BEC2-E41C1039F174}"/>
              </a:ext>
            </a:extLst>
          </p:cNvPr>
          <p:cNvSpPr txBox="1"/>
          <p:nvPr/>
        </p:nvSpPr>
        <p:spPr>
          <a:xfrm>
            <a:off x="29242511" y="20001640"/>
            <a:ext cx="133603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a typeface="Arial" charset="0"/>
                <a:cs typeface="Arial" charset="0"/>
              </a:rPr>
              <a:t>Acknowledgements:</a:t>
            </a:r>
          </a:p>
          <a:p>
            <a:r>
              <a:rPr lang="en-US" sz="1200" i="1" dirty="0">
                <a:ea typeface="Arial" charset="0"/>
                <a:cs typeface="Arial" charset="0"/>
              </a:rPr>
              <a:t>This project was partially supported by NSF-CNS-1718014, NSF-IIS-1763981, NSF-IIS-1566248, the Partner University Fund, the SUNY2020 Infrastructure Transportation Security Center, and a gift from Adobe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1B10BB6-DF8D-1F4A-865E-C6C5EE5D36F4}"/>
              </a:ext>
            </a:extLst>
          </p:cNvPr>
          <p:cNvSpPr txBox="1"/>
          <p:nvPr/>
        </p:nvSpPr>
        <p:spPr>
          <a:xfrm>
            <a:off x="21977981" y="12513107"/>
            <a:ext cx="7060411" cy="1077218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2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/d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 argmax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g (h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e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where g(h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e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= v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tanh (W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+ W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4" name="Striped Right Arrow 33">
            <a:extLst>
              <a:ext uri="{FF2B5EF4-FFF2-40B4-BE49-F238E27FC236}">
                <a16:creationId xmlns:a16="http://schemas.microsoft.com/office/drawing/2014/main" id="{A0C6BD40-81A2-DB47-8800-BCC29307942E}"/>
              </a:ext>
            </a:extLst>
          </p:cNvPr>
          <p:cNvSpPr/>
          <p:nvPr/>
        </p:nvSpPr>
        <p:spPr>
          <a:xfrm>
            <a:off x="21167663" y="12912754"/>
            <a:ext cx="692913" cy="366547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7295</TotalTime>
  <Words>385</Words>
  <Application>Microsoft Macintosh PowerPoint</Application>
  <PresentationFormat>Custom</PresentationFormat>
  <Paragraphs>65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Cambria Math</vt:lpstr>
      <vt:lpstr>Century Schoolbook</vt:lpstr>
      <vt:lpstr>Franklin Gothic Book</vt:lpstr>
      <vt:lpstr>Franklin Gothic Medium</vt:lpstr>
      <vt:lpstr>Georgia</vt:lpstr>
      <vt:lpstr>Wingdings</vt:lpstr>
      <vt:lpstr>Office Theme</vt:lpstr>
      <vt:lpstr>Sequence-to-Segments Networks for Segment Detection Zijun Wei1, Boyu Wang1, Minh Hoai1, Jianming Zhang2, Xiaohui Shen3, Zhe Lin2, Radomír Měch2, Dimitris Samaras1 1Stony Brook University, 2Adobe Research, 3ByteDance AI Lab</vt:lpstr>
    </vt:vector>
  </TitlesOfParts>
  <Company>Univ. of Colorado at Colorado Springs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here:  Maybe add some pictures and/or school logo on the left and right authors and affiliation</dc:title>
  <dc:creator>Terry Boult</dc:creator>
  <cp:lastModifiedBy>Minh Hoai  Nguyen</cp:lastModifiedBy>
  <cp:revision>354</cp:revision>
  <cp:lastPrinted>2018-11-29T20:39:54Z</cp:lastPrinted>
  <dcterms:created xsi:type="dcterms:W3CDTF">2014-05-29T01:41:03Z</dcterms:created>
  <dcterms:modified xsi:type="dcterms:W3CDTF">2018-12-10T15:49:18Z</dcterms:modified>
</cp:coreProperties>
</file>